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8" r:id="rId3"/>
    <p:sldMasterId id="2147483670" r:id="rId4"/>
    <p:sldMasterId id="2147483672" r:id="rId5"/>
  </p:sldMasterIdLst>
  <p:notesMasterIdLst>
    <p:notesMasterId r:id="rId33"/>
  </p:notesMasterIdLst>
  <p:sldIdLst>
    <p:sldId id="271" r:id="rId6"/>
    <p:sldId id="276" r:id="rId7"/>
    <p:sldId id="277" r:id="rId8"/>
    <p:sldId id="278" r:id="rId9"/>
    <p:sldId id="279" r:id="rId10"/>
    <p:sldId id="280" r:id="rId11"/>
    <p:sldId id="30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270" r:id="rId3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B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94675" autoAdjust="0"/>
  </p:normalViewPr>
  <p:slideViewPr>
    <p:cSldViewPr snapToGrid="0" snapToObjects="1">
      <p:cViewPr>
        <p:scale>
          <a:sx n="110" d="100"/>
          <a:sy n="110" d="100"/>
        </p:scale>
        <p:origin x="-91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B5B7B-362C-C34A-9C1D-F3D5B867F265}" type="datetimeFigureOut">
              <a:rPr lang="nl-NL" smtClean="0"/>
              <a:t>19-6-2015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1DEA9-BD42-994F-B31C-88F75DEDF0E7}" type="slidenum">
              <a:rPr lang="nl-NL" smtClean="0"/>
              <a:t>‹#›</a:t>
            </a:fld>
            <a:endParaRPr lang="nl-NL"/>
          </a:p>
        </p:txBody>
      </p:sp>
    </p:spTree>
    <p:extLst>
      <p:ext uri="{BB962C8B-B14F-4D97-AF65-F5344CB8AC3E}">
        <p14:creationId xmlns:p14="http://schemas.microsoft.com/office/powerpoint/2010/main" val="3340329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8039" eaLnBrk="0" hangingPunct="0">
              <a:spcBef>
                <a:spcPct val="30000"/>
              </a:spcBef>
              <a:defRPr sz="1200">
                <a:solidFill>
                  <a:schemeClr val="tx1"/>
                </a:solidFill>
                <a:latin typeface="Calibri" pitchFamily="34" charset="0"/>
              </a:defRPr>
            </a:lvl1pPr>
            <a:lvl2pPr marL="751122" indent="-288893" defTabSz="918039" eaLnBrk="0" hangingPunct="0">
              <a:spcBef>
                <a:spcPct val="30000"/>
              </a:spcBef>
              <a:defRPr sz="1200">
                <a:solidFill>
                  <a:schemeClr val="tx1"/>
                </a:solidFill>
                <a:latin typeface="Calibri" pitchFamily="34" charset="0"/>
              </a:defRPr>
            </a:lvl2pPr>
            <a:lvl3pPr marL="1155573" indent="-231115" defTabSz="918039" eaLnBrk="0" hangingPunct="0">
              <a:spcBef>
                <a:spcPct val="30000"/>
              </a:spcBef>
              <a:defRPr sz="1200">
                <a:solidFill>
                  <a:schemeClr val="tx1"/>
                </a:solidFill>
                <a:latin typeface="Calibri" pitchFamily="34" charset="0"/>
              </a:defRPr>
            </a:lvl3pPr>
            <a:lvl4pPr marL="1617802" indent="-231115" defTabSz="918039" eaLnBrk="0" hangingPunct="0">
              <a:spcBef>
                <a:spcPct val="30000"/>
              </a:spcBef>
              <a:defRPr sz="1200">
                <a:solidFill>
                  <a:schemeClr val="tx1"/>
                </a:solidFill>
                <a:latin typeface="Calibri" pitchFamily="34" charset="0"/>
              </a:defRPr>
            </a:lvl4pPr>
            <a:lvl5pPr marL="2080031" indent="-231115" defTabSz="918039" eaLnBrk="0" hangingPunct="0">
              <a:spcBef>
                <a:spcPct val="30000"/>
              </a:spcBef>
              <a:defRPr sz="1200">
                <a:solidFill>
                  <a:schemeClr val="tx1"/>
                </a:solidFill>
                <a:latin typeface="Calibri" pitchFamily="34" charset="0"/>
              </a:defRPr>
            </a:lvl5pPr>
            <a:lvl6pPr marL="2542261" indent="-231115" defTabSz="918039" eaLnBrk="0" fontAlgn="base" hangingPunct="0">
              <a:spcBef>
                <a:spcPct val="30000"/>
              </a:spcBef>
              <a:spcAft>
                <a:spcPct val="0"/>
              </a:spcAft>
              <a:defRPr sz="1200">
                <a:solidFill>
                  <a:schemeClr val="tx1"/>
                </a:solidFill>
                <a:latin typeface="Calibri" pitchFamily="34" charset="0"/>
              </a:defRPr>
            </a:lvl6pPr>
            <a:lvl7pPr marL="3004490" indent="-231115" defTabSz="918039" eaLnBrk="0" fontAlgn="base" hangingPunct="0">
              <a:spcBef>
                <a:spcPct val="30000"/>
              </a:spcBef>
              <a:spcAft>
                <a:spcPct val="0"/>
              </a:spcAft>
              <a:defRPr sz="1200">
                <a:solidFill>
                  <a:schemeClr val="tx1"/>
                </a:solidFill>
                <a:latin typeface="Calibri" pitchFamily="34" charset="0"/>
              </a:defRPr>
            </a:lvl7pPr>
            <a:lvl8pPr marL="3466719" indent="-231115" defTabSz="918039" eaLnBrk="0" fontAlgn="base" hangingPunct="0">
              <a:spcBef>
                <a:spcPct val="30000"/>
              </a:spcBef>
              <a:spcAft>
                <a:spcPct val="0"/>
              </a:spcAft>
              <a:defRPr sz="1200">
                <a:solidFill>
                  <a:schemeClr val="tx1"/>
                </a:solidFill>
                <a:latin typeface="Calibri" pitchFamily="34" charset="0"/>
              </a:defRPr>
            </a:lvl8pPr>
            <a:lvl9pPr marL="3928948" indent="-231115" defTabSz="91803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7071F2B-D9CF-428C-9971-044550DBAB49}" type="slidenum">
              <a:rPr lang="en-GB" altLang="en-US" smtClean="0">
                <a:solidFill>
                  <a:srgbClr val="000000"/>
                </a:solidFill>
                <a:latin typeface="Verdana" pitchFamily="34" charset="0"/>
                <a:cs typeface="Arial" charset="0"/>
              </a:rPr>
              <a:pPr eaLnBrk="1" fontAlgn="base" hangingPunct="1">
                <a:spcBef>
                  <a:spcPct val="0"/>
                </a:spcBef>
                <a:spcAft>
                  <a:spcPct val="0"/>
                </a:spcAft>
              </a:pPr>
              <a:t>2</a:t>
            </a:fld>
            <a:endParaRPr lang="en-GB" altLang="en-US" smtClean="0">
              <a:solidFill>
                <a:srgbClr val="000000"/>
              </a:solidFill>
              <a:latin typeface="Verdana" pitchFamily="34" charset="0"/>
              <a:cs typeface="Arial"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8039" eaLnBrk="0" hangingPunct="0">
              <a:spcBef>
                <a:spcPct val="30000"/>
              </a:spcBef>
              <a:defRPr sz="1200">
                <a:solidFill>
                  <a:schemeClr val="tx1"/>
                </a:solidFill>
                <a:latin typeface="Calibri" pitchFamily="34" charset="0"/>
              </a:defRPr>
            </a:lvl1pPr>
            <a:lvl2pPr marL="751122" indent="-288893" defTabSz="918039" eaLnBrk="0" hangingPunct="0">
              <a:spcBef>
                <a:spcPct val="30000"/>
              </a:spcBef>
              <a:defRPr sz="1200">
                <a:solidFill>
                  <a:schemeClr val="tx1"/>
                </a:solidFill>
                <a:latin typeface="Calibri" pitchFamily="34" charset="0"/>
              </a:defRPr>
            </a:lvl2pPr>
            <a:lvl3pPr marL="1155573" indent="-231115" defTabSz="918039" eaLnBrk="0" hangingPunct="0">
              <a:spcBef>
                <a:spcPct val="30000"/>
              </a:spcBef>
              <a:defRPr sz="1200">
                <a:solidFill>
                  <a:schemeClr val="tx1"/>
                </a:solidFill>
                <a:latin typeface="Calibri" pitchFamily="34" charset="0"/>
              </a:defRPr>
            </a:lvl3pPr>
            <a:lvl4pPr marL="1617802" indent="-231115" defTabSz="918039" eaLnBrk="0" hangingPunct="0">
              <a:spcBef>
                <a:spcPct val="30000"/>
              </a:spcBef>
              <a:defRPr sz="1200">
                <a:solidFill>
                  <a:schemeClr val="tx1"/>
                </a:solidFill>
                <a:latin typeface="Calibri" pitchFamily="34" charset="0"/>
              </a:defRPr>
            </a:lvl4pPr>
            <a:lvl5pPr marL="2080031" indent="-231115" defTabSz="918039" eaLnBrk="0" hangingPunct="0">
              <a:spcBef>
                <a:spcPct val="30000"/>
              </a:spcBef>
              <a:defRPr sz="1200">
                <a:solidFill>
                  <a:schemeClr val="tx1"/>
                </a:solidFill>
                <a:latin typeface="Calibri" pitchFamily="34" charset="0"/>
              </a:defRPr>
            </a:lvl5pPr>
            <a:lvl6pPr marL="2542261" indent="-231115" defTabSz="918039" eaLnBrk="0" fontAlgn="base" hangingPunct="0">
              <a:spcBef>
                <a:spcPct val="30000"/>
              </a:spcBef>
              <a:spcAft>
                <a:spcPct val="0"/>
              </a:spcAft>
              <a:defRPr sz="1200">
                <a:solidFill>
                  <a:schemeClr val="tx1"/>
                </a:solidFill>
                <a:latin typeface="Calibri" pitchFamily="34" charset="0"/>
              </a:defRPr>
            </a:lvl6pPr>
            <a:lvl7pPr marL="3004490" indent="-231115" defTabSz="918039" eaLnBrk="0" fontAlgn="base" hangingPunct="0">
              <a:spcBef>
                <a:spcPct val="30000"/>
              </a:spcBef>
              <a:spcAft>
                <a:spcPct val="0"/>
              </a:spcAft>
              <a:defRPr sz="1200">
                <a:solidFill>
                  <a:schemeClr val="tx1"/>
                </a:solidFill>
                <a:latin typeface="Calibri" pitchFamily="34" charset="0"/>
              </a:defRPr>
            </a:lvl7pPr>
            <a:lvl8pPr marL="3466719" indent="-231115" defTabSz="918039" eaLnBrk="0" fontAlgn="base" hangingPunct="0">
              <a:spcBef>
                <a:spcPct val="30000"/>
              </a:spcBef>
              <a:spcAft>
                <a:spcPct val="0"/>
              </a:spcAft>
              <a:defRPr sz="1200">
                <a:solidFill>
                  <a:schemeClr val="tx1"/>
                </a:solidFill>
                <a:latin typeface="Calibri" pitchFamily="34" charset="0"/>
              </a:defRPr>
            </a:lvl8pPr>
            <a:lvl9pPr marL="3928948" indent="-231115" defTabSz="918039"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3829871-B728-49C2-8D3C-3F3FE14A5B48}" type="slidenum">
              <a:rPr lang="en-GB" altLang="en-US" smtClean="0">
                <a:solidFill>
                  <a:srgbClr val="000000"/>
                </a:solidFill>
                <a:latin typeface="Verdana" pitchFamily="34" charset="0"/>
                <a:cs typeface="Arial" charset="0"/>
              </a:rPr>
              <a:pPr eaLnBrk="1" fontAlgn="base" hangingPunct="1">
                <a:spcBef>
                  <a:spcPct val="0"/>
                </a:spcBef>
                <a:spcAft>
                  <a:spcPct val="0"/>
                </a:spcAft>
              </a:pPr>
              <a:t>3</a:t>
            </a:fld>
            <a:endParaRPr lang="en-GB" altLang="en-US" smtClean="0">
              <a:solidFill>
                <a:srgbClr val="000000"/>
              </a:solidFill>
              <a:latin typeface="Verdana"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smtClean="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smtClean="0">
                <a:solidFill>
                  <a:schemeClr val="bg1"/>
                </a:solidFill>
                <a:latin typeface="Arial"/>
                <a:cs typeface="Arial"/>
              </a:rPr>
              <a:t>Subtitle or author’s name</a:t>
            </a:r>
          </a:p>
        </p:txBody>
      </p:sp>
    </p:spTree>
    <p:extLst>
      <p:ext uri="{BB962C8B-B14F-4D97-AF65-F5344CB8AC3E}">
        <p14:creationId xmlns:p14="http://schemas.microsoft.com/office/powerpoint/2010/main" val="22571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025525"/>
            <a:ext cx="8456613" cy="95091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8775" y="2159000"/>
            <a:ext cx="4151313" cy="3959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2159000"/>
            <a:ext cx="4152900" cy="3959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719138" y="6405563"/>
            <a:ext cx="6478587" cy="292100"/>
          </a:xfrm>
          <a:prstGeom prst="rect">
            <a:avLst/>
          </a:prstGeom>
        </p:spPr>
        <p:txBody>
          <a:bodyPr/>
          <a:lstStyle>
            <a:lvl1pPr fontAlgn="auto">
              <a:spcBef>
                <a:spcPts val="0"/>
              </a:spcBef>
              <a:spcAft>
                <a:spcPts val="0"/>
              </a:spcAft>
              <a:defRPr dirty="0" smtClean="0"/>
            </a:lvl1pPr>
          </a:lstStyle>
          <a:p>
            <a:pPr>
              <a:defRPr/>
            </a:pPr>
            <a:r>
              <a:rPr lang="en-GB" altLang="en-US"/>
              <a:t>VICH Workshop: Role of VICH and VICH Guidelines</a:t>
            </a:r>
          </a:p>
        </p:txBody>
      </p:sp>
      <p:sp>
        <p:nvSpPr>
          <p:cNvPr id="6" name="Slide Number Placeholder 5"/>
          <p:cNvSpPr>
            <a:spLocks noGrp="1"/>
          </p:cNvSpPr>
          <p:nvPr>
            <p:ph type="sldNum" sz="quarter" idx="11"/>
          </p:nvPr>
        </p:nvSpPr>
        <p:spPr>
          <a:xfrm>
            <a:off x="360363" y="6405563"/>
            <a:ext cx="307975" cy="239712"/>
          </a:xfrm>
          <a:prstGeom prst="rect">
            <a:avLst/>
          </a:prstGeom>
        </p:spPr>
        <p:txBody>
          <a:bodyPr/>
          <a:lstStyle>
            <a:lvl1pPr>
              <a:defRPr/>
            </a:lvl1pPr>
          </a:lstStyle>
          <a:p>
            <a:pPr>
              <a:defRPr/>
            </a:pPr>
            <a:fld id="{792ABC50-BCB3-4374-90C3-4970091C6E95}" type="slidenum">
              <a:rPr/>
              <a:pPr>
                <a:defRPr/>
              </a:pPr>
              <a:t>‹#›</a:t>
            </a:fld>
            <a:endParaRPr/>
          </a:p>
        </p:txBody>
      </p:sp>
      <p:sp>
        <p:nvSpPr>
          <p:cNvPr id="7" name="Date Placeholder 6"/>
          <p:cNvSpPr>
            <a:spLocks noGrp="1"/>
          </p:cNvSpPr>
          <p:nvPr>
            <p:ph type="dt" sz="half" idx="12"/>
          </p:nvPr>
        </p:nvSpPr>
        <p:spPr>
          <a:xfrm>
            <a:off x="7377113" y="6405563"/>
            <a:ext cx="1439862" cy="241300"/>
          </a:xfrm>
          <a:prstGeom prst="rect">
            <a:avLst/>
          </a:prstGeom>
        </p:spPr>
        <p:txBody>
          <a:bodyPr/>
          <a:lstStyle>
            <a:lvl1pPr>
              <a:defRPr>
                <a:solidFill>
                  <a:srgbClr val="000000"/>
                </a:solidFill>
                <a:latin typeface="+mn-lt"/>
                <a:cs typeface="Arial" charset="0"/>
              </a:defRPr>
            </a:lvl1pPr>
          </a:lstStyle>
          <a:p>
            <a:pPr>
              <a:defRPr/>
            </a:pPr>
            <a:endParaRPr lang="en-GB"/>
          </a:p>
        </p:txBody>
      </p:sp>
    </p:spTree>
    <p:extLst>
      <p:ext uri="{BB962C8B-B14F-4D97-AF65-F5344CB8AC3E}">
        <p14:creationId xmlns:p14="http://schemas.microsoft.com/office/powerpoint/2010/main" val="23330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33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53766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60047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09053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74091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95341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242080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smtClean="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smtClean="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309101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88" y="1025525"/>
            <a:ext cx="8421687" cy="95091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57188" y="2335213"/>
            <a:ext cx="8421687" cy="36496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xfrm>
            <a:off x="723900" y="6265863"/>
            <a:ext cx="8054975" cy="255587"/>
          </a:xfrm>
          <a:prstGeom prst="rect">
            <a:avLst/>
          </a:prstGeom>
        </p:spPr>
        <p:txBody>
          <a:bodyPr/>
          <a:lstStyle>
            <a:lvl1pPr fontAlgn="auto">
              <a:spcBef>
                <a:spcPts val="0"/>
              </a:spcBef>
              <a:spcAft>
                <a:spcPts val="0"/>
              </a:spcAft>
              <a:defRPr dirty="0" smtClean="0"/>
            </a:lvl1pPr>
          </a:lstStyle>
          <a:p>
            <a:pPr>
              <a:defRPr/>
            </a:pPr>
            <a:r>
              <a:rPr lang="en-GB" altLang="en-US"/>
              <a:t>VICH Workshop: Role of VICH and VICH Guidelines</a:t>
            </a:r>
          </a:p>
        </p:txBody>
      </p:sp>
      <p:sp>
        <p:nvSpPr>
          <p:cNvPr id="5" name="Rectangle 5"/>
          <p:cNvSpPr>
            <a:spLocks noGrp="1" noChangeArrowheads="1"/>
          </p:cNvSpPr>
          <p:nvPr>
            <p:ph type="sldNum" sz="quarter" idx="11"/>
          </p:nvPr>
        </p:nvSpPr>
        <p:spPr>
          <a:xfrm>
            <a:off x="358775" y="6283325"/>
            <a:ext cx="307975" cy="239713"/>
          </a:xfrm>
          <a:prstGeom prst="rect">
            <a:avLst/>
          </a:prstGeom>
        </p:spPr>
        <p:txBody>
          <a:bodyPr/>
          <a:lstStyle>
            <a:lvl1pPr>
              <a:defRPr/>
            </a:lvl1pPr>
          </a:lstStyle>
          <a:p>
            <a:pPr>
              <a:defRPr/>
            </a:pPr>
            <a:fld id="{16745865-7F41-450F-A125-2687CC8DD3EC}" type="slidenum">
              <a:rPr/>
              <a:pPr>
                <a:defRPr/>
              </a:pPr>
              <a:t>‹#›</a:t>
            </a:fld>
            <a:endParaRPr dirty="0"/>
          </a:p>
        </p:txBody>
      </p:sp>
    </p:spTree>
    <p:extLst>
      <p:ext uri="{BB962C8B-B14F-4D97-AF65-F5344CB8AC3E}">
        <p14:creationId xmlns:p14="http://schemas.microsoft.com/office/powerpoint/2010/main" val="746392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9.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23090292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20092995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3034152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654149035"/>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11294815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images.google.co.uk/imgres?imgurl=http://www.elcivics.com/lop_rabbit_easter.jpg&amp;imgrefurl=http://www.elcivics.com/easter_esl_holidays_3&amp;usg=__aLTZCLqUq2feJYJ4aFFSRw1XrDs=&amp;h=369&amp;w=370&amp;sz=15&amp;hl=en&amp;start=3&amp;um=1&amp;tbnid=03WmR_inIU6t2M:&amp;tbnh=122&amp;tbnw=122&amp;prev=/images?q%3Drabbit%26hl%3Den%26rlz%3D1T4GGLF_enGB260GB246%26sa%3DN%26um%3D1" TargetMode="External"/><Relationship Id="rId13" Type="http://schemas.openxmlformats.org/officeDocument/2006/relationships/image" Target="../media/image21.jpeg"/><Relationship Id="rId18" Type="http://schemas.openxmlformats.org/officeDocument/2006/relationships/hyperlink" Target="http://images.google.co.uk/imgres?imgurl=http://www.cedargatefarmnj.com/Chicken%20face.jpg&amp;imgrefurl=http://www.cedargatefarmnj.com/Photos%20of%20chicks.htm&amp;usg=__9j8Nlcj5iHhY36ruoIHIqPWh-zc=&amp;h=600&amp;w=496&amp;sz=65&amp;hl=en&amp;start=13&amp;tbnid=FSY-qNsuegaLpM:&amp;tbnh=135&amp;tbnw=112&amp;prev=/images?q%3Dchicken%2Bface%26gbv%3D2%26hl%3Den" TargetMode="External"/><Relationship Id="rId3" Type="http://schemas.openxmlformats.org/officeDocument/2006/relationships/image" Target="../media/image16.jpeg"/><Relationship Id="rId7" Type="http://schemas.openxmlformats.org/officeDocument/2006/relationships/image" Target="../media/image18.jpeg"/><Relationship Id="rId12" Type="http://schemas.openxmlformats.org/officeDocument/2006/relationships/hyperlink" Target="http://images.google.co.uk/imgres?imgurl=http://i13.photobucket.com/albums/a270/outsidetheframe/cow-blogsize.jpg&amp;imgrefurl=http://thatnoragirl.blogspot.com/2008/10/boots-again-and-hallelujah.html&amp;usg=__AtqkzfypqQGRGOi8XwtV8BjSxp0=&amp;h=333&amp;w=396&amp;sz=28&amp;hl=en&amp;start=10&amp;tbnid=oSQ6VmNfmn9jUM:&amp;tbnh=104&amp;tbnw=124&amp;prev=/images?q%3Dcow%2Bface%26gbv%3D2%26hl%3Den" TargetMode="External"/><Relationship Id="rId17" Type="http://schemas.openxmlformats.org/officeDocument/2006/relationships/image" Target="../media/image23.jpeg"/><Relationship Id="rId2" Type="http://schemas.openxmlformats.org/officeDocument/2006/relationships/image" Target="../media/image15.jpeg"/><Relationship Id="rId16" Type="http://schemas.openxmlformats.org/officeDocument/2006/relationships/hyperlink" Target="http://images.google.co.uk/imgres?imgurl=http://farm4.static.flickr.com/3229/3129007252_5d1f779afa.jpg&amp;imgrefurl=http://www.flickr.com/photos/redfishid/3129007252/&amp;usg=__G89OU-WMrCAXwLYowYRKrnAISIw=&amp;h=403&amp;w=500&amp;sz=124&amp;hl=en&amp;start=16&amp;tbnid=sOWVSlPyLlBZDM:&amp;tbnh=105&amp;tbnw=130&amp;prev=/images?q%3Dsheep%2Bface%26gbv%3D2%26hl%3Den" TargetMode="External"/><Relationship Id="rId1" Type="http://schemas.openxmlformats.org/officeDocument/2006/relationships/slideLayout" Target="../slideLayouts/slideLayout2.xml"/><Relationship Id="rId6" Type="http://schemas.openxmlformats.org/officeDocument/2006/relationships/hyperlink" Target="http://images.google.co.uk/imgres?imgurl=http://www.iacuc.arizona.edu/training/cats/images/Tabby1-DomesticCat-Closeup.jpg&amp;imgrefurl=http://www.iacuc.arizona.edu/training/cats/index.html&amp;usg=__1ig18ryuPCBpgmYQuHOD8vqSmGQ=&amp;h=746&amp;w=787&amp;sz=95&amp;hl=en&amp;start=18&amp;tbnid=0gJ8heloXzEZ3M:&amp;tbnh=136&amp;tbnw=143&amp;prev=/images?q%3Dcats%26gbv%3D2%26hl%3Den" TargetMode="External"/><Relationship Id="rId11" Type="http://schemas.openxmlformats.org/officeDocument/2006/relationships/image" Target="../media/image20.jpeg"/><Relationship Id="rId5" Type="http://schemas.openxmlformats.org/officeDocument/2006/relationships/image" Target="../media/image17.jpeg"/><Relationship Id="rId15" Type="http://schemas.openxmlformats.org/officeDocument/2006/relationships/image" Target="../media/image22.jpeg"/><Relationship Id="rId10" Type="http://schemas.openxmlformats.org/officeDocument/2006/relationships/hyperlink" Target="http://images.google.co.uk/imgres?imgurl=http://i273.photobucket.com/albums/jj206/fjordhorse/AprilShow016.jpg&amp;imgrefurl=http://www.newrider.com/forum/showthread.php?threadid%3D147606&amp;usg=__fC6AUOYm1ip0uEUP0lJRzPuRgeA=&amp;h=768&amp;w=1024&amp;sz=180&amp;hl=en&amp;start=43&amp;um=1&amp;tbnid=p0Q_ZEp9nMtPlM:&amp;tbnh=113&amp;tbnw=150&amp;prev=/images?q%3Dshow%2Bfjord%2Bhorse%26ndsp%3D18%26hl%3Den%26rlz%3D1T4GGLF_enGB260GB246%26sa%3DN%26start%3D36%26um%3D1" TargetMode="External"/><Relationship Id="rId19" Type="http://schemas.openxmlformats.org/officeDocument/2006/relationships/image" Target="../media/image24.jpeg"/><Relationship Id="rId4" Type="http://schemas.openxmlformats.org/officeDocument/2006/relationships/hyperlink" Target="http://images.google.co.uk/imgres?imgurl=http://gadgets.boingboing.net/zoombak-dog-collar-lg.jpg&amp;imgrefurl=http://gadgets.boingboing.net/2008/04/&amp;usg=__YTWW354AzHU5KASJBuMoMivnWS4=&amp;h=284&amp;w=470&amp;sz=39&amp;hl=en&amp;start=46&amp;tbnid=YDGG4PPyl96D_M:&amp;tbnh=78&amp;tbnw=129&amp;prev=/images?q%3Ddog%26gbv%3D2%26ndsp%3D18%26hl%3Den%26sa%3DN%26start%3D36" TargetMode="External"/><Relationship Id="rId9" Type="http://schemas.openxmlformats.org/officeDocument/2006/relationships/image" Target="../media/image19.jpeg"/><Relationship Id="rId14" Type="http://schemas.openxmlformats.org/officeDocument/2006/relationships/hyperlink" Target="http://images.google.co.uk/imgres?imgurl=http://www.hainaultforest.co.uk/PigFace.JPG&amp;imgrefurl=http://www.hainaultforest.co.uk/3Rare%20breeds.htm&amp;usg=__jD3nW6QnhXZsoQvThi7zkizp1yg=&amp;h=205&amp;w=200&amp;sz=18&amp;hl=en&amp;start=34&amp;tbnid=_bNWEMbasmreEM:&amp;tbnh=105&amp;tbnw=102&amp;prev=/images?q%3Dpig%2Bface%26gbv%3D2%26ndsp%3D18%26hl%3Den%26sa%3DN%26start%3D1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6576" y="4004758"/>
            <a:ext cx="7727264" cy="520700"/>
          </a:xfrm>
        </p:spPr>
        <p:txBody>
          <a:bodyPr/>
          <a:lstStyle/>
          <a:p>
            <a:r>
              <a:rPr lang="en-US" sz="2400" b="1" dirty="0" smtClean="0"/>
              <a:t>Role of VICH and VICH guidelines in the approval process for veterinary medicinal products</a:t>
            </a:r>
            <a:endParaRPr lang="en-US" sz="2400" b="1" dirty="0"/>
          </a:p>
        </p:txBody>
      </p:sp>
      <p:sp>
        <p:nvSpPr>
          <p:cNvPr id="3" name="Text Placeholder 2"/>
          <p:cNvSpPr>
            <a:spLocks noGrp="1"/>
          </p:cNvSpPr>
          <p:nvPr>
            <p:ph type="body" sz="quarter" idx="14"/>
          </p:nvPr>
        </p:nvSpPr>
        <p:spPr>
          <a:xfrm>
            <a:off x="136576" y="4919652"/>
            <a:ext cx="5486400" cy="393980"/>
          </a:xfrm>
        </p:spPr>
        <p:txBody>
          <a:bodyPr/>
          <a:lstStyle/>
          <a:p>
            <a:r>
              <a:rPr lang="en-US" dirty="0" smtClean="0"/>
              <a:t>David Mackay, European Medicines Agency</a:t>
            </a:r>
            <a:endParaRPr lang="en-US" dirty="0"/>
          </a:p>
        </p:txBody>
      </p:sp>
      <p:sp>
        <p:nvSpPr>
          <p:cNvPr id="4" name="Text Placeholder 2"/>
          <p:cNvSpPr txBox="1">
            <a:spLocks/>
          </p:cNvSpPr>
          <p:nvPr/>
        </p:nvSpPr>
        <p:spPr>
          <a:xfrm>
            <a:off x="2843784" y="6216182"/>
            <a:ext cx="5894248"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VICH Workshop – Dar </a:t>
            </a:r>
            <a:r>
              <a:rPr lang="en-US" sz="1600" dirty="0" err="1" smtClean="0"/>
              <a:t>Es</a:t>
            </a:r>
            <a:r>
              <a:rPr lang="en-US" sz="1600" dirty="0" smtClean="0"/>
              <a:t> Salaam, Tanzania – 24 June 2015</a:t>
            </a:r>
            <a:endParaRPr lang="en-US" sz="1600" dirty="0"/>
          </a:p>
        </p:txBody>
      </p:sp>
    </p:spTree>
    <p:extLst>
      <p:ext uri="{BB962C8B-B14F-4D97-AF65-F5344CB8AC3E}">
        <p14:creationId xmlns:p14="http://schemas.microsoft.com/office/powerpoint/2010/main" val="1514867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8463" y="202565"/>
            <a:ext cx="8456613" cy="950913"/>
          </a:xfrm>
        </p:spPr>
        <p:txBody>
          <a:bodyPr/>
          <a:lstStyle/>
          <a:p>
            <a:r>
              <a:rPr lang="en-GB" altLang="en-US" sz="3200" dirty="0" smtClean="0"/>
              <a:t>VICH guidelines available – Quality</a:t>
            </a:r>
          </a:p>
        </p:txBody>
      </p:sp>
      <p:sp>
        <p:nvSpPr>
          <p:cNvPr id="25603" name="Rectangle 3"/>
          <p:cNvSpPr>
            <a:spLocks noGrp="1" noChangeArrowheads="1"/>
          </p:cNvSpPr>
          <p:nvPr>
            <p:ph type="body" sz="half" idx="1"/>
          </p:nvPr>
        </p:nvSpPr>
        <p:spPr>
          <a:xfrm>
            <a:off x="148463" y="1612392"/>
            <a:ext cx="8640763" cy="3489960"/>
          </a:xfrm>
        </p:spPr>
        <p:txBody>
          <a:bodyPr/>
          <a:lstStyle/>
          <a:p>
            <a:pPr marL="595313" lvl="2" indent="-304800">
              <a:spcBef>
                <a:spcPts val="0"/>
              </a:spcBef>
              <a:spcAft>
                <a:spcPts val="1200"/>
              </a:spcAft>
            </a:pPr>
            <a:r>
              <a:rPr lang="en-GB" altLang="en-US" sz="1800" dirty="0" smtClean="0">
                <a:latin typeface="Verdana" panose="020B0604030504040204" pitchFamily="34" charset="0"/>
                <a:ea typeface="Verdana" panose="020B0604030504040204" pitchFamily="34" charset="0"/>
                <a:cs typeface="Verdana" panose="020B0604030504040204" pitchFamily="34" charset="0"/>
              </a:rPr>
              <a:t>GL 1: Validation of analytical procedures: definition and terminology </a:t>
            </a:r>
          </a:p>
          <a:p>
            <a:pPr marL="595313" lvl="2" indent="-304800">
              <a:spcBef>
                <a:spcPts val="0"/>
              </a:spcBef>
              <a:spcAft>
                <a:spcPts val="1200"/>
              </a:spcAft>
            </a:pPr>
            <a:r>
              <a:rPr lang="en-GB" altLang="en-US" sz="1800" dirty="0" smtClean="0">
                <a:latin typeface="Verdana" panose="020B0604030504040204" pitchFamily="34" charset="0"/>
                <a:ea typeface="Verdana" panose="020B0604030504040204" pitchFamily="34" charset="0"/>
                <a:cs typeface="Verdana" panose="020B0604030504040204" pitchFamily="34" charset="0"/>
              </a:rPr>
              <a:t>GL 2: Validation of analytical procedures : methodology </a:t>
            </a:r>
          </a:p>
          <a:p>
            <a:pPr marL="595313" lvl="2" indent="-304800">
              <a:spcBef>
                <a:spcPts val="0"/>
              </a:spcBef>
              <a:spcAft>
                <a:spcPts val="1200"/>
              </a:spcAft>
            </a:pPr>
            <a:r>
              <a:rPr lang="en-GB" altLang="en-US" sz="1800" dirty="0" smtClean="0">
                <a:latin typeface="Verdana" panose="020B0604030504040204" pitchFamily="34" charset="0"/>
                <a:ea typeface="Verdana" panose="020B0604030504040204" pitchFamily="34" charset="0"/>
                <a:cs typeface="Verdana" panose="020B0604030504040204" pitchFamily="34" charset="0"/>
              </a:rPr>
              <a:t>GLs 3, 4, 5, 8: Stability new active substances and products, dosage form, </a:t>
            </a:r>
            <a:r>
              <a:rPr lang="en-GB" altLang="en-US" sz="1800" dirty="0" err="1" smtClean="0">
                <a:latin typeface="Verdana" panose="020B0604030504040204" pitchFamily="34" charset="0"/>
                <a:ea typeface="Verdana" panose="020B0604030504040204" pitchFamily="34" charset="0"/>
                <a:cs typeface="Verdana" panose="020B0604030504040204" pitchFamily="34" charset="0"/>
              </a:rPr>
              <a:t>photostability</a:t>
            </a:r>
            <a:r>
              <a:rPr lang="en-GB" altLang="en-US" sz="1800" dirty="0" smtClean="0">
                <a:latin typeface="Verdana" panose="020B0604030504040204" pitchFamily="34" charset="0"/>
                <a:ea typeface="Verdana" panose="020B0604030504040204" pitchFamily="34" charset="0"/>
                <a:cs typeface="Verdana" panose="020B0604030504040204" pitchFamily="34" charset="0"/>
              </a:rPr>
              <a:t>, premixes </a:t>
            </a:r>
          </a:p>
          <a:p>
            <a:pPr marL="595313" lvl="2" indent="-304800">
              <a:spcBef>
                <a:spcPts val="0"/>
              </a:spcBef>
              <a:spcAft>
                <a:spcPts val="1200"/>
              </a:spcAft>
            </a:pPr>
            <a:r>
              <a:rPr lang="en-GB" altLang="en-US" sz="1800" dirty="0" smtClean="0">
                <a:latin typeface="Verdana" panose="020B0604030504040204" pitchFamily="34" charset="0"/>
                <a:ea typeface="Verdana" panose="020B0604030504040204" pitchFamily="34" charset="0"/>
                <a:cs typeface="Verdana" panose="020B0604030504040204" pitchFamily="34" charset="0"/>
              </a:rPr>
              <a:t>GLs 10, 11, 18: Impurities new active substances, products, residual solvents</a:t>
            </a:r>
          </a:p>
          <a:p>
            <a:pPr marL="595313" lvl="2" indent="-304800">
              <a:spcBef>
                <a:spcPts val="0"/>
              </a:spcBef>
              <a:spcAft>
                <a:spcPts val="1200"/>
              </a:spcAft>
            </a:pPr>
            <a:r>
              <a:rPr lang="en-GB" altLang="en-US" sz="1800" dirty="0" smtClean="0">
                <a:latin typeface="Verdana" panose="020B0604030504040204" pitchFamily="34" charset="0"/>
                <a:ea typeface="Verdana" panose="020B0604030504040204" pitchFamily="34" charset="0"/>
                <a:cs typeface="Verdana" panose="020B0604030504040204" pitchFamily="34" charset="0"/>
              </a:rPr>
              <a:t>GL 39: Test procedures and acceptance criteria for new active substances and products: Chemical Substances, </a:t>
            </a:r>
          </a:p>
          <a:p>
            <a:pPr marL="595313" lvl="2" indent="-304800">
              <a:spcBef>
                <a:spcPts val="0"/>
              </a:spcBef>
              <a:spcAft>
                <a:spcPts val="1200"/>
              </a:spcAft>
            </a:pPr>
            <a:r>
              <a:rPr lang="en-GB" altLang="en-US" sz="1800" dirty="0" smtClean="0">
                <a:latin typeface="Verdana" panose="020B0604030504040204" pitchFamily="34" charset="0"/>
                <a:ea typeface="Verdana" panose="020B0604030504040204" pitchFamily="34" charset="0"/>
                <a:cs typeface="Verdana" panose="020B0604030504040204" pitchFamily="34" charset="0"/>
              </a:rPr>
              <a:t>GL 40: Test procedures and acceptance criteria for new active substances and products: Biotechnological/Biological Veterinary Medicinal Products</a:t>
            </a:r>
          </a:p>
          <a:p>
            <a:pPr marL="595313" lvl="2" indent="-304800">
              <a:spcBef>
                <a:spcPts val="0"/>
              </a:spcBef>
              <a:spcAft>
                <a:spcPts val="1200"/>
              </a:spcAft>
            </a:pPr>
            <a:r>
              <a:rPr lang="en-GB" altLang="en-US" sz="1800" dirty="0" smtClean="0">
                <a:latin typeface="Verdana" panose="020B0604030504040204" pitchFamily="34" charset="0"/>
                <a:ea typeface="Verdana" panose="020B0604030504040204" pitchFamily="34" charset="0"/>
                <a:cs typeface="Verdana" panose="020B0604030504040204" pitchFamily="34" charset="0"/>
              </a:rPr>
              <a:t>GL 45: Bracketing and </a:t>
            </a:r>
            <a:r>
              <a:rPr lang="en-GB" altLang="en-US" sz="1800" dirty="0" err="1" smtClean="0">
                <a:latin typeface="Verdana" panose="020B0604030504040204" pitchFamily="34" charset="0"/>
                <a:ea typeface="Verdana" panose="020B0604030504040204" pitchFamily="34" charset="0"/>
                <a:cs typeface="Verdana" panose="020B0604030504040204" pitchFamily="34" charset="0"/>
              </a:rPr>
              <a:t>matrixing</a:t>
            </a:r>
            <a:r>
              <a:rPr lang="en-GB" altLang="en-US" sz="1800" dirty="0" smtClean="0">
                <a:latin typeface="Verdana" panose="020B0604030504040204" pitchFamily="34" charset="0"/>
                <a:ea typeface="Verdana" panose="020B0604030504040204" pitchFamily="34" charset="0"/>
                <a:cs typeface="Verdana" panose="020B0604030504040204" pitchFamily="34" charset="0"/>
              </a:rPr>
              <a:t> design</a:t>
            </a:r>
          </a:p>
          <a:p>
            <a:pPr marL="595313" lvl="2" indent="-304800">
              <a:spcBef>
                <a:spcPts val="0"/>
              </a:spcBef>
              <a:spcAft>
                <a:spcPts val="1200"/>
              </a:spcAft>
            </a:pPr>
            <a:r>
              <a:rPr lang="en-GB" altLang="en-US" sz="1800" dirty="0" smtClean="0">
                <a:latin typeface="Verdana" panose="020B0604030504040204" pitchFamily="34" charset="0"/>
                <a:ea typeface="Verdana" panose="020B0604030504040204" pitchFamily="34" charset="0"/>
                <a:cs typeface="Verdana" panose="020B0604030504040204" pitchFamily="34" charset="0"/>
              </a:rPr>
              <a:t>GL 51: Statistical evaluation of stability data</a:t>
            </a:r>
            <a:endParaRPr lang="en-GB" alt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560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spAutoFit/>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hangingPunct="1">
              <a:lnSpc>
                <a:spcPct val="100000"/>
              </a:lnSpc>
              <a:spcAft>
                <a:spcPct val="0"/>
              </a:spcAft>
            </a:pPr>
            <a:endParaRPr lang="en-US" altLang="en-US" sz="1800">
              <a:solidFill>
                <a:srgbClr val="000000"/>
              </a:solidFill>
            </a:endParaRPr>
          </a:p>
        </p:txBody>
      </p:sp>
      <p:sp>
        <p:nvSpPr>
          <p:cNvPr id="2560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spAutoFit/>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hangingPunct="1">
              <a:lnSpc>
                <a:spcPct val="100000"/>
              </a:lnSpc>
              <a:spcAft>
                <a:spcPct val="0"/>
              </a:spcAft>
            </a:pPr>
            <a:endParaRPr lang="en-US" altLang="en-US" sz="1800">
              <a:solidFill>
                <a:srgbClr val="000000"/>
              </a:solidFill>
            </a:endParaRPr>
          </a:p>
        </p:txBody>
      </p:sp>
      <p:sp>
        <p:nvSpPr>
          <p:cNvPr id="2560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spAutoFit/>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hangingPunct="1">
              <a:lnSpc>
                <a:spcPct val="100000"/>
              </a:lnSpc>
              <a:spcAft>
                <a:spcPct val="0"/>
              </a:spcAft>
            </a:pPr>
            <a:endParaRPr lang="en-US" altLang="en-US" sz="1800">
              <a:solidFill>
                <a:srgbClr val="000000"/>
              </a:solidFill>
            </a:endParaRPr>
          </a:p>
        </p:txBody>
      </p:sp>
      <p:sp>
        <p:nvSpPr>
          <p:cNvPr id="2560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spAutoFit/>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hangingPunct="1">
              <a:lnSpc>
                <a:spcPct val="100000"/>
              </a:lnSpc>
              <a:spcAft>
                <a:spcPct val="0"/>
              </a:spcAft>
            </a:pPr>
            <a:endParaRPr lang="en-US" altLang="en-US" sz="1800">
              <a:solidFill>
                <a:srgbClr val="000000"/>
              </a:solidFill>
            </a:endParaRPr>
          </a:p>
        </p:txBody>
      </p:sp>
      <p:sp>
        <p:nvSpPr>
          <p:cNvPr id="2560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spAutoFit/>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hangingPunct="1">
              <a:lnSpc>
                <a:spcPct val="100000"/>
              </a:lnSpc>
              <a:spcAft>
                <a:spcPct val="0"/>
              </a:spcAft>
            </a:pPr>
            <a:endParaRPr lang="en-US" altLang="en-US" sz="1800">
              <a:solidFill>
                <a:srgbClr val="000000"/>
              </a:solidFill>
            </a:endParaRPr>
          </a:p>
        </p:txBody>
      </p:sp>
      <p:sp>
        <p:nvSpPr>
          <p:cNvPr id="25609" name="Footer Placeholder 2"/>
          <p:cNvSpPr>
            <a:spLocks noGrp="1"/>
          </p:cNvSpPr>
          <p:nvPr>
            <p:ph type="ftr" sz="quarter" idx="10"/>
          </p:nvPr>
        </p:nvSpPr>
        <p:spPr>
          <a:xfrm>
            <a:off x="5181410" y="6551613"/>
            <a:ext cx="3962590" cy="292100"/>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Tree>
    <p:extLst>
      <p:ext uri="{BB962C8B-B14F-4D97-AF65-F5344CB8AC3E}">
        <p14:creationId xmlns:p14="http://schemas.microsoft.com/office/powerpoint/2010/main" val="3927292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Role of data for assessment of a MA: Safety</a:t>
            </a:r>
          </a:p>
        </p:txBody>
      </p:sp>
      <p:sp>
        <p:nvSpPr>
          <p:cNvPr id="26631" name="Footer Placeholder 3"/>
          <p:cNvSpPr>
            <a:spLocks noGrp="1"/>
          </p:cNvSpPr>
          <p:nvPr>
            <p:ph type="ftr" sz="quarter" idx="4294967295"/>
          </p:nvPr>
        </p:nvSpPr>
        <p:spPr>
          <a:xfrm>
            <a:off x="5076825" y="6602413"/>
            <a:ext cx="4067175" cy="255587"/>
          </a:xfrm>
          <a:prstGeom prst="rect">
            <a:avLst/>
          </a:prstGeo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pic>
        <p:nvPicPr>
          <p:cNvPr id="26627" name="Picture 4" descr="foodtoday_magazineissue_july_meate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25" y="2216150"/>
            <a:ext cx="3367088"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environ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4108450"/>
            <a:ext cx="24384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13"/>
          <p:cNvGrpSpPr>
            <a:grpSpLocks/>
          </p:cNvGrpSpPr>
          <p:nvPr/>
        </p:nvGrpSpPr>
        <p:grpSpPr bwMode="auto">
          <a:xfrm>
            <a:off x="3927475" y="5516563"/>
            <a:ext cx="4821238" cy="1022350"/>
            <a:chOff x="553" y="2976"/>
            <a:chExt cx="3250" cy="671"/>
          </a:xfrm>
        </p:grpSpPr>
        <p:pic>
          <p:nvPicPr>
            <p:cNvPr id="26637" name="Picture 14" descr="zoombak-dog-collar-l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7356" r="1057"/>
            <a:stretch>
              <a:fillRect/>
            </a:stretch>
          </p:blipFill>
          <p:spPr bwMode="auto">
            <a:xfrm>
              <a:off x="553" y="2976"/>
              <a:ext cx="771"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5" descr="Tabby1-DomesticCat-Closeu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5" y="3021"/>
              <a:ext cx="680"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6" descr="lop_rabbit_easter">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b="12599"/>
            <a:stretch>
              <a:fillRect/>
            </a:stretch>
          </p:blipFill>
          <p:spPr bwMode="auto">
            <a:xfrm>
              <a:off x="2186" y="3021"/>
              <a:ext cx="716"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17" descr="AprilShow016">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r="19444" b="12163"/>
            <a:stretch>
              <a:fillRect/>
            </a:stretch>
          </p:blipFill>
          <p:spPr bwMode="auto">
            <a:xfrm>
              <a:off x="3050" y="3018"/>
              <a:ext cx="753"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0" name="Group 8"/>
          <p:cNvGrpSpPr>
            <a:grpSpLocks/>
          </p:cNvGrpSpPr>
          <p:nvPr/>
        </p:nvGrpSpPr>
        <p:grpSpPr bwMode="auto">
          <a:xfrm>
            <a:off x="250825" y="2259013"/>
            <a:ext cx="4954588" cy="1098550"/>
            <a:chOff x="559" y="1311"/>
            <a:chExt cx="3271" cy="668"/>
          </a:xfrm>
        </p:grpSpPr>
        <p:pic>
          <p:nvPicPr>
            <p:cNvPr id="26633" name="Picture 9" descr="cow-blogsiz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 y="1314"/>
              <a:ext cx="789"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PigFace">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21" y="1314"/>
              <a:ext cx="677"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descr="3129007252_5d1f779afa">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46" y="1314"/>
              <a:ext cx="817"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Chicken%2520fac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4" y="1311"/>
              <a:ext cx="786"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15664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9444" y="65405"/>
            <a:ext cx="8421687" cy="950913"/>
          </a:xfrm>
        </p:spPr>
        <p:txBody>
          <a:bodyPr/>
          <a:lstStyle/>
          <a:p>
            <a:pPr eaLnBrk="1" hangingPunct="1"/>
            <a:r>
              <a:rPr lang="en-GB" altLang="en-US" sz="2800" dirty="0" smtClean="0"/>
              <a:t>Technical data for a MA and their role for assessment: Safety</a:t>
            </a:r>
          </a:p>
        </p:txBody>
      </p:sp>
      <p:sp>
        <p:nvSpPr>
          <p:cNvPr id="27651" name="Rectangle 3"/>
          <p:cNvSpPr>
            <a:spLocks noGrp="1" noChangeArrowheads="1"/>
          </p:cNvSpPr>
          <p:nvPr>
            <p:ph type="body" idx="1"/>
          </p:nvPr>
        </p:nvSpPr>
        <p:spPr>
          <a:xfrm>
            <a:off x="250825" y="1510094"/>
            <a:ext cx="7997063" cy="4698682"/>
          </a:xfrm>
        </p:spPr>
        <p:txBody>
          <a:bodyPr/>
          <a:lstStyle/>
          <a:p>
            <a:pPr lvl="1" eaLnBrk="1" hangingPunct="1">
              <a:lnSpc>
                <a:spcPct val="100000"/>
              </a:lnSpc>
              <a:spcBef>
                <a:spcPts val="0"/>
              </a:spcBef>
              <a:spcAft>
                <a:spcPts val="600"/>
              </a:spcAft>
            </a:pPr>
            <a:r>
              <a:rPr lang="en-GB" altLang="en-US" sz="2000" b="1" u="sng" dirty="0" smtClean="0">
                <a:latin typeface="Verdana" panose="020B0604030504040204" pitchFamily="34" charset="0"/>
                <a:ea typeface="Verdana" panose="020B0604030504040204" pitchFamily="34" charset="0"/>
                <a:cs typeface="Verdana" panose="020B0604030504040204" pitchFamily="34" charset="0"/>
              </a:rPr>
              <a:t>Aim</a:t>
            </a:r>
            <a:r>
              <a:rPr lang="en-GB" altLang="en-US" sz="2000" b="1" dirty="0" smtClean="0">
                <a:latin typeface="Verdana" panose="020B0604030504040204" pitchFamily="34" charset="0"/>
                <a:ea typeface="Verdana" panose="020B0604030504040204" pitchFamily="34" charset="0"/>
                <a:cs typeface="Verdana" panose="020B0604030504040204" pitchFamily="34" charset="0"/>
              </a:rPr>
              <a:t>:</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to </a:t>
            </a:r>
            <a:r>
              <a:rPr lang="en-GB" altLang="en-US" sz="2000" b="1" dirty="0" smtClean="0">
                <a:latin typeface="Verdana" panose="020B0604030504040204" pitchFamily="34" charset="0"/>
                <a:ea typeface="Verdana" panose="020B0604030504040204" pitchFamily="34" charset="0"/>
                <a:cs typeface="Verdana" panose="020B0604030504040204" pitchFamily="34" charset="0"/>
              </a:rPr>
              <a:t>assess risk</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to</a:t>
            </a:r>
          </a:p>
          <a:p>
            <a:pPr lvl="2" eaLnBrk="1" hangingPunct="1">
              <a:lnSpc>
                <a:spcPct val="100000"/>
              </a:lnSpc>
              <a:spcBef>
                <a:spcPts val="0"/>
              </a:spcBef>
              <a:spcAft>
                <a:spcPts val="600"/>
              </a:spcAft>
            </a:pPr>
            <a:r>
              <a:rPr lang="en-GB" altLang="en-US" b="1" dirty="0" smtClean="0">
                <a:latin typeface="Verdana" panose="020B0604030504040204" pitchFamily="34" charset="0"/>
                <a:ea typeface="Verdana" panose="020B0604030504040204" pitchFamily="34" charset="0"/>
                <a:cs typeface="Verdana" panose="020B0604030504040204" pitchFamily="34" charset="0"/>
              </a:rPr>
              <a:t>target animals</a:t>
            </a:r>
            <a:r>
              <a:rPr lang="en-GB" altLang="en-US" dirty="0" smtClean="0">
                <a:latin typeface="Verdana" panose="020B0604030504040204" pitchFamily="34" charset="0"/>
                <a:ea typeface="Verdana" panose="020B0604030504040204" pitchFamily="34" charset="0"/>
                <a:cs typeface="Verdana" panose="020B0604030504040204" pitchFamily="34" charset="0"/>
              </a:rPr>
              <a:t>; </a:t>
            </a:r>
          </a:p>
          <a:p>
            <a:pPr lvl="2" eaLnBrk="1" hangingPunct="1">
              <a:lnSpc>
                <a:spcPct val="100000"/>
              </a:lnSpc>
              <a:spcBef>
                <a:spcPts val="0"/>
              </a:spcBef>
              <a:spcAft>
                <a:spcPts val="600"/>
              </a:spcAft>
            </a:pPr>
            <a:r>
              <a:rPr lang="en-GB" altLang="en-US" dirty="0" smtClean="0">
                <a:latin typeface="Verdana" panose="020B0604030504040204" pitchFamily="34" charset="0"/>
                <a:ea typeface="Verdana" panose="020B0604030504040204" pitchFamily="34" charset="0"/>
                <a:cs typeface="Verdana" panose="020B0604030504040204" pitchFamily="34" charset="0"/>
              </a:rPr>
              <a:t>for food producing animals safety to </a:t>
            </a:r>
            <a:r>
              <a:rPr lang="en-GB" altLang="en-US" b="1" dirty="0" smtClean="0">
                <a:latin typeface="Verdana" panose="020B0604030504040204" pitchFamily="34" charset="0"/>
                <a:ea typeface="Verdana" panose="020B0604030504040204" pitchFamily="34" charset="0"/>
                <a:cs typeface="Verdana" panose="020B0604030504040204" pitchFamily="34" charset="0"/>
              </a:rPr>
              <a:t>consumer of food</a:t>
            </a:r>
            <a:r>
              <a:rPr lang="en-GB" altLang="en-US" dirty="0" smtClean="0">
                <a:latin typeface="Verdana" panose="020B0604030504040204" pitchFamily="34" charset="0"/>
                <a:ea typeface="Verdana" panose="020B0604030504040204" pitchFamily="34" charset="0"/>
                <a:cs typeface="Verdana" panose="020B0604030504040204" pitchFamily="34" charset="0"/>
              </a:rPr>
              <a:t> derived from animals;</a:t>
            </a:r>
          </a:p>
          <a:p>
            <a:pPr lvl="2" eaLnBrk="1" hangingPunct="1">
              <a:lnSpc>
                <a:spcPct val="100000"/>
              </a:lnSpc>
              <a:spcBef>
                <a:spcPts val="0"/>
              </a:spcBef>
              <a:spcAft>
                <a:spcPts val="600"/>
              </a:spcAft>
            </a:pPr>
            <a:r>
              <a:rPr lang="en-GB" altLang="en-US" dirty="0" smtClean="0">
                <a:latin typeface="Verdana" panose="020B0604030504040204" pitchFamily="34" charset="0"/>
                <a:ea typeface="Verdana" panose="020B0604030504040204" pitchFamily="34" charset="0"/>
                <a:cs typeface="Verdana" panose="020B0604030504040204" pitchFamily="34" charset="0"/>
              </a:rPr>
              <a:t>to human </a:t>
            </a:r>
            <a:r>
              <a:rPr lang="en-GB" altLang="en-US" b="1" dirty="0" smtClean="0">
                <a:latin typeface="Verdana" panose="020B0604030504040204" pitchFamily="34" charset="0"/>
                <a:ea typeface="Verdana" panose="020B0604030504040204" pitchFamily="34" charset="0"/>
                <a:cs typeface="Verdana" panose="020B0604030504040204" pitchFamily="34" charset="0"/>
              </a:rPr>
              <a:t>user </a:t>
            </a:r>
            <a:r>
              <a:rPr lang="en-GB" altLang="en-US" dirty="0" smtClean="0">
                <a:latin typeface="Verdana" panose="020B0604030504040204" pitchFamily="34" charset="0"/>
                <a:ea typeface="Verdana" panose="020B0604030504040204" pitchFamily="34" charset="0"/>
                <a:cs typeface="Verdana" panose="020B0604030504040204" pitchFamily="34" charset="0"/>
              </a:rPr>
              <a:t>of product and persons that come into contact (e.g. vet, farmer, animal owner, children hugging pet); </a:t>
            </a:r>
          </a:p>
          <a:p>
            <a:pPr lvl="2" eaLnBrk="1" hangingPunct="1">
              <a:lnSpc>
                <a:spcPct val="100000"/>
              </a:lnSpc>
              <a:spcBef>
                <a:spcPts val="0"/>
              </a:spcBef>
              <a:spcAft>
                <a:spcPts val="600"/>
              </a:spcAft>
            </a:pPr>
            <a:r>
              <a:rPr lang="en-GB" altLang="en-US" dirty="0" smtClean="0">
                <a:latin typeface="Verdana" panose="020B0604030504040204" pitchFamily="34" charset="0"/>
                <a:ea typeface="Verdana" panose="020B0604030504040204" pitchFamily="34" charset="0"/>
                <a:cs typeface="Verdana" panose="020B0604030504040204" pitchFamily="34" charset="0"/>
              </a:rPr>
              <a:t>impact for the </a:t>
            </a:r>
            <a:r>
              <a:rPr lang="en-GB" altLang="en-US" b="1" dirty="0" smtClean="0">
                <a:latin typeface="Verdana" panose="020B0604030504040204" pitchFamily="34" charset="0"/>
                <a:ea typeface="Verdana" panose="020B0604030504040204" pitchFamily="34" charset="0"/>
                <a:cs typeface="Verdana" panose="020B0604030504040204" pitchFamily="34" charset="0"/>
              </a:rPr>
              <a:t>environment</a:t>
            </a:r>
            <a:r>
              <a:rPr lang="en-GB" altLang="en-US" dirty="0" smtClean="0">
                <a:latin typeface="Verdana" panose="020B0604030504040204" pitchFamily="34" charset="0"/>
                <a:ea typeface="Verdana" panose="020B0604030504040204" pitchFamily="34" charset="0"/>
                <a:cs typeface="Verdana" panose="020B0604030504040204" pitchFamily="34" charset="0"/>
              </a:rPr>
              <a:t>; </a:t>
            </a:r>
          </a:p>
          <a:p>
            <a:pPr lvl="2" eaLnBrk="1" hangingPunct="1">
              <a:lnSpc>
                <a:spcPct val="100000"/>
              </a:lnSpc>
              <a:spcBef>
                <a:spcPts val="0"/>
              </a:spcBef>
              <a:spcAft>
                <a:spcPts val="600"/>
              </a:spcAft>
            </a:pPr>
            <a:r>
              <a:rPr lang="en-GB" altLang="en-US" dirty="0" smtClean="0">
                <a:latin typeface="Verdana" panose="020B0604030504040204" pitchFamily="34" charset="0"/>
                <a:ea typeface="Verdana" panose="020B0604030504040204" pitchFamily="34" charset="0"/>
                <a:cs typeface="Verdana" panose="020B0604030504040204" pitchFamily="34" charset="0"/>
              </a:rPr>
              <a:t>for </a:t>
            </a:r>
            <a:r>
              <a:rPr lang="en-GB" altLang="en-US" b="1" dirty="0" smtClean="0">
                <a:latin typeface="Verdana" panose="020B0604030504040204" pitchFamily="34" charset="0"/>
                <a:ea typeface="Verdana" panose="020B0604030504040204" pitchFamily="34" charset="0"/>
                <a:cs typeface="Verdana" panose="020B0604030504040204" pitchFamily="34" charset="0"/>
              </a:rPr>
              <a:t>antimicrobial</a:t>
            </a:r>
            <a:r>
              <a:rPr lang="en-GB" altLang="en-US" dirty="0" smtClean="0">
                <a:latin typeface="Verdana" panose="020B0604030504040204" pitchFamily="34" charset="0"/>
                <a:ea typeface="Verdana" panose="020B0604030504040204" pitchFamily="34" charset="0"/>
                <a:cs typeface="Verdana" panose="020B0604030504040204" pitchFamily="34" charset="0"/>
              </a:rPr>
              <a:t>s: risk of </a:t>
            </a:r>
            <a:r>
              <a:rPr lang="en-GB" altLang="en-US" b="1" dirty="0" smtClean="0">
                <a:latin typeface="Verdana" panose="020B0604030504040204" pitchFamily="34" charset="0"/>
                <a:ea typeface="Verdana" panose="020B0604030504040204" pitchFamily="34" charset="0"/>
                <a:cs typeface="Verdana" panose="020B0604030504040204" pitchFamily="34" charset="0"/>
              </a:rPr>
              <a:t>resistance </a:t>
            </a:r>
            <a:r>
              <a:rPr lang="en-GB" altLang="en-US" dirty="0" smtClean="0">
                <a:latin typeface="Verdana" panose="020B0604030504040204" pitchFamily="34" charset="0"/>
                <a:ea typeface="Verdana" panose="020B0604030504040204" pitchFamily="34" charset="0"/>
                <a:cs typeface="Verdana" panose="020B0604030504040204" pitchFamily="34" charset="0"/>
              </a:rPr>
              <a:t>development.</a:t>
            </a:r>
          </a:p>
          <a:p>
            <a:pPr lvl="1" eaLnBrk="1" hangingPunct="1">
              <a:lnSpc>
                <a:spcPct val="100000"/>
              </a:lnSpc>
              <a:spcBef>
                <a:spcPts val="0"/>
              </a:spcBef>
              <a:spcAft>
                <a:spcPts val="600"/>
              </a:spcAft>
            </a:pPr>
            <a:r>
              <a:rPr lang="en-GB" altLang="en-US" sz="2000" dirty="0" smtClean="0">
                <a:latin typeface="Verdana" panose="020B0604030504040204" pitchFamily="34" charset="0"/>
                <a:ea typeface="Verdana" panose="020B0604030504040204" pitchFamily="34" charset="0"/>
                <a:cs typeface="Verdana" panose="020B0604030504040204" pitchFamily="34" charset="0"/>
              </a:rPr>
              <a:t>For benefit – risk assessment.</a:t>
            </a:r>
          </a:p>
          <a:p>
            <a:pPr lvl="1" eaLnBrk="1" hangingPunct="1">
              <a:lnSpc>
                <a:spcPct val="100000"/>
              </a:lnSpc>
              <a:spcBef>
                <a:spcPts val="0"/>
              </a:spcBef>
              <a:spcAft>
                <a:spcPts val="600"/>
              </a:spcAft>
            </a:pPr>
            <a:r>
              <a:rPr lang="en-GB" altLang="en-US" sz="2000" dirty="0" smtClean="0">
                <a:latin typeface="Verdana" panose="020B0604030504040204" pitchFamily="34" charset="0"/>
                <a:ea typeface="Verdana" panose="020B0604030504040204" pitchFamily="34" charset="0"/>
                <a:cs typeface="Verdana" panose="020B0604030504040204" pitchFamily="34" charset="0"/>
              </a:rPr>
              <a:t>Identify appropriate conditions of use; necessary risk mitigation measures / warnings in product literature.</a:t>
            </a:r>
          </a:p>
        </p:txBody>
      </p:sp>
      <p:sp>
        <p:nvSpPr>
          <p:cNvPr id="27652" name="Footer Placeholder 3"/>
          <p:cNvSpPr>
            <a:spLocks noGrp="1"/>
          </p:cNvSpPr>
          <p:nvPr>
            <p:ph type="ftr" sz="quarter" idx="10"/>
          </p:nvPr>
        </p:nvSpPr>
        <p:spPr>
          <a:xfrm>
            <a:off x="5113020" y="6595047"/>
            <a:ext cx="4030980"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Tree>
    <p:extLst>
      <p:ext uri="{BB962C8B-B14F-4D97-AF65-F5344CB8AC3E}">
        <p14:creationId xmlns:p14="http://schemas.microsoft.com/office/powerpoint/2010/main" val="1818586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9444" y="83693"/>
            <a:ext cx="8421687" cy="950913"/>
          </a:xfrm>
        </p:spPr>
        <p:txBody>
          <a:bodyPr/>
          <a:lstStyle/>
          <a:p>
            <a:pPr eaLnBrk="1" hangingPunct="1"/>
            <a:r>
              <a:rPr lang="en-GB" altLang="en-US" sz="2800" dirty="0" smtClean="0"/>
              <a:t>Technical data for a MA and their role for assessment: Safety</a:t>
            </a:r>
          </a:p>
        </p:txBody>
      </p:sp>
      <p:sp>
        <p:nvSpPr>
          <p:cNvPr id="28675" name="Rectangle 3"/>
          <p:cNvSpPr>
            <a:spLocks noGrp="1" noChangeArrowheads="1"/>
          </p:cNvSpPr>
          <p:nvPr>
            <p:ph type="body" idx="1"/>
          </p:nvPr>
        </p:nvSpPr>
        <p:spPr>
          <a:xfrm>
            <a:off x="424498" y="1537653"/>
            <a:ext cx="8518334" cy="4176712"/>
          </a:xfrm>
        </p:spPr>
        <p:txBody>
          <a:bodyPr/>
          <a:lstStyle/>
          <a:p>
            <a:pPr marL="344488" lvl="1" indent="-342900">
              <a:buFontTx/>
              <a:buNone/>
            </a:pPr>
            <a:r>
              <a:rPr lang="en-GB" altLang="en-US" sz="2000" b="1" u="sng" dirty="0" smtClean="0">
                <a:latin typeface="Verdana" panose="020B0604030504040204" pitchFamily="34" charset="0"/>
                <a:ea typeface="Verdana" panose="020B0604030504040204" pitchFamily="34" charset="0"/>
                <a:cs typeface="Verdana" panose="020B0604030504040204" pitchFamily="34" charset="0"/>
              </a:rPr>
              <a:t>Safety documentation - 15 VICH GLs</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a:t>
            </a:r>
          </a:p>
          <a:p>
            <a:pPr marL="344488" lvl="1" indent="-342900">
              <a:lnSpc>
                <a:spcPct val="100000"/>
              </a:lnSpc>
              <a:spcBef>
                <a:spcPts val="0"/>
              </a:spcBef>
              <a:spcAft>
                <a:spcPts val="600"/>
              </a:spcAft>
            </a:pPr>
            <a:r>
              <a:rPr lang="en-GB" altLang="en-US" sz="1800" b="1" dirty="0" smtClean="0">
                <a:latin typeface="Verdana" panose="020B0604030504040204" pitchFamily="34" charset="0"/>
                <a:ea typeface="Verdana" panose="020B0604030504040204" pitchFamily="34" charset="0"/>
                <a:cs typeface="Verdana" panose="020B0604030504040204" pitchFamily="34" charset="0"/>
              </a:rPr>
              <a:t>Pharmacology</a:t>
            </a:r>
            <a:r>
              <a:rPr lang="en-GB" altLang="en-US" sz="1800" dirty="0" smtClean="0">
                <a:latin typeface="Verdana" panose="020B0604030504040204" pitchFamily="34" charset="0"/>
                <a:ea typeface="Verdana" panose="020B0604030504040204" pitchFamily="34" charset="0"/>
                <a:cs typeface="Verdana" panose="020B0604030504040204" pitchFamily="34" charset="0"/>
              </a:rPr>
              <a:t> (pharmacodynamics, pharmacokinetics)</a:t>
            </a:r>
          </a:p>
          <a:p>
            <a:pPr marL="344488" lvl="1" indent="-342900">
              <a:lnSpc>
                <a:spcPct val="100000"/>
              </a:lnSpc>
              <a:spcBef>
                <a:spcPts val="0"/>
              </a:spcBef>
              <a:spcAft>
                <a:spcPts val="600"/>
              </a:spcAft>
            </a:pPr>
            <a:r>
              <a:rPr lang="en-GB" altLang="en-US" sz="1800" b="1" dirty="0" smtClean="0">
                <a:latin typeface="Verdana" panose="020B0604030504040204" pitchFamily="34" charset="0"/>
                <a:ea typeface="Verdana" panose="020B0604030504040204" pitchFamily="34" charset="0"/>
                <a:cs typeface="Verdana" panose="020B0604030504040204" pitchFamily="34" charset="0"/>
              </a:rPr>
              <a:t>Toxicology</a:t>
            </a:r>
            <a:r>
              <a:rPr lang="en-GB" altLang="en-US" sz="1800" dirty="0" smtClean="0">
                <a:latin typeface="Verdana" panose="020B0604030504040204" pitchFamily="34" charset="0"/>
                <a:ea typeface="Verdana" panose="020B0604030504040204" pitchFamily="34" charset="0"/>
                <a:cs typeface="Verdana" panose="020B0604030504040204" pitchFamily="34" charset="0"/>
              </a:rPr>
              <a:t> (Single dose toxicity, repeated dose toxicity (2x), reproductive toxicity incl. teratogenicity, </a:t>
            </a:r>
            <a:r>
              <a:rPr lang="en-GB" altLang="en-US" sz="1800" dirty="0" err="1" smtClean="0">
                <a:latin typeface="Verdana" panose="020B0604030504040204" pitchFamily="34" charset="0"/>
                <a:ea typeface="Verdana" panose="020B0604030504040204" pitchFamily="34" charset="0"/>
                <a:cs typeface="Verdana" panose="020B0604030504040204" pitchFamily="34" charset="0"/>
              </a:rPr>
              <a:t>genotoxicity</a:t>
            </a:r>
            <a:r>
              <a:rPr lang="en-GB" altLang="en-US" sz="1800" dirty="0" smtClean="0">
                <a:latin typeface="Verdana" panose="020B0604030504040204" pitchFamily="34" charset="0"/>
                <a:ea typeface="Verdana" panose="020B0604030504040204" pitchFamily="34" charset="0"/>
                <a:cs typeface="Verdana" panose="020B0604030504040204" pitchFamily="34" charset="0"/>
              </a:rPr>
              <a:t>, carcinogenicity, other) (GLs 22, 23, 28, 31, 32, 33)</a:t>
            </a:r>
          </a:p>
          <a:p>
            <a:pPr marL="344488" lvl="1" indent="-342900">
              <a:lnSpc>
                <a:spcPct val="100000"/>
              </a:lnSpc>
              <a:spcBef>
                <a:spcPts val="0"/>
              </a:spcBef>
              <a:spcAft>
                <a:spcPts val="600"/>
              </a:spcAft>
            </a:pPr>
            <a:r>
              <a:rPr lang="en-GB" altLang="zh-CN" sz="1800" b="1" dirty="0" smtClean="0">
                <a:latin typeface="Verdana" panose="020B0604030504040204" pitchFamily="34" charset="0"/>
                <a:ea typeface="Verdana" panose="020B0604030504040204" pitchFamily="34" charset="0"/>
                <a:cs typeface="Verdana" panose="020B0604030504040204" pitchFamily="34" charset="0"/>
              </a:rPr>
              <a:t>Residue studies</a:t>
            </a:r>
            <a:r>
              <a:rPr lang="en-GB" altLang="zh-CN" sz="1800" dirty="0" smtClean="0">
                <a:latin typeface="Verdana" panose="020B0604030504040204" pitchFamily="34" charset="0"/>
                <a:ea typeface="Verdana" panose="020B0604030504040204" pitchFamily="34" charset="0"/>
                <a:cs typeface="Verdana" panose="020B0604030504040204" pitchFamily="34" charset="0"/>
              </a:rPr>
              <a:t> (</a:t>
            </a:r>
            <a:r>
              <a:rPr lang="en-GB" altLang="en-US" sz="1800" dirty="0" smtClean="0">
                <a:latin typeface="Verdana" panose="020B0604030504040204" pitchFamily="34" charset="0"/>
                <a:ea typeface="Verdana" panose="020B0604030504040204" pitchFamily="34" charset="0"/>
                <a:cs typeface="Verdana" panose="020B0604030504040204" pitchFamily="34" charset="0"/>
              </a:rPr>
              <a:t>Metabolism and residue kinetics, P</a:t>
            </a:r>
            <a:r>
              <a:rPr lang="en-GB" altLang="zh-CN" sz="1800" dirty="0" smtClean="0">
                <a:latin typeface="Verdana" panose="020B0604030504040204" pitchFamily="34" charset="0"/>
                <a:ea typeface="Verdana" panose="020B0604030504040204" pitchFamily="34" charset="0"/>
                <a:cs typeface="Verdana" panose="020B0604030504040204" pitchFamily="34" charset="0"/>
              </a:rPr>
              <a:t>harmacokinetics, Depletion of residues, Analytical method) (GLs 46, 47, 48, 49)</a:t>
            </a:r>
          </a:p>
          <a:p>
            <a:pPr marL="344488" lvl="1" indent="-342900">
              <a:lnSpc>
                <a:spcPct val="100000"/>
              </a:lnSpc>
              <a:spcBef>
                <a:spcPts val="0"/>
              </a:spcBef>
              <a:spcAft>
                <a:spcPts val="600"/>
              </a:spcAft>
            </a:pPr>
            <a:r>
              <a:rPr lang="en-GB" altLang="zh-CN" sz="1800" b="1" dirty="0" smtClean="0">
                <a:latin typeface="Verdana" panose="020B0604030504040204" pitchFamily="34" charset="0"/>
                <a:ea typeface="Verdana" panose="020B0604030504040204" pitchFamily="34" charset="0"/>
                <a:cs typeface="Verdana" panose="020B0604030504040204" pitchFamily="34" charset="0"/>
              </a:rPr>
              <a:t>Target animal safety </a:t>
            </a:r>
            <a:r>
              <a:rPr lang="en-GB" altLang="zh-CN" sz="1800" dirty="0" smtClean="0">
                <a:latin typeface="Verdana" panose="020B0604030504040204" pitchFamily="34" charset="0"/>
                <a:ea typeface="Verdana" panose="020B0604030504040204" pitchFamily="34" charset="0"/>
                <a:cs typeface="Verdana" panose="020B0604030504040204" pitchFamily="34" charset="0"/>
              </a:rPr>
              <a:t>(GL 43)</a:t>
            </a:r>
          </a:p>
          <a:p>
            <a:pPr marL="344488" lvl="1" indent="-342900">
              <a:lnSpc>
                <a:spcPct val="100000"/>
              </a:lnSpc>
              <a:spcBef>
                <a:spcPts val="0"/>
              </a:spcBef>
              <a:spcAft>
                <a:spcPts val="600"/>
              </a:spcAft>
            </a:pPr>
            <a:r>
              <a:rPr lang="en-GB" altLang="zh-CN" sz="1800" b="1" dirty="0" smtClean="0">
                <a:latin typeface="Verdana" panose="020B0604030504040204" pitchFamily="34" charset="0"/>
                <a:ea typeface="Verdana" panose="020B0604030504040204" pitchFamily="34" charset="0"/>
                <a:cs typeface="Verdana" panose="020B0604030504040204" pitchFamily="34" charset="0"/>
              </a:rPr>
              <a:t>Safety of users </a:t>
            </a:r>
          </a:p>
          <a:p>
            <a:pPr marL="344488" lvl="1" indent="-342900">
              <a:lnSpc>
                <a:spcPct val="100000"/>
              </a:lnSpc>
              <a:spcBef>
                <a:spcPts val="0"/>
              </a:spcBef>
              <a:spcAft>
                <a:spcPts val="600"/>
              </a:spcAft>
            </a:pPr>
            <a:r>
              <a:rPr lang="en-GB" altLang="zh-CN" sz="1800" b="1" dirty="0" smtClean="0">
                <a:latin typeface="Verdana" panose="020B0604030504040204" pitchFamily="34" charset="0"/>
                <a:ea typeface="Verdana" panose="020B0604030504040204" pitchFamily="34" charset="0"/>
                <a:cs typeface="Verdana" panose="020B0604030504040204" pitchFamily="34" charset="0"/>
              </a:rPr>
              <a:t>Environmental impact assessment</a:t>
            </a:r>
            <a:r>
              <a:rPr lang="en-GB" altLang="zh-CN" sz="1800" dirty="0" smtClean="0">
                <a:latin typeface="Verdana" panose="020B0604030504040204" pitchFamily="34" charset="0"/>
                <a:ea typeface="Verdana" panose="020B0604030504040204" pitchFamily="34" charset="0"/>
                <a:cs typeface="Verdana" panose="020B0604030504040204" pitchFamily="34" charset="0"/>
              </a:rPr>
              <a:t> (Phase I and Phase II) (GLs 6 &amp; 38)</a:t>
            </a:r>
          </a:p>
          <a:p>
            <a:pPr marL="344488" lvl="1" indent="-342900">
              <a:lnSpc>
                <a:spcPct val="100000"/>
              </a:lnSpc>
              <a:spcBef>
                <a:spcPts val="0"/>
              </a:spcBef>
              <a:spcAft>
                <a:spcPts val="600"/>
              </a:spcAft>
            </a:pPr>
            <a:r>
              <a:rPr lang="en-GB" altLang="en-US" sz="1800" b="1" dirty="0" smtClean="0">
                <a:latin typeface="Verdana" panose="020B0604030504040204" pitchFamily="34" charset="0"/>
                <a:ea typeface="Verdana" panose="020B0604030504040204" pitchFamily="34" charset="0"/>
                <a:cs typeface="Verdana" panose="020B0604030504040204" pitchFamily="34" charset="0"/>
              </a:rPr>
              <a:t>Antimicrobial safety</a:t>
            </a:r>
            <a:r>
              <a:rPr lang="en-GB" altLang="en-US" sz="1800" dirty="0" smtClean="0">
                <a:latin typeface="Verdana" panose="020B0604030504040204" pitchFamily="34" charset="0"/>
                <a:ea typeface="Verdana" panose="020B0604030504040204" pitchFamily="34" charset="0"/>
                <a:cs typeface="Verdana" panose="020B0604030504040204" pitchFamily="34" charset="0"/>
              </a:rPr>
              <a:t> (Microbiological ADI, Data to assess antimicrobial resistance) (GLs 27 &amp; 36)</a:t>
            </a:r>
          </a:p>
          <a:p>
            <a:pPr marL="0" indent="0"/>
            <a:endParaRPr lang="en-GB" altLang="en-US" sz="1400" dirty="0" smtClean="0"/>
          </a:p>
        </p:txBody>
      </p:sp>
      <p:sp>
        <p:nvSpPr>
          <p:cNvPr id="28676" name="Footer Placeholder 3"/>
          <p:cNvSpPr>
            <a:spLocks noGrp="1"/>
          </p:cNvSpPr>
          <p:nvPr>
            <p:ph type="ftr" sz="quarter" idx="10"/>
          </p:nvPr>
        </p:nvSpPr>
        <p:spPr>
          <a:xfrm>
            <a:off x="5140452" y="6602413"/>
            <a:ext cx="4003548"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Tree>
    <p:extLst>
      <p:ext uri="{BB962C8B-B14F-4D97-AF65-F5344CB8AC3E}">
        <p14:creationId xmlns:p14="http://schemas.microsoft.com/office/powerpoint/2010/main" val="620032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4813" y="149196"/>
            <a:ext cx="7000781" cy="519112"/>
          </a:xfrm>
        </p:spPr>
        <p:txBody>
          <a:bodyPr/>
          <a:lstStyle/>
          <a:p>
            <a:r>
              <a:rPr lang="en-GB" altLang="en-US" dirty="0"/>
              <a:t>Technical data for a MA and their role for assessment: Efficacy</a:t>
            </a:r>
            <a:endParaRPr lang="en-GB" dirty="0"/>
          </a:p>
        </p:txBody>
      </p:sp>
      <p:sp>
        <p:nvSpPr>
          <p:cNvPr id="3" name="Text Placeholder 2"/>
          <p:cNvSpPr>
            <a:spLocks noGrp="1"/>
          </p:cNvSpPr>
          <p:nvPr>
            <p:ph type="body" sz="quarter" idx="11"/>
          </p:nvPr>
        </p:nvSpPr>
        <p:spPr/>
        <p:txBody>
          <a:bodyPr/>
          <a:lstStyle/>
          <a:p>
            <a:endParaRPr lang="en-GB" dirty="0"/>
          </a:p>
        </p:txBody>
      </p:sp>
      <p:sp>
        <p:nvSpPr>
          <p:cNvPr id="29702" name="Footer Placeholder 3"/>
          <p:cNvSpPr>
            <a:spLocks noGrp="1"/>
          </p:cNvSpPr>
          <p:nvPr>
            <p:ph type="ftr" sz="quarter" idx="4294967295"/>
          </p:nvPr>
        </p:nvSpPr>
        <p:spPr>
          <a:xfrm>
            <a:off x="5086350" y="6602413"/>
            <a:ext cx="4057650" cy="255587"/>
          </a:xfrm>
          <a:prstGeom prst="rect">
            <a:avLst/>
          </a:prstGeo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a:solidFill>
                  <a:srgbClr val="6D6F71"/>
                </a:solidFill>
              </a:rPr>
              <a:t>VICH Workshop: Role of VICH and VICH Guidelines</a:t>
            </a:r>
          </a:p>
        </p:txBody>
      </p:sp>
      <p:pic>
        <p:nvPicPr>
          <p:cNvPr id="29699" name="Picture 3" descr="reagenzg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781300"/>
            <a:ext cx="129857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sh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324100"/>
            <a:ext cx="16478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imagesCAVN3V1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393382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551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p:txBody>
          <a:bodyPr/>
          <a:lstStyle/>
          <a:p>
            <a:pPr marL="457200" lvl="1" indent="0" eaLnBrk="1" hangingPunct="1">
              <a:lnSpc>
                <a:spcPct val="150000"/>
              </a:lnSpc>
              <a:buNone/>
            </a:pPr>
            <a:r>
              <a:rPr lang="en-GB" altLang="en-US" sz="2000" b="1" u="sng" dirty="0" smtClean="0">
                <a:latin typeface="Verdana" panose="020B0604030504040204" pitchFamily="34" charset="0"/>
                <a:ea typeface="Verdana" panose="020B0604030504040204" pitchFamily="34" charset="0"/>
                <a:cs typeface="Verdana" panose="020B0604030504040204" pitchFamily="34" charset="0"/>
              </a:rPr>
              <a:t>Aim</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Establish efficacy, </a:t>
            </a:r>
            <a:r>
              <a:rPr lang="en-GB" altLang="en-US" sz="2000" b="1" dirty="0" smtClean="0">
                <a:latin typeface="Verdana" panose="020B0604030504040204" pitchFamily="34" charset="0"/>
                <a:ea typeface="Verdana" panose="020B0604030504040204" pitchFamily="34" charset="0"/>
                <a:cs typeface="Verdana" panose="020B0604030504040204" pitchFamily="34" charset="0"/>
              </a:rPr>
              <a:t>determine indications, dosage regimen, as well as special precautions of use </a:t>
            </a:r>
            <a:r>
              <a:rPr lang="en-GB" altLang="en-US" sz="2000" dirty="0" smtClean="0">
                <a:latin typeface="Verdana" panose="020B0604030504040204" pitchFamily="34" charset="0"/>
                <a:ea typeface="Verdana" panose="020B0604030504040204" pitchFamily="34" charset="0"/>
                <a:cs typeface="Verdana" panose="020B0604030504040204" pitchFamily="34" charset="0"/>
              </a:rPr>
              <a:t>for marketing authorisation</a:t>
            </a:r>
          </a:p>
        </p:txBody>
      </p:sp>
      <p:sp>
        <p:nvSpPr>
          <p:cNvPr id="30723" name="Footer Placeholder 3"/>
          <p:cNvSpPr>
            <a:spLocks noGrp="1"/>
          </p:cNvSpPr>
          <p:nvPr>
            <p:ph type="ftr" sz="quarter" idx="10"/>
          </p:nvPr>
        </p:nvSpPr>
        <p:spPr>
          <a:xfrm>
            <a:off x="5076444" y="6602413"/>
            <a:ext cx="4067556"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
        <p:nvSpPr>
          <p:cNvPr id="30725" name="Title 5"/>
          <p:cNvSpPr>
            <a:spLocks noGrp="1"/>
          </p:cNvSpPr>
          <p:nvPr>
            <p:ph type="title"/>
          </p:nvPr>
        </p:nvSpPr>
        <p:spPr>
          <a:xfrm>
            <a:off x="110300" y="74549"/>
            <a:ext cx="8421687" cy="950913"/>
          </a:xfrm>
        </p:spPr>
        <p:txBody>
          <a:bodyPr/>
          <a:lstStyle/>
          <a:p>
            <a:r>
              <a:rPr lang="en-GB" altLang="en-US" sz="2800" dirty="0" smtClean="0"/>
              <a:t>Technical data for a MA and their role for assessment: Efficacy</a:t>
            </a:r>
          </a:p>
        </p:txBody>
      </p:sp>
    </p:spTree>
    <p:extLst>
      <p:ext uri="{BB962C8B-B14F-4D97-AF65-F5344CB8AC3E}">
        <p14:creationId xmlns:p14="http://schemas.microsoft.com/office/powerpoint/2010/main" val="3289483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137732" y="1409510"/>
            <a:ext cx="8137588" cy="4726114"/>
          </a:xfrm>
        </p:spPr>
        <p:txBody>
          <a:bodyPr/>
          <a:lstStyle/>
          <a:p>
            <a:pPr lvl="1" eaLnBrk="1" hangingPunct="1">
              <a:lnSpc>
                <a:spcPct val="100000"/>
              </a:lnSpc>
              <a:spcBef>
                <a:spcPts val="0"/>
              </a:spcBef>
              <a:spcAft>
                <a:spcPts val="600"/>
              </a:spcAft>
            </a:pPr>
            <a:r>
              <a:rPr lang="en-GB" altLang="en-US" sz="2000" b="1" dirty="0" smtClean="0">
                <a:latin typeface="Verdana" panose="020B0604030504040204" pitchFamily="34" charset="0"/>
                <a:ea typeface="Verdana" panose="020B0604030504040204" pitchFamily="34" charset="0"/>
                <a:cs typeface="Verdana" panose="020B0604030504040204" pitchFamily="34" charset="0"/>
              </a:rPr>
              <a:t>Pharmacology</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(partly same data as safety)</a:t>
            </a:r>
          </a:p>
          <a:p>
            <a:pPr lvl="2" eaLnBrk="1" hangingPunct="1">
              <a:lnSpc>
                <a:spcPct val="100000"/>
              </a:lnSpc>
              <a:spcBef>
                <a:spcPts val="0"/>
              </a:spcBef>
              <a:spcAft>
                <a:spcPts val="600"/>
              </a:spcAft>
            </a:pPr>
            <a:r>
              <a:rPr lang="en-GB" altLang="en-US" b="1" dirty="0" smtClean="0">
                <a:latin typeface="Verdana" panose="020B0604030504040204" pitchFamily="34" charset="0"/>
                <a:ea typeface="Verdana" panose="020B0604030504040204" pitchFamily="34" charset="0"/>
                <a:cs typeface="Verdana" panose="020B0604030504040204" pitchFamily="34" charset="0"/>
              </a:rPr>
              <a:t>Pharmacodynamics</a:t>
            </a:r>
            <a:r>
              <a:rPr lang="en-GB" altLang="en-US" dirty="0" smtClean="0">
                <a:latin typeface="Verdana" panose="020B0604030504040204" pitchFamily="34" charset="0"/>
                <a:ea typeface="Verdana" panose="020B0604030504040204" pitchFamily="34" charset="0"/>
                <a:cs typeface="Verdana" panose="020B0604030504040204" pitchFamily="34" charset="0"/>
              </a:rPr>
              <a:t>: to study</a:t>
            </a:r>
            <a:r>
              <a:rPr lang="en-GB" altLang="en-US" b="1" dirty="0" smtClean="0">
                <a:latin typeface="Verdana" panose="020B0604030504040204" pitchFamily="34" charset="0"/>
                <a:ea typeface="Verdana" panose="020B0604030504040204" pitchFamily="34" charset="0"/>
                <a:cs typeface="Verdana" panose="020B0604030504040204" pitchFamily="34" charset="0"/>
              </a:rPr>
              <a:t> </a:t>
            </a:r>
            <a:r>
              <a:rPr lang="en-GB" altLang="en-US" dirty="0" smtClean="0">
                <a:latin typeface="Verdana" panose="020B0604030504040204" pitchFamily="34" charset="0"/>
                <a:ea typeface="Verdana" panose="020B0604030504040204" pitchFamily="34" charset="0"/>
                <a:cs typeface="Verdana" panose="020B0604030504040204" pitchFamily="34" charset="0"/>
              </a:rPr>
              <a:t>mechanisms underlying the therapeutic effect </a:t>
            </a:r>
          </a:p>
          <a:p>
            <a:pPr lvl="2" eaLnBrk="1" hangingPunct="1">
              <a:lnSpc>
                <a:spcPct val="100000"/>
              </a:lnSpc>
              <a:spcBef>
                <a:spcPts val="0"/>
              </a:spcBef>
              <a:spcAft>
                <a:spcPts val="600"/>
              </a:spcAft>
            </a:pPr>
            <a:r>
              <a:rPr lang="en-GB" altLang="en-US" b="1" dirty="0" smtClean="0">
                <a:latin typeface="Verdana" panose="020B0604030504040204" pitchFamily="34" charset="0"/>
                <a:ea typeface="Verdana" panose="020B0604030504040204" pitchFamily="34" charset="0"/>
                <a:cs typeface="Verdana" panose="020B0604030504040204" pitchFamily="34" charset="0"/>
              </a:rPr>
              <a:t>Pharmacokinetics</a:t>
            </a:r>
          </a:p>
          <a:p>
            <a:pPr lvl="3" eaLnBrk="1" hangingPunct="1">
              <a:lnSpc>
                <a:spcPct val="100000"/>
              </a:lnSpc>
              <a:spcBef>
                <a:spcPts val="0"/>
              </a:spcBef>
              <a:spcAft>
                <a:spcPts val="600"/>
              </a:spcAft>
              <a:buFont typeface="Calibri" panose="020F0502020204030204" pitchFamily="34" charset="0"/>
              <a:buChar char="−"/>
            </a:pPr>
            <a:r>
              <a:rPr lang="en-GB" altLang="en-US" sz="2000" dirty="0" smtClean="0">
                <a:latin typeface="Verdana" panose="020B0604030504040204" pitchFamily="34" charset="0"/>
                <a:ea typeface="Verdana" panose="020B0604030504040204" pitchFamily="34" charset="0"/>
                <a:cs typeface="Verdana" panose="020B0604030504040204" pitchFamily="34" charset="0"/>
              </a:rPr>
              <a:t>Studies in target animals to establish effective dosage regimen</a:t>
            </a:r>
          </a:p>
          <a:p>
            <a:pPr lvl="3" eaLnBrk="1" hangingPunct="1">
              <a:lnSpc>
                <a:spcPct val="100000"/>
              </a:lnSpc>
              <a:spcBef>
                <a:spcPts val="0"/>
              </a:spcBef>
              <a:spcAft>
                <a:spcPts val="600"/>
              </a:spcAft>
              <a:buFont typeface="Calibri" panose="020F0502020204030204" pitchFamily="34" charset="0"/>
              <a:buChar char="−"/>
            </a:pPr>
            <a:r>
              <a:rPr lang="en-GB" altLang="en-US" sz="2000" dirty="0" smtClean="0">
                <a:latin typeface="Verdana" panose="020B0604030504040204" pitchFamily="34" charset="0"/>
                <a:ea typeface="Verdana" panose="020B0604030504040204" pitchFamily="34" charset="0"/>
                <a:cs typeface="Verdana" panose="020B0604030504040204" pitchFamily="34" charset="0"/>
              </a:rPr>
              <a:t>Bioavailability studies 	</a:t>
            </a:r>
          </a:p>
          <a:p>
            <a:pPr lvl="1" eaLnBrk="1" hangingPunct="1">
              <a:lnSpc>
                <a:spcPct val="100000"/>
              </a:lnSpc>
              <a:spcBef>
                <a:spcPts val="0"/>
              </a:spcBef>
              <a:spcAft>
                <a:spcPts val="600"/>
              </a:spcAft>
            </a:pPr>
            <a:r>
              <a:rPr lang="en-GB" altLang="en-US" sz="2000" b="1" dirty="0" smtClean="0">
                <a:latin typeface="Verdana" panose="020B0604030504040204" pitchFamily="34" charset="0"/>
                <a:ea typeface="Verdana" panose="020B0604030504040204" pitchFamily="34" charset="0"/>
                <a:cs typeface="Verdana" panose="020B0604030504040204" pitchFamily="34" charset="0"/>
              </a:rPr>
              <a:t>Development of resistance </a:t>
            </a:r>
            <a:r>
              <a:rPr lang="en-GB" altLang="en-US" sz="2000" dirty="0" smtClean="0">
                <a:latin typeface="Verdana" panose="020B0604030504040204" pitchFamily="34" charset="0"/>
                <a:ea typeface="Verdana" panose="020B0604030504040204" pitchFamily="34" charset="0"/>
                <a:cs typeface="Verdana" panose="020B0604030504040204" pitchFamily="34" charset="0"/>
              </a:rPr>
              <a:t>(antimicrobials, </a:t>
            </a:r>
            <a:r>
              <a:rPr lang="en-GB" altLang="en-US" sz="2000" dirty="0" err="1" smtClean="0">
                <a:latin typeface="Verdana" panose="020B0604030504040204" pitchFamily="34" charset="0"/>
                <a:ea typeface="Verdana" panose="020B0604030504040204" pitchFamily="34" charset="0"/>
                <a:cs typeface="Verdana" panose="020B0604030504040204" pitchFamily="34" charset="0"/>
              </a:rPr>
              <a:t>antiparasitics</a:t>
            </a:r>
            <a:r>
              <a:rPr lang="en-GB" altLang="en-US" sz="2000" dirty="0" smtClean="0">
                <a:latin typeface="Verdana" panose="020B0604030504040204" pitchFamily="34" charset="0"/>
                <a:ea typeface="Verdana" panose="020B0604030504040204" pitchFamily="34" charset="0"/>
                <a:cs typeface="Verdana" panose="020B0604030504040204" pitchFamily="34" charset="0"/>
              </a:rPr>
              <a:t>)</a:t>
            </a:r>
          </a:p>
          <a:p>
            <a:pPr lvl="1" eaLnBrk="1" hangingPunct="1">
              <a:lnSpc>
                <a:spcPct val="100000"/>
              </a:lnSpc>
              <a:spcBef>
                <a:spcPts val="0"/>
              </a:spcBef>
              <a:spcAft>
                <a:spcPts val="600"/>
              </a:spcAft>
            </a:pPr>
            <a:r>
              <a:rPr lang="en-GB" altLang="en-US" sz="2000" b="1" dirty="0" smtClean="0">
                <a:latin typeface="Verdana" panose="020B0604030504040204" pitchFamily="34" charset="0"/>
                <a:ea typeface="Verdana" panose="020B0604030504040204" pitchFamily="34" charset="0"/>
                <a:cs typeface="Verdana" panose="020B0604030504040204" pitchFamily="34" charset="0"/>
              </a:rPr>
              <a:t>Pre-clinical trials</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(might partly already be included in safety or residues data)</a:t>
            </a:r>
          </a:p>
          <a:p>
            <a:pPr lvl="1" eaLnBrk="1" hangingPunct="1">
              <a:lnSpc>
                <a:spcPct val="100000"/>
              </a:lnSpc>
              <a:spcBef>
                <a:spcPts val="0"/>
              </a:spcBef>
              <a:spcAft>
                <a:spcPts val="600"/>
              </a:spcAft>
            </a:pPr>
            <a:r>
              <a:rPr lang="en-GB" altLang="en-US" sz="2000" b="1" dirty="0" smtClean="0">
                <a:latin typeface="Verdana" panose="020B0604030504040204" pitchFamily="34" charset="0"/>
                <a:ea typeface="Verdana" panose="020B0604030504040204" pitchFamily="34" charset="0"/>
                <a:cs typeface="Verdana" panose="020B0604030504040204" pitchFamily="34" charset="0"/>
              </a:rPr>
              <a:t>Dose determination</a:t>
            </a:r>
          </a:p>
          <a:p>
            <a:pPr lvl="1" eaLnBrk="1" hangingPunct="1">
              <a:lnSpc>
                <a:spcPct val="100000"/>
              </a:lnSpc>
              <a:spcBef>
                <a:spcPts val="0"/>
              </a:spcBef>
              <a:spcAft>
                <a:spcPts val="600"/>
              </a:spcAft>
            </a:pPr>
            <a:r>
              <a:rPr lang="en-GB" altLang="en-US" sz="2000" dirty="0" smtClean="0">
                <a:latin typeface="Verdana" panose="020B0604030504040204" pitchFamily="34" charset="0"/>
                <a:ea typeface="Verdana" panose="020B0604030504040204" pitchFamily="34" charset="0"/>
                <a:cs typeface="Verdana" panose="020B0604030504040204" pitchFamily="34" charset="0"/>
              </a:rPr>
              <a:t>Results of </a:t>
            </a:r>
            <a:r>
              <a:rPr lang="en-GB" altLang="en-US" sz="2000" b="1" dirty="0" smtClean="0">
                <a:latin typeface="Verdana" panose="020B0604030504040204" pitchFamily="34" charset="0"/>
                <a:ea typeface="Verdana" panose="020B0604030504040204" pitchFamily="34" charset="0"/>
                <a:cs typeface="Verdana" panose="020B0604030504040204" pitchFamily="34" charset="0"/>
              </a:rPr>
              <a:t>clinical trials</a:t>
            </a:r>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pPr lvl="2" eaLnBrk="1" hangingPunct="1">
              <a:lnSpc>
                <a:spcPct val="95000"/>
              </a:lnSpc>
              <a:spcAft>
                <a:spcPct val="0"/>
              </a:spcAft>
            </a:pPr>
            <a:endParaRPr lang="en-GB" altLang="en-US" dirty="0" smtClean="0"/>
          </a:p>
        </p:txBody>
      </p:sp>
      <p:sp>
        <p:nvSpPr>
          <p:cNvPr id="31747" name="Footer Placeholder 3"/>
          <p:cNvSpPr>
            <a:spLocks noGrp="1"/>
          </p:cNvSpPr>
          <p:nvPr>
            <p:ph type="ftr" sz="quarter" idx="10"/>
          </p:nvPr>
        </p:nvSpPr>
        <p:spPr>
          <a:xfrm>
            <a:off x="5094732" y="6602413"/>
            <a:ext cx="4049268"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
        <p:nvSpPr>
          <p:cNvPr id="31749" name="Title 5"/>
          <p:cNvSpPr>
            <a:spLocks noGrp="1"/>
          </p:cNvSpPr>
          <p:nvPr>
            <p:ph type="title"/>
          </p:nvPr>
        </p:nvSpPr>
        <p:spPr>
          <a:xfrm>
            <a:off x="137732" y="83693"/>
            <a:ext cx="8421687" cy="950913"/>
          </a:xfrm>
        </p:spPr>
        <p:txBody>
          <a:bodyPr/>
          <a:lstStyle/>
          <a:p>
            <a:r>
              <a:rPr lang="en-GB" altLang="en-US" sz="2800" dirty="0" smtClean="0"/>
              <a:t>Technical data for a MA and their role for assessment: Efficacy</a:t>
            </a:r>
          </a:p>
        </p:txBody>
      </p:sp>
    </p:spTree>
    <p:extLst>
      <p:ext uri="{BB962C8B-B14F-4D97-AF65-F5344CB8AC3E}">
        <p14:creationId xmlns:p14="http://schemas.microsoft.com/office/powerpoint/2010/main" val="30756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3429000"/>
            <a:ext cx="3246438"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descr="imagesCA3W07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4292600"/>
            <a:ext cx="15811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imagesCAU38DD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349500"/>
            <a:ext cx="24320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0"/>
          </p:nvPr>
        </p:nvSpPr>
        <p:spPr>
          <a:xfrm>
            <a:off x="404066" y="280338"/>
            <a:ext cx="7000781" cy="519112"/>
          </a:xfrm>
        </p:spPr>
        <p:txBody>
          <a:bodyPr/>
          <a:lstStyle/>
          <a:p>
            <a:r>
              <a:rPr lang="en-GB" dirty="0"/>
              <a:t>Biologicals (vaccines)</a:t>
            </a:r>
          </a:p>
        </p:txBody>
      </p:sp>
      <p:sp>
        <p:nvSpPr>
          <p:cNvPr id="32773" name="Footer Placeholder 3"/>
          <p:cNvSpPr>
            <a:spLocks noGrp="1"/>
          </p:cNvSpPr>
          <p:nvPr>
            <p:ph type="ftr" sz="quarter" idx="4294967295"/>
          </p:nvPr>
        </p:nvSpPr>
        <p:spPr>
          <a:xfrm>
            <a:off x="5103813" y="6602413"/>
            <a:ext cx="4040187" cy="255587"/>
          </a:xfrm>
          <a:prstGeom prst="rect">
            <a:avLst/>
          </a:prstGeo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Tree>
    <p:extLst>
      <p:ext uri="{BB962C8B-B14F-4D97-AF65-F5344CB8AC3E}">
        <p14:creationId xmlns:p14="http://schemas.microsoft.com/office/powerpoint/2010/main" val="3520519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body" idx="1"/>
          </p:nvPr>
        </p:nvSpPr>
        <p:spPr>
          <a:xfrm>
            <a:off x="287338" y="2133600"/>
            <a:ext cx="8964612" cy="1079500"/>
          </a:xfrm>
        </p:spPr>
        <p:txBody>
          <a:bodyPr/>
          <a:lstStyle/>
          <a:p>
            <a:pPr lvl="1" eaLnBrk="1" hangingPunct="1">
              <a:defRPr/>
            </a:pPr>
            <a:r>
              <a:rPr lang="en-GB" sz="2000" dirty="0" smtClean="0">
                <a:latin typeface="Verdana" panose="020B0604030504040204" pitchFamily="34" charset="0"/>
                <a:ea typeface="Verdana" panose="020B0604030504040204" pitchFamily="34" charset="0"/>
                <a:cs typeface="Verdana" panose="020B0604030504040204" pitchFamily="34" charset="0"/>
              </a:rPr>
              <a:t>Principles, i.e. Quality, safety and efficacy, same as for pharmaceuticals </a:t>
            </a:r>
          </a:p>
          <a:p>
            <a:pPr lvl="1" eaLnBrk="1" hangingPunct="1">
              <a:defRPr/>
            </a:pPr>
            <a:r>
              <a:rPr lang="en-GB" sz="2000" dirty="0" smtClean="0">
                <a:latin typeface="Verdana" panose="020B0604030504040204" pitchFamily="34" charset="0"/>
                <a:ea typeface="Verdana" panose="020B0604030504040204" pitchFamily="34" charset="0"/>
                <a:cs typeface="Verdana" panose="020B0604030504040204" pitchFamily="34" charset="0"/>
              </a:rPr>
              <a:t>Specific studies often differ due to nature of product</a:t>
            </a:r>
          </a:p>
          <a:p>
            <a:pPr marL="1587" lvl="1" indent="0" eaLnBrk="1" hangingPunct="1">
              <a:buFontTx/>
              <a:buNone/>
              <a:defRPr/>
            </a:pPr>
            <a:endParaRPr lang="en-GB" dirty="0" smtClean="0"/>
          </a:p>
          <a:p>
            <a:pPr lvl="1" eaLnBrk="1" hangingPunct="1">
              <a:defRPr/>
            </a:pPr>
            <a:endParaRPr lang="en-GB" dirty="0" smtClean="0"/>
          </a:p>
        </p:txBody>
      </p:sp>
      <p:sp>
        <p:nvSpPr>
          <p:cNvPr id="33795" name="Footer Placeholder 3"/>
          <p:cNvSpPr>
            <a:spLocks noGrp="1"/>
          </p:cNvSpPr>
          <p:nvPr>
            <p:ph type="ftr" sz="quarter" idx="10"/>
          </p:nvPr>
        </p:nvSpPr>
        <p:spPr>
          <a:xfrm>
            <a:off x="5094732" y="6602413"/>
            <a:ext cx="4049268"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
        <p:nvSpPr>
          <p:cNvPr id="33797" name="Title 5"/>
          <p:cNvSpPr>
            <a:spLocks noGrp="1"/>
          </p:cNvSpPr>
          <p:nvPr>
            <p:ph type="title"/>
          </p:nvPr>
        </p:nvSpPr>
        <p:spPr>
          <a:xfrm>
            <a:off x="64580" y="83693"/>
            <a:ext cx="8421687" cy="950913"/>
          </a:xfrm>
        </p:spPr>
        <p:txBody>
          <a:bodyPr/>
          <a:lstStyle/>
          <a:p>
            <a:r>
              <a:rPr lang="en-GB" altLang="en-US" sz="2800" dirty="0" smtClean="0"/>
              <a:t>Technical data for a MA and their role for assessment: Biologicals (vaccines)</a:t>
            </a:r>
          </a:p>
        </p:txBody>
      </p:sp>
    </p:spTree>
    <p:extLst>
      <p:ext uri="{BB962C8B-B14F-4D97-AF65-F5344CB8AC3E}">
        <p14:creationId xmlns:p14="http://schemas.microsoft.com/office/powerpoint/2010/main" val="2239605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sz="half" idx="1"/>
          </p:nvPr>
        </p:nvSpPr>
        <p:spPr>
          <a:xfrm>
            <a:off x="250825" y="1590675"/>
            <a:ext cx="8713788" cy="4392613"/>
          </a:xfrm>
        </p:spPr>
        <p:txBody>
          <a:bodyPr/>
          <a:lstStyle/>
          <a:p>
            <a:pPr marL="595313" lvl="2" indent="-304800">
              <a:lnSpc>
                <a:spcPts val="2100"/>
              </a:lnSpc>
            </a:pPr>
            <a:r>
              <a:rPr lang="en-GB" altLang="en-US" dirty="0" smtClean="0">
                <a:latin typeface="Verdana" panose="020B0604030504040204" pitchFamily="34" charset="0"/>
                <a:ea typeface="Verdana" panose="020B0604030504040204" pitchFamily="34" charset="0"/>
                <a:cs typeface="Verdana" panose="020B0604030504040204" pitchFamily="34" charset="0"/>
              </a:rPr>
              <a:t>GL 17: Stability Biotechnological/Biological Veterinary Medicinal Products</a:t>
            </a:r>
          </a:p>
          <a:p>
            <a:pPr marL="595313" lvl="2" indent="-304800">
              <a:lnSpc>
                <a:spcPts val="2100"/>
              </a:lnSpc>
            </a:pPr>
            <a:r>
              <a:rPr lang="en-GB" altLang="en-US" dirty="0" smtClean="0">
                <a:latin typeface="Verdana" panose="020B0604030504040204" pitchFamily="34" charset="0"/>
                <a:ea typeface="Verdana" panose="020B0604030504040204" pitchFamily="34" charset="0"/>
                <a:cs typeface="Verdana" panose="020B0604030504040204" pitchFamily="34" charset="0"/>
              </a:rPr>
              <a:t>GL 25, 26: Testing of residual formaldehyde, residual moisture </a:t>
            </a:r>
          </a:p>
          <a:p>
            <a:pPr marL="595313" lvl="2" indent="-304800">
              <a:lnSpc>
                <a:spcPts val="2100"/>
              </a:lnSpc>
            </a:pPr>
            <a:r>
              <a:rPr lang="en-GB" altLang="en-US" dirty="0" smtClean="0">
                <a:latin typeface="Verdana" panose="020B0604030504040204" pitchFamily="34" charset="0"/>
                <a:ea typeface="Verdana" panose="020B0604030504040204" pitchFamily="34" charset="0"/>
                <a:cs typeface="Verdana" panose="020B0604030504040204" pitchFamily="34" charset="0"/>
              </a:rPr>
              <a:t>GL 34: Test for the detection of Mycoplasma contamination</a:t>
            </a:r>
          </a:p>
          <a:p>
            <a:pPr marL="595313" lvl="2" indent="-304800">
              <a:lnSpc>
                <a:spcPts val="2100"/>
              </a:lnSpc>
            </a:pPr>
            <a:r>
              <a:rPr lang="en-GB" altLang="en-US" dirty="0" smtClean="0">
                <a:latin typeface="Verdana" panose="020B0604030504040204" pitchFamily="34" charset="0"/>
                <a:ea typeface="Verdana" panose="020B0604030504040204" pitchFamily="34" charset="0"/>
                <a:cs typeface="Verdana" panose="020B0604030504040204" pitchFamily="34" charset="0"/>
              </a:rPr>
              <a:t>GL 40: Test procedures and acceptance criteria for new active substances and products: Biotechnological/Biological Veterinary Medicinal Products</a:t>
            </a:r>
          </a:p>
          <a:p>
            <a:pPr marL="595313" lvl="2" indent="-304800">
              <a:lnSpc>
                <a:spcPts val="2100"/>
              </a:lnSpc>
            </a:pPr>
            <a:r>
              <a:rPr lang="en-GB" altLang="en-US" dirty="0" smtClean="0">
                <a:latin typeface="Verdana" panose="020B0604030504040204" pitchFamily="34" charset="0"/>
                <a:ea typeface="Verdana" panose="020B0604030504040204" pitchFamily="34" charset="0"/>
                <a:cs typeface="Verdana" panose="020B0604030504040204" pitchFamily="34" charset="0"/>
              </a:rPr>
              <a:t>GL 41:  Examination of live vaccines in target animals for absence of reversion to virulence </a:t>
            </a:r>
          </a:p>
          <a:p>
            <a:pPr marL="595313" lvl="2" indent="-304800">
              <a:lnSpc>
                <a:spcPts val="2100"/>
              </a:lnSpc>
            </a:pPr>
            <a:r>
              <a:rPr lang="en-GB" altLang="en-US" dirty="0" smtClean="0">
                <a:latin typeface="Verdana" panose="020B0604030504040204" pitchFamily="34" charset="0"/>
                <a:ea typeface="Verdana" panose="020B0604030504040204" pitchFamily="34" charset="0"/>
                <a:cs typeface="Verdana" panose="020B0604030504040204" pitchFamily="34" charset="0"/>
              </a:rPr>
              <a:t>GL 44: Target animal safety testing for veterinary live and inactivated vaccines</a:t>
            </a:r>
          </a:p>
          <a:p>
            <a:pPr marL="595313" lvl="2" indent="-304800">
              <a:lnSpc>
                <a:spcPts val="2100"/>
              </a:lnSpc>
            </a:pPr>
            <a:r>
              <a:rPr lang="en-GB" altLang="en-US" dirty="0" smtClean="0">
                <a:latin typeface="Verdana" panose="020B0604030504040204" pitchFamily="34" charset="0"/>
                <a:ea typeface="Verdana" panose="020B0604030504040204" pitchFamily="34" charset="0"/>
                <a:cs typeface="Verdana" panose="020B0604030504040204" pitchFamily="34" charset="0"/>
              </a:rPr>
              <a:t>GL 50: Criteria to waive target animal batch safety testing for inactivated vaccines for veterinary use</a:t>
            </a:r>
          </a:p>
        </p:txBody>
      </p:sp>
      <p:sp>
        <p:nvSpPr>
          <p:cNvPr id="3481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spAutoFit/>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hangingPunct="1">
              <a:lnSpc>
                <a:spcPct val="100000"/>
              </a:lnSpc>
              <a:spcAft>
                <a:spcPct val="0"/>
              </a:spcAft>
            </a:pPr>
            <a:endParaRPr lang="en-US" altLang="en-US" sz="1800">
              <a:solidFill>
                <a:srgbClr val="000000"/>
              </a:solidFill>
            </a:endParaRPr>
          </a:p>
        </p:txBody>
      </p:sp>
      <p:sp>
        <p:nvSpPr>
          <p:cNvPr id="348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spAutoFit/>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hangingPunct="1">
              <a:lnSpc>
                <a:spcPct val="100000"/>
              </a:lnSpc>
              <a:spcAft>
                <a:spcPct val="0"/>
              </a:spcAft>
            </a:pPr>
            <a:endParaRPr lang="en-US" altLang="en-US" sz="1800">
              <a:solidFill>
                <a:srgbClr val="000000"/>
              </a:solidFill>
            </a:endParaRPr>
          </a:p>
        </p:txBody>
      </p:sp>
      <p:sp>
        <p:nvSpPr>
          <p:cNvPr id="3482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spAutoFit/>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hangingPunct="1">
              <a:lnSpc>
                <a:spcPct val="100000"/>
              </a:lnSpc>
              <a:spcAft>
                <a:spcPct val="0"/>
              </a:spcAft>
            </a:pPr>
            <a:endParaRPr lang="en-US" altLang="en-US" sz="1800">
              <a:solidFill>
                <a:srgbClr val="000000"/>
              </a:solidFill>
            </a:endParaRPr>
          </a:p>
        </p:txBody>
      </p:sp>
      <p:sp>
        <p:nvSpPr>
          <p:cNvPr id="3482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spAutoFit/>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hangingPunct="1">
              <a:lnSpc>
                <a:spcPct val="100000"/>
              </a:lnSpc>
              <a:spcAft>
                <a:spcPct val="0"/>
              </a:spcAft>
            </a:pPr>
            <a:endParaRPr lang="en-US" altLang="en-US" sz="1800">
              <a:solidFill>
                <a:srgbClr val="000000"/>
              </a:solidFill>
            </a:endParaRPr>
          </a:p>
        </p:txBody>
      </p:sp>
      <p:sp>
        <p:nvSpPr>
          <p:cNvPr id="3482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spAutoFit/>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hangingPunct="1">
              <a:lnSpc>
                <a:spcPct val="100000"/>
              </a:lnSpc>
              <a:spcAft>
                <a:spcPct val="0"/>
              </a:spcAft>
            </a:pPr>
            <a:endParaRPr lang="en-US" altLang="en-US" sz="1800">
              <a:solidFill>
                <a:srgbClr val="000000"/>
              </a:solidFill>
            </a:endParaRPr>
          </a:p>
        </p:txBody>
      </p:sp>
      <p:sp>
        <p:nvSpPr>
          <p:cNvPr id="34824" name="Footer Placeholder 2"/>
          <p:cNvSpPr>
            <a:spLocks noGrp="1"/>
          </p:cNvSpPr>
          <p:nvPr>
            <p:ph type="ftr" sz="quarter" idx="10"/>
          </p:nvPr>
        </p:nvSpPr>
        <p:spPr>
          <a:xfrm>
            <a:off x="5291138" y="6551613"/>
            <a:ext cx="3852862" cy="292100"/>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
        <p:nvSpPr>
          <p:cNvPr id="34826" name="Title 4"/>
          <p:cNvSpPr>
            <a:spLocks noGrp="1"/>
          </p:cNvSpPr>
          <p:nvPr>
            <p:ph type="title"/>
          </p:nvPr>
        </p:nvSpPr>
        <p:spPr>
          <a:xfrm>
            <a:off x="139319" y="65405"/>
            <a:ext cx="8456613" cy="950913"/>
          </a:xfrm>
        </p:spPr>
        <p:txBody>
          <a:bodyPr/>
          <a:lstStyle/>
          <a:p>
            <a:r>
              <a:rPr lang="en-GB" altLang="en-US" sz="2800" dirty="0" smtClean="0"/>
              <a:t>VICH guidelines available – Examples</a:t>
            </a:r>
            <a:br>
              <a:rPr lang="en-GB" altLang="en-US" sz="2800" dirty="0" smtClean="0"/>
            </a:br>
            <a:r>
              <a:rPr lang="en-GB" altLang="en-US" sz="2800" dirty="0" smtClean="0"/>
              <a:t>Biologicals</a:t>
            </a:r>
          </a:p>
        </p:txBody>
      </p:sp>
    </p:spTree>
    <p:extLst>
      <p:ext uri="{BB962C8B-B14F-4D97-AF65-F5344CB8AC3E}">
        <p14:creationId xmlns:p14="http://schemas.microsoft.com/office/powerpoint/2010/main" val="1879129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sz="quarter" idx="10"/>
          </p:nvPr>
        </p:nvSpPr>
        <p:spPr>
          <a:xfrm>
            <a:off x="404066" y="289482"/>
            <a:ext cx="7000781" cy="519112"/>
          </a:xfrm>
          <a:noFill/>
        </p:spPr>
        <p:txBody>
          <a:bodyPr/>
          <a:lstStyle/>
          <a:p>
            <a:pPr marL="457200" lvl="1" indent="0">
              <a:lnSpc>
                <a:spcPct val="100000"/>
              </a:lnSpc>
              <a:spcBef>
                <a:spcPts val="0"/>
              </a:spcBef>
              <a:spcAft>
                <a:spcPts val="600"/>
              </a:spcAft>
              <a:buNone/>
            </a:pPr>
            <a:r>
              <a:rPr lang="en-GB" alt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Issues addressed</a:t>
            </a:r>
          </a:p>
          <a:p>
            <a:pPr lvl="1" eaLnBrk="1" hangingPunct="1">
              <a:lnSpc>
                <a:spcPct val="100000"/>
              </a:lnSpc>
              <a:spcBef>
                <a:spcPts val="0"/>
              </a:spcBef>
              <a:spcAft>
                <a:spcPts val="600"/>
              </a:spcAft>
            </a:pPr>
            <a:endParaRPr lang="en-GB" altLang="en-US"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 name="Text Placeholder 1"/>
          <p:cNvSpPr>
            <a:spLocks noGrp="1"/>
          </p:cNvSpPr>
          <p:nvPr>
            <p:ph type="body" sz="quarter" idx="11"/>
          </p:nvPr>
        </p:nvSpPr>
        <p:spPr>
          <a:xfrm>
            <a:off x="587693" y="1408176"/>
            <a:ext cx="8335962" cy="3337560"/>
          </a:xfrm>
        </p:spPr>
        <p:txBody>
          <a:bodyPr/>
          <a:lstStyle/>
          <a:p>
            <a:r>
              <a:rPr lang="en-GB" dirty="0">
                <a:latin typeface="Verdana" panose="020B0604030504040204" pitchFamily="34" charset="0"/>
                <a:ea typeface="Verdana" panose="020B0604030504040204" pitchFamily="34" charset="0"/>
                <a:cs typeface="Verdana" panose="020B0604030504040204" pitchFamily="34" charset="0"/>
              </a:rPr>
              <a:t>Principles of a marketing authorisation</a:t>
            </a:r>
          </a:p>
          <a:p>
            <a:r>
              <a:rPr lang="en-GB" dirty="0">
                <a:latin typeface="Verdana" panose="020B0604030504040204" pitchFamily="34" charset="0"/>
                <a:ea typeface="Verdana" panose="020B0604030504040204" pitchFamily="34" charset="0"/>
                <a:cs typeface="Verdana" panose="020B0604030504040204" pitchFamily="34" charset="0"/>
              </a:rPr>
              <a:t>Role authorities / role VICH </a:t>
            </a:r>
          </a:p>
          <a:p>
            <a:r>
              <a:rPr lang="en-GB" dirty="0">
                <a:latin typeface="Verdana" panose="020B0604030504040204" pitchFamily="34" charset="0"/>
                <a:ea typeface="Verdana" panose="020B0604030504040204" pitchFamily="34" charset="0"/>
                <a:cs typeface="Verdana" panose="020B0604030504040204" pitchFamily="34" charset="0"/>
              </a:rPr>
              <a:t>Technical data required for approval </a:t>
            </a:r>
          </a:p>
          <a:p>
            <a:pPr lvl="1"/>
            <a:r>
              <a:rPr lang="en-GB" sz="1800" dirty="0">
                <a:latin typeface="Verdana" panose="020B0604030504040204" pitchFamily="34" charset="0"/>
                <a:ea typeface="Verdana" panose="020B0604030504040204" pitchFamily="34" charset="0"/>
                <a:cs typeface="Verdana" panose="020B0604030504040204" pitchFamily="34" charset="0"/>
              </a:rPr>
              <a:t>Quality</a:t>
            </a:r>
          </a:p>
          <a:p>
            <a:pPr lvl="1"/>
            <a:r>
              <a:rPr lang="en-GB" sz="1800" dirty="0">
                <a:latin typeface="Verdana" panose="020B0604030504040204" pitchFamily="34" charset="0"/>
                <a:ea typeface="Verdana" panose="020B0604030504040204" pitchFamily="34" charset="0"/>
                <a:cs typeface="Verdana" panose="020B0604030504040204" pitchFamily="34" charset="0"/>
              </a:rPr>
              <a:t>Safety </a:t>
            </a:r>
          </a:p>
          <a:p>
            <a:pPr lvl="1"/>
            <a:r>
              <a:rPr lang="en-GB" sz="1800" dirty="0">
                <a:latin typeface="Verdana" panose="020B0604030504040204" pitchFamily="34" charset="0"/>
                <a:ea typeface="Verdana" panose="020B0604030504040204" pitchFamily="34" charset="0"/>
                <a:cs typeface="Verdana" panose="020B0604030504040204" pitchFamily="34" charset="0"/>
              </a:rPr>
              <a:t>Efficacy</a:t>
            </a:r>
          </a:p>
          <a:p>
            <a:r>
              <a:rPr lang="en-GB" dirty="0">
                <a:latin typeface="Verdana" panose="020B0604030504040204" pitchFamily="34" charset="0"/>
                <a:ea typeface="Verdana" panose="020B0604030504040204" pitchFamily="34" charset="0"/>
                <a:cs typeface="Verdana" panose="020B0604030504040204" pitchFamily="34" charset="0"/>
              </a:rPr>
              <a:t>VICH guidelines available and how to apply them</a:t>
            </a:r>
          </a:p>
          <a:p>
            <a:r>
              <a:rPr lang="en-GB" dirty="0">
                <a:latin typeface="Verdana" panose="020B0604030504040204" pitchFamily="34" charset="0"/>
                <a:ea typeface="Verdana" panose="020B0604030504040204" pitchFamily="34" charset="0"/>
                <a:cs typeface="Verdana" panose="020B0604030504040204" pitchFamily="34" charset="0"/>
              </a:rPr>
              <a:t>VICH guidelines within a regulatory approval process</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8436" name="Footer Placeholder 4"/>
          <p:cNvSpPr>
            <a:spLocks noGrp="1"/>
          </p:cNvSpPr>
          <p:nvPr>
            <p:ph type="ftr" sz="quarter" idx="4294967295"/>
          </p:nvPr>
        </p:nvSpPr>
        <p:spPr>
          <a:xfrm>
            <a:off x="5113338" y="6586538"/>
            <a:ext cx="4030662" cy="255587"/>
          </a:xfrm>
          <a:prstGeom prst="rect">
            <a:avLst/>
          </a:prstGeo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Tree>
    <p:extLst>
      <p:ext uri="{BB962C8B-B14F-4D97-AF65-F5344CB8AC3E}">
        <p14:creationId xmlns:p14="http://schemas.microsoft.com/office/powerpoint/2010/main" val="4033165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2868" y="-428371"/>
            <a:ext cx="8421687" cy="950913"/>
          </a:xfrm>
        </p:spPr>
        <p:txBody>
          <a:bodyPr/>
          <a:lstStyle/>
          <a:p>
            <a:r>
              <a:rPr lang="en-GB" altLang="en-US" dirty="0" smtClean="0"/>
              <a:t/>
            </a:r>
            <a:br>
              <a:rPr lang="en-GB" altLang="en-US" dirty="0" smtClean="0"/>
            </a:br>
            <a:r>
              <a:rPr lang="en-GB" altLang="en-US" sz="3200" dirty="0" smtClean="0"/>
              <a:t>What are VICH guidelines used for?</a:t>
            </a:r>
          </a:p>
        </p:txBody>
      </p:sp>
      <p:sp>
        <p:nvSpPr>
          <p:cNvPr id="35843" name="Rectangle 3"/>
          <p:cNvSpPr>
            <a:spLocks noGrp="1" noChangeArrowheads="1"/>
          </p:cNvSpPr>
          <p:nvPr>
            <p:ph type="body" idx="1"/>
          </p:nvPr>
        </p:nvSpPr>
        <p:spPr>
          <a:xfrm>
            <a:off x="287338" y="1490472"/>
            <a:ext cx="8748712" cy="4645152"/>
          </a:xfrm>
        </p:spPr>
        <p:txBody>
          <a:bodyPr>
            <a:normAutofit/>
          </a:bodyPr>
          <a:lstStyle/>
          <a:p>
            <a:pPr marL="344488" lvl="1" indent="-342900">
              <a:lnSpc>
                <a:spcPts val="2300"/>
              </a:lnSpc>
              <a:spcAft>
                <a:spcPct val="30000"/>
              </a:spcAft>
              <a:defRPr/>
            </a:pPr>
            <a:r>
              <a:rPr lang="en-GB" altLang="zh-CN" sz="1800" dirty="0" smtClean="0">
                <a:latin typeface="Verdana" panose="020B0604030504040204" pitchFamily="34" charset="0"/>
                <a:ea typeface="Verdana" panose="020B0604030504040204" pitchFamily="34" charset="0"/>
                <a:cs typeface="Verdana" panose="020B0604030504040204" pitchFamily="34" charset="0"/>
              </a:rPr>
              <a:t>VICH harmonises which data are required for a marketing authorisation and how studies are conducted.</a:t>
            </a:r>
          </a:p>
          <a:p>
            <a:pPr marL="344488" lvl="1" indent="-342900">
              <a:lnSpc>
                <a:spcPts val="2300"/>
              </a:lnSpc>
              <a:spcAft>
                <a:spcPct val="30000"/>
              </a:spcAft>
              <a:defRPr/>
            </a:pPr>
            <a:r>
              <a:rPr lang="en-GB" altLang="zh-CN" sz="1800" dirty="0" smtClean="0">
                <a:latin typeface="Verdana" panose="020B0604030504040204" pitchFamily="34" charset="0"/>
                <a:ea typeface="Verdana" panose="020B0604030504040204" pitchFamily="34" charset="0"/>
                <a:cs typeface="Verdana" panose="020B0604030504040204" pitchFamily="34" charset="0"/>
              </a:rPr>
              <a:t>Harmonisation of requirements increases availability of medicines, reduces costs, and reduces animal testing through acceptance of same studies by all countries which accept VICH guidelines.</a:t>
            </a:r>
          </a:p>
          <a:p>
            <a:pPr marL="344488" lvl="1" indent="-342900">
              <a:lnSpc>
                <a:spcPts val="2300"/>
              </a:lnSpc>
              <a:spcAft>
                <a:spcPct val="30000"/>
              </a:spcAft>
              <a:defRPr/>
            </a:pPr>
            <a:r>
              <a:rPr lang="en-GB" altLang="zh-CN" sz="1800" dirty="0" smtClean="0">
                <a:latin typeface="Verdana" panose="020B0604030504040204" pitchFamily="34" charset="0"/>
                <a:ea typeface="Verdana" panose="020B0604030504040204" pitchFamily="34" charset="0"/>
                <a:cs typeface="Verdana" panose="020B0604030504040204" pitchFamily="34" charset="0"/>
              </a:rPr>
              <a:t>VICH guidelines cover large parts of a marketing authorisation dossier, in particular for pharmaceuticals.</a:t>
            </a:r>
          </a:p>
          <a:p>
            <a:pPr marL="344488" lvl="1" indent="-342900">
              <a:lnSpc>
                <a:spcPts val="2300"/>
              </a:lnSpc>
              <a:spcAft>
                <a:spcPct val="20000"/>
              </a:spcAft>
              <a:defRPr/>
            </a:pPr>
            <a:r>
              <a:rPr lang="en-GB" altLang="zh-CN" sz="1800" dirty="0" smtClean="0">
                <a:latin typeface="Verdana" panose="020B0604030504040204" pitchFamily="34" charset="0"/>
                <a:ea typeface="Verdana" panose="020B0604030504040204" pitchFamily="34" charset="0"/>
                <a:cs typeface="Verdana" panose="020B0604030504040204" pitchFamily="34" charset="0"/>
              </a:rPr>
              <a:t>VICH does </a:t>
            </a:r>
            <a:r>
              <a:rPr lang="en-GB" altLang="zh-CN" sz="1800" u="sng" dirty="0" smtClean="0">
                <a:latin typeface="Verdana" panose="020B0604030504040204" pitchFamily="34" charset="0"/>
                <a:ea typeface="Verdana" panose="020B0604030504040204" pitchFamily="34" charset="0"/>
                <a:cs typeface="Verdana" panose="020B0604030504040204" pitchFamily="34" charset="0"/>
              </a:rPr>
              <a:t>not</a:t>
            </a:r>
            <a:r>
              <a:rPr lang="en-GB" altLang="zh-CN" sz="1800" dirty="0" smtClean="0">
                <a:latin typeface="Verdana" panose="020B0604030504040204" pitchFamily="34" charset="0"/>
                <a:ea typeface="Verdana" panose="020B0604030504040204" pitchFamily="34" charset="0"/>
                <a:cs typeface="Verdana" panose="020B0604030504040204" pitchFamily="34" charset="0"/>
              </a:rPr>
              <a:t> provide guidance on assessment of studies (exceptions: Environmental Impact Assessment (EIA), microbiological ADI). </a:t>
            </a:r>
          </a:p>
          <a:p>
            <a:pPr marL="344488" lvl="1" indent="-342900">
              <a:lnSpc>
                <a:spcPts val="2300"/>
              </a:lnSpc>
              <a:spcAft>
                <a:spcPct val="20000"/>
              </a:spcAft>
              <a:defRPr/>
            </a:pPr>
            <a:r>
              <a:rPr lang="en-GB" altLang="zh-CN" sz="1800" dirty="0" smtClean="0">
                <a:latin typeface="Verdana" panose="020B0604030504040204" pitchFamily="34" charset="0"/>
                <a:ea typeface="Verdana" panose="020B0604030504040204" pitchFamily="34" charset="0"/>
                <a:cs typeface="Verdana" panose="020B0604030504040204" pitchFamily="34" charset="0"/>
              </a:rPr>
              <a:t>VICH does </a:t>
            </a:r>
            <a:r>
              <a:rPr lang="en-GB" altLang="zh-CN" sz="1800" u="sng" dirty="0" smtClean="0">
                <a:latin typeface="Verdana" panose="020B0604030504040204" pitchFamily="34" charset="0"/>
                <a:ea typeface="Verdana" panose="020B0604030504040204" pitchFamily="34" charset="0"/>
                <a:cs typeface="Verdana" panose="020B0604030504040204" pitchFamily="34" charset="0"/>
              </a:rPr>
              <a:t>not</a:t>
            </a:r>
            <a:r>
              <a:rPr lang="en-GB" altLang="zh-CN" sz="1800" dirty="0" smtClean="0">
                <a:latin typeface="Verdana" panose="020B0604030504040204" pitchFamily="34" charset="0"/>
                <a:ea typeface="Verdana" panose="020B0604030504040204" pitchFamily="34" charset="0"/>
                <a:cs typeface="Verdana" panose="020B0604030504040204" pitchFamily="34" charset="0"/>
              </a:rPr>
              <a:t> discuss assessment or decisions on marketing authorisations</a:t>
            </a:r>
          </a:p>
        </p:txBody>
      </p:sp>
      <p:sp>
        <p:nvSpPr>
          <p:cNvPr id="35844" name="Footer Placeholder 2"/>
          <p:cNvSpPr>
            <a:spLocks noGrp="1"/>
          </p:cNvSpPr>
          <p:nvPr>
            <p:ph type="ftr" sz="quarter" idx="10"/>
          </p:nvPr>
        </p:nvSpPr>
        <p:spPr>
          <a:xfrm>
            <a:off x="5122164" y="6602413"/>
            <a:ext cx="4021836"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Tree>
    <p:extLst>
      <p:ext uri="{BB962C8B-B14F-4D97-AF65-F5344CB8AC3E}">
        <p14:creationId xmlns:p14="http://schemas.microsoft.com/office/powerpoint/2010/main" val="2041532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57188" y="193421"/>
            <a:ext cx="8421687" cy="950913"/>
          </a:xfrm>
        </p:spPr>
        <p:txBody>
          <a:bodyPr/>
          <a:lstStyle/>
          <a:p>
            <a:pPr eaLnBrk="1" hangingPunct="1"/>
            <a:r>
              <a:rPr lang="en-GB" altLang="en-US" sz="3200" dirty="0" smtClean="0"/>
              <a:t>How to use VICH guidelines (1/5)</a:t>
            </a:r>
          </a:p>
        </p:txBody>
      </p:sp>
      <p:sp>
        <p:nvSpPr>
          <p:cNvPr id="3" name="Content Placeholder 2"/>
          <p:cNvSpPr>
            <a:spLocks noGrp="1"/>
          </p:cNvSpPr>
          <p:nvPr>
            <p:ph idx="1"/>
          </p:nvPr>
        </p:nvSpPr>
        <p:spPr>
          <a:xfrm>
            <a:off x="357189" y="1814005"/>
            <a:ext cx="7927276" cy="3830637"/>
          </a:xfrm>
        </p:spPr>
        <p:txBody>
          <a:bodyPr>
            <a:normAutofit/>
          </a:bodyPr>
          <a:lstStyle/>
          <a:p>
            <a:pPr eaLnBrk="1" hangingPunct="1">
              <a:buFont typeface="Arial" panose="020B0604020202020204" pitchFamily="34" charset="0"/>
              <a:buChar char="•"/>
              <a:defRPr/>
            </a:pPr>
            <a:r>
              <a:rPr lang="en-GB" sz="2000" dirty="0">
                <a:latin typeface="Verdana" panose="020B0604030504040204" pitchFamily="34" charset="0"/>
                <a:ea typeface="Verdana" panose="020B0604030504040204" pitchFamily="34" charset="0"/>
                <a:cs typeface="Verdana" panose="020B0604030504040204" pitchFamily="34" charset="0"/>
              </a:rPr>
              <a:t>VICH guidelines are publicly available through the VICH website. They are also published on the websites of the regulatory authorities of the  VICH members and observers.</a:t>
            </a:r>
          </a:p>
          <a:p>
            <a:pPr eaLnBrk="1" hangingPunct="1">
              <a:buFont typeface="Arial" panose="020B0604020202020204" pitchFamily="34" charset="0"/>
              <a:buChar char="•"/>
              <a:defRPr/>
            </a:pPr>
            <a:r>
              <a:rPr lang="en-GB" sz="2000" dirty="0">
                <a:latin typeface="Verdana" panose="020B0604030504040204" pitchFamily="34" charset="0"/>
                <a:ea typeface="Verdana" panose="020B0604030504040204" pitchFamily="34" charset="0"/>
                <a:cs typeface="Verdana" panose="020B0604030504040204" pitchFamily="34" charset="0"/>
              </a:rPr>
              <a:t>VICH member countries/regions are obliged to use the VICH guidelines.</a:t>
            </a:r>
          </a:p>
          <a:p>
            <a:pPr eaLnBrk="1" hangingPunct="1">
              <a:buFont typeface="Arial" panose="020B0604020202020204" pitchFamily="34" charset="0"/>
              <a:buChar char="•"/>
              <a:defRPr/>
            </a:pPr>
            <a:r>
              <a:rPr lang="en-GB" sz="2000" dirty="0">
                <a:latin typeface="Verdana" panose="020B0604030504040204" pitchFamily="34" charset="0"/>
                <a:ea typeface="Verdana" panose="020B0604030504040204" pitchFamily="34" charset="0"/>
                <a:cs typeface="Verdana" panose="020B0604030504040204" pitchFamily="34" charset="0"/>
              </a:rPr>
              <a:t>The use of the VICH guidelines is not restricted to the VICH members and observers.</a:t>
            </a:r>
          </a:p>
          <a:p>
            <a:pPr eaLnBrk="1" hangingPunct="1">
              <a:buFont typeface="Arial" panose="020B0604020202020204" pitchFamily="34" charset="0"/>
              <a:buChar char="•"/>
              <a:defRPr/>
            </a:pPr>
            <a:r>
              <a:rPr lang="en-GB" sz="2000" b="1" dirty="0">
                <a:latin typeface="Verdana" panose="020B0604030504040204" pitchFamily="34" charset="0"/>
                <a:ea typeface="Verdana" panose="020B0604030504040204" pitchFamily="34" charset="0"/>
                <a:cs typeface="Verdana" panose="020B0604030504040204" pitchFamily="34" charset="0"/>
              </a:rPr>
              <a:t>Any country or regional organisation can use these guidelines</a:t>
            </a:r>
            <a:r>
              <a:rPr lang="en-GB" sz="2000" dirty="0">
                <a:latin typeface="Verdana" panose="020B0604030504040204" pitchFamily="34" charset="0"/>
                <a:ea typeface="Verdana" panose="020B0604030504040204" pitchFamily="34" charset="0"/>
                <a:cs typeface="Verdana" panose="020B0604030504040204" pitchFamily="34" charset="0"/>
              </a:rPr>
              <a:t> for the requirements for the authorisation of veterinary medicines in their country or region</a:t>
            </a:r>
            <a:r>
              <a:rPr lang="en-GB" sz="2000"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36868" name="Footer Placeholder 3"/>
          <p:cNvSpPr>
            <a:spLocks noGrp="1"/>
          </p:cNvSpPr>
          <p:nvPr>
            <p:ph type="ftr" sz="quarter" idx="10"/>
          </p:nvPr>
        </p:nvSpPr>
        <p:spPr>
          <a:xfrm>
            <a:off x="5103876" y="6602413"/>
            <a:ext cx="4040124"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200"/>
              </a:lnSpc>
              <a:spcBef>
                <a:spcPct val="0"/>
              </a:spcBef>
              <a:spcAft>
                <a:spcPct val="0"/>
              </a:spcAft>
            </a:pPr>
            <a:r>
              <a:rPr lang="en-GB" altLang="en-US" sz="1100" dirty="0">
                <a:solidFill>
                  <a:schemeClr val="bg2">
                    <a:lumMod val="50000"/>
                  </a:schemeClr>
                </a:solidFill>
              </a:rPr>
              <a:t>VICH Workshop: Role of VICH and VICH Guidelines</a:t>
            </a:r>
          </a:p>
        </p:txBody>
      </p:sp>
    </p:spTree>
    <p:extLst>
      <p:ext uri="{BB962C8B-B14F-4D97-AF65-F5344CB8AC3E}">
        <p14:creationId xmlns:p14="http://schemas.microsoft.com/office/powerpoint/2010/main" val="3410521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4455" y="248285"/>
            <a:ext cx="8421687" cy="950913"/>
          </a:xfrm>
        </p:spPr>
        <p:txBody>
          <a:bodyPr/>
          <a:lstStyle/>
          <a:p>
            <a:pPr eaLnBrk="1" hangingPunct="1"/>
            <a:r>
              <a:rPr lang="en-GB" altLang="en-US" sz="3200" dirty="0" smtClean="0"/>
              <a:t>How to use VICH guidelines (2/5)</a:t>
            </a:r>
          </a:p>
        </p:txBody>
      </p:sp>
      <p:sp>
        <p:nvSpPr>
          <p:cNvPr id="38915" name="Content Placeholder 2"/>
          <p:cNvSpPr>
            <a:spLocks noGrp="1"/>
          </p:cNvSpPr>
          <p:nvPr>
            <p:ph idx="1"/>
          </p:nvPr>
        </p:nvSpPr>
        <p:spPr>
          <a:xfrm>
            <a:off x="357189" y="1905445"/>
            <a:ext cx="8148954" cy="3649662"/>
          </a:xfrm>
        </p:spPr>
        <p:txBody>
          <a:bodyPr>
            <a:noAutofit/>
          </a:bodyPr>
          <a:lstStyle/>
          <a:p>
            <a:pPr eaLnBrk="1" hangingPunct="1">
              <a:lnSpc>
                <a:spcPct val="100000"/>
              </a:lnSpc>
              <a:spcBef>
                <a:spcPts val="600"/>
              </a:spcBef>
              <a:spcAft>
                <a:spcPts val="600"/>
              </a:spcAft>
              <a:buFontTx/>
              <a:buChar char="•"/>
              <a:defRPr/>
            </a:pPr>
            <a:r>
              <a:rPr lang="en-GB" altLang="en-US" sz="2000" dirty="0" smtClean="0">
                <a:latin typeface="Verdana" panose="020B0604030504040204" pitchFamily="34" charset="0"/>
                <a:ea typeface="Verdana" panose="020B0604030504040204" pitchFamily="34" charset="0"/>
                <a:cs typeface="Verdana" panose="020B0604030504040204" pitchFamily="34" charset="0"/>
              </a:rPr>
              <a:t>There are different ways on how technical guidelines such as VICH guidelines can be implemented:</a:t>
            </a:r>
          </a:p>
          <a:p>
            <a:pPr marL="611188" lvl="1" indent="-342900" eaLnBrk="1" hangingPunct="1">
              <a:lnSpc>
                <a:spcPct val="100000"/>
              </a:lnSpc>
              <a:spcBef>
                <a:spcPts val="600"/>
              </a:spcBef>
              <a:spcAft>
                <a:spcPts val="600"/>
              </a:spcAft>
              <a:buFont typeface="Wingdings" pitchFamily="2" charset="2"/>
              <a:buChar char="Ø"/>
              <a:defRPr/>
            </a:pPr>
            <a:r>
              <a:rPr lang="en-GB" altLang="en-US" sz="2000" dirty="0" smtClean="0">
                <a:latin typeface="Verdana" panose="020B0604030504040204" pitchFamily="34" charset="0"/>
                <a:ea typeface="Verdana" panose="020B0604030504040204" pitchFamily="34" charset="0"/>
                <a:cs typeface="Verdana" panose="020B0604030504040204" pitchFamily="34" charset="0"/>
              </a:rPr>
              <a:t>Some countries use them as separate technical guidelines in support of legislation without making them part of legislation;</a:t>
            </a:r>
          </a:p>
          <a:p>
            <a:pPr marL="611188" lvl="1" indent="-342900" eaLnBrk="1" hangingPunct="1">
              <a:lnSpc>
                <a:spcPct val="100000"/>
              </a:lnSpc>
              <a:spcBef>
                <a:spcPts val="600"/>
              </a:spcBef>
              <a:spcAft>
                <a:spcPts val="600"/>
              </a:spcAft>
              <a:buFont typeface="Wingdings" pitchFamily="2" charset="2"/>
              <a:buChar char="Ø"/>
              <a:defRPr/>
            </a:pPr>
            <a:r>
              <a:rPr lang="en-GB" altLang="en-US" sz="2000" dirty="0" smtClean="0">
                <a:latin typeface="Verdana" panose="020B0604030504040204" pitchFamily="34" charset="0"/>
                <a:ea typeface="Verdana" panose="020B0604030504040204" pitchFamily="34" charset="0"/>
                <a:cs typeface="Verdana" panose="020B0604030504040204" pitchFamily="34" charset="0"/>
              </a:rPr>
              <a:t>Other countries implement them as a regulation or piece of legislation.</a:t>
            </a:r>
          </a:p>
          <a:p>
            <a:pPr marL="604838" eaLnBrk="1" hangingPunct="1">
              <a:buFont typeface="Wingdings" pitchFamily="2" charset="2"/>
              <a:buChar char="Ø"/>
              <a:defRPr/>
            </a:pPr>
            <a:r>
              <a:rPr lang="en-GB" altLang="en-US" sz="2000" dirty="0">
                <a:latin typeface="Verdana" panose="020B0604030504040204" pitchFamily="34" charset="0"/>
                <a:ea typeface="Verdana" panose="020B0604030504040204" pitchFamily="34" charset="0"/>
                <a:cs typeface="Verdana" panose="020B0604030504040204" pitchFamily="34" charset="0"/>
              </a:rPr>
              <a:t>It is the decision of the country or region and may depend on how the legislation in the country/region has been set up</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37892" name="Footer Placeholder 3"/>
          <p:cNvSpPr>
            <a:spLocks noGrp="1"/>
          </p:cNvSpPr>
          <p:nvPr>
            <p:ph type="ftr" sz="quarter" idx="10"/>
          </p:nvPr>
        </p:nvSpPr>
        <p:spPr>
          <a:xfrm>
            <a:off x="5094732" y="6602413"/>
            <a:ext cx="4049268"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200"/>
              </a:lnSpc>
              <a:spcBef>
                <a:spcPct val="0"/>
              </a:spcBef>
              <a:spcAft>
                <a:spcPct val="0"/>
              </a:spcAft>
            </a:pPr>
            <a:r>
              <a:rPr lang="en-GB" altLang="en-US" sz="1100" dirty="0">
                <a:solidFill>
                  <a:schemeClr val="bg2">
                    <a:lumMod val="50000"/>
                  </a:schemeClr>
                </a:solidFill>
              </a:rPr>
              <a:t>VICH Workshop: Role of VICH and VICH Guidelines</a:t>
            </a:r>
          </a:p>
        </p:txBody>
      </p:sp>
    </p:spTree>
    <p:extLst>
      <p:ext uri="{BB962C8B-B14F-4D97-AF65-F5344CB8AC3E}">
        <p14:creationId xmlns:p14="http://schemas.microsoft.com/office/powerpoint/2010/main" val="775729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92012" y="175133"/>
            <a:ext cx="8421687" cy="950913"/>
          </a:xfrm>
        </p:spPr>
        <p:txBody>
          <a:bodyPr/>
          <a:lstStyle/>
          <a:p>
            <a:pPr eaLnBrk="1" hangingPunct="1"/>
            <a:r>
              <a:rPr lang="en-GB" altLang="en-US" sz="3200" dirty="0" smtClean="0"/>
              <a:t>How to use VICH guidelines (3/5)</a:t>
            </a:r>
          </a:p>
        </p:txBody>
      </p:sp>
      <p:sp>
        <p:nvSpPr>
          <p:cNvPr id="3" name="Content Placeholder 2"/>
          <p:cNvSpPr>
            <a:spLocks noGrp="1"/>
          </p:cNvSpPr>
          <p:nvPr>
            <p:ph idx="1"/>
          </p:nvPr>
        </p:nvSpPr>
        <p:spPr>
          <a:xfrm>
            <a:off x="357189" y="1859725"/>
            <a:ext cx="8064435" cy="3649662"/>
          </a:xfrm>
        </p:spPr>
        <p:txBody>
          <a:bodyPr>
            <a:noAutofit/>
          </a:bodyPr>
          <a:lstStyle/>
          <a:p>
            <a:pPr eaLnBrk="1" hangingPunct="1">
              <a:lnSpc>
                <a:spcPct val="100000"/>
              </a:lnSpc>
              <a:spcBef>
                <a:spcPts val="0"/>
              </a:spcBef>
              <a:spcAft>
                <a:spcPts val="600"/>
              </a:spcAft>
              <a:buFont typeface="Arial" panose="020B0604020202020204" pitchFamily="34" charset="0"/>
              <a:buChar char="•"/>
              <a:defRPr/>
            </a:pPr>
            <a:r>
              <a:rPr lang="en-GB" sz="2000" dirty="0" smtClean="0">
                <a:latin typeface="Verdana" panose="020B0604030504040204" pitchFamily="34" charset="0"/>
                <a:ea typeface="Verdana" panose="020B0604030504040204" pitchFamily="34" charset="0"/>
                <a:cs typeface="Verdana" panose="020B0604030504040204" pitchFamily="34" charset="0"/>
              </a:rPr>
              <a:t>If a country/region considers implementing VICH guidelines, please bear in mind that it is </a:t>
            </a:r>
            <a:r>
              <a:rPr lang="en-GB" sz="2000" b="1" dirty="0" smtClean="0">
                <a:latin typeface="Verdana" panose="020B0604030504040204" pitchFamily="34" charset="0"/>
                <a:ea typeface="Verdana" panose="020B0604030504040204" pitchFamily="34" charset="0"/>
                <a:cs typeface="Verdana" panose="020B0604030504040204" pitchFamily="34" charset="0"/>
              </a:rPr>
              <a:t>not necessary to implement all the guidelines as a package</a:t>
            </a:r>
            <a:r>
              <a:rPr lang="en-GB" sz="2000" dirty="0" smtClean="0">
                <a:latin typeface="Verdana" panose="020B0604030504040204" pitchFamily="34" charset="0"/>
                <a:ea typeface="Verdana" panose="020B0604030504040204" pitchFamily="34" charset="0"/>
                <a:cs typeface="Verdana" panose="020B0604030504040204" pitchFamily="34" charset="0"/>
              </a:rPr>
              <a:t>, but a country/region may choose to implement only selected guidelines, e. g. the most needed or suitable guidelines, or may consider a stepwise implementation process.</a:t>
            </a:r>
          </a:p>
          <a:p>
            <a:pPr marL="265113" indent="0" eaLnBrk="1" hangingPunct="1">
              <a:lnSpc>
                <a:spcPct val="100000"/>
              </a:lnSpc>
              <a:spcBef>
                <a:spcPts val="0"/>
              </a:spcBef>
              <a:spcAft>
                <a:spcPts val="600"/>
              </a:spcAft>
              <a:buNone/>
              <a:defRPr/>
            </a:pPr>
            <a:endParaRPr lang="en-GB" sz="20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100000"/>
              </a:lnSpc>
              <a:spcBef>
                <a:spcPts val="0"/>
              </a:spcBef>
              <a:spcAft>
                <a:spcPts val="600"/>
              </a:spcAft>
              <a:buFont typeface="Arial" panose="020B0604020202020204" pitchFamily="34" charset="0"/>
              <a:buChar char="•"/>
              <a:defRPr/>
            </a:pPr>
            <a:r>
              <a:rPr lang="en-GB" sz="2000" dirty="0" smtClean="0">
                <a:latin typeface="Verdana" panose="020B0604030504040204" pitchFamily="34" charset="0"/>
                <a:ea typeface="Verdana" panose="020B0604030504040204" pitchFamily="34" charset="0"/>
                <a:cs typeface="Verdana" panose="020B0604030504040204" pitchFamily="34" charset="0"/>
              </a:rPr>
              <a:t>The VICH member countries/regions have the obligation to implement the VICH guidelines as adopted and other countries are also encouraged to use VICH guidelines unchanged.</a:t>
            </a:r>
          </a:p>
        </p:txBody>
      </p:sp>
      <p:sp>
        <p:nvSpPr>
          <p:cNvPr id="38916" name="Footer Placeholder 3"/>
          <p:cNvSpPr>
            <a:spLocks noGrp="1"/>
          </p:cNvSpPr>
          <p:nvPr>
            <p:ph type="ftr" sz="quarter" idx="10"/>
          </p:nvPr>
        </p:nvSpPr>
        <p:spPr>
          <a:xfrm>
            <a:off x="5103876" y="6613335"/>
            <a:ext cx="4040124"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200"/>
              </a:lnSpc>
              <a:spcBef>
                <a:spcPct val="0"/>
              </a:spcBef>
              <a:spcAft>
                <a:spcPct val="0"/>
              </a:spcAft>
            </a:pPr>
            <a:r>
              <a:rPr lang="en-GB" altLang="en-US" sz="1100" dirty="0">
                <a:solidFill>
                  <a:schemeClr val="bg2">
                    <a:lumMod val="50000"/>
                  </a:schemeClr>
                </a:solidFill>
              </a:rPr>
              <a:t>VICH Workshop: Role of VICH and VICH Guidelines</a:t>
            </a:r>
          </a:p>
        </p:txBody>
      </p:sp>
    </p:spTree>
    <p:extLst>
      <p:ext uri="{BB962C8B-B14F-4D97-AF65-F5344CB8AC3E}">
        <p14:creationId xmlns:p14="http://schemas.microsoft.com/office/powerpoint/2010/main" val="3417129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9444" y="266573"/>
            <a:ext cx="8421687" cy="950913"/>
          </a:xfrm>
        </p:spPr>
        <p:txBody>
          <a:bodyPr/>
          <a:lstStyle/>
          <a:p>
            <a:pPr eaLnBrk="1" hangingPunct="1"/>
            <a:r>
              <a:rPr lang="en-GB" altLang="en-US" sz="3200" dirty="0" smtClean="0"/>
              <a:t>How to use VICH guidelines (4/5)</a:t>
            </a:r>
          </a:p>
        </p:txBody>
      </p:sp>
      <p:sp>
        <p:nvSpPr>
          <p:cNvPr id="39939" name="Content Placeholder 2"/>
          <p:cNvSpPr>
            <a:spLocks noGrp="1"/>
          </p:cNvSpPr>
          <p:nvPr>
            <p:ph idx="1"/>
          </p:nvPr>
        </p:nvSpPr>
        <p:spPr>
          <a:xfrm>
            <a:off x="358776" y="1838960"/>
            <a:ext cx="7815960" cy="4438650"/>
          </a:xfrm>
        </p:spPr>
        <p:txBody>
          <a:bodyPr/>
          <a:lstStyle/>
          <a:p>
            <a:pPr eaLnBrk="1" hangingPunct="1">
              <a:buFontTx/>
              <a:buChar char="•"/>
            </a:pPr>
            <a:r>
              <a:rPr lang="en-GB" altLang="en-US" sz="2000" dirty="0" smtClean="0">
                <a:latin typeface="Verdana" panose="020B0604030504040204" pitchFamily="34" charset="0"/>
                <a:ea typeface="Verdana" panose="020B0604030504040204" pitchFamily="34" charset="0"/>
                <a:cs typeface="Verdana" panose="020B0604030504040204" pitchFamily="34" charset="0"/>
              </a:rPr>
              <a:t>Some countries/regions that are not part of the VICH process may not be able to apply particular parts of a guideline due to specific local conditions, </a:t>
            </a:r>
          </a:p>
          <a:p>
            <a:pPr lvl="1">
              <a:buFontTx/>
              <a:buChar char="•"/>
            </a:pPr>
            <a:r>
              <a:rPr lang="en-GB" altLang="en-US" sz="1800" dirty="0" smtClean="0">
                <a:latin typeface="Verdana" panose="020B0604030504040204" pitchFamily="34" charset="0"/>
                <a:ea typeface="Verdana" panose="020B0604030504040204" pitchFamily="34" charset="0"/>
                <a:cs typeface="Verdana" panose="020B0604030504040204" pitchFamily="34" charset="0"/>
              </a:rPr>
              <a:t>e. g. climatic conditions, animal diseases or animal species relevant for that country/region. </a:t>
            </a:r>
          </a:p>
          <a:p>
            <a:pPr eaLnBrk="1" hangingPunct="1">
              <a:buFontTx/>
              <a:buChar char="•"/>
            </a:pPr>
            <a:endParaRPr lang="en-GB" altLang="en-US" sz="20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buFontTx/>
              <a:buChar char="•"/>
            </a:pPr>
            <a:r>
              <a:rPr lang="en-GB" altLang="en-US" sz="2000" dirty="0" smtClean="0">
                <a:latin typeface="Verdana" panose="020B0604030504040204" pitchFamily="34" charset="0"/>
                <a:ea typeface="Verdana" panose="020B0604030504040204" pitchFamily="34" charset="0"/>
                <a:cs typeface="Verdana" panose="020B0604030504040204" pitchFamily="34" charset="0"/>
              </a:rPr>
              <a:t>In such a case, a VICH guideline </a:t>
            </a:r>
            <a:r>
              <a:rPr lang="en-GB" altLang="en-US" sz="2000" b="1" dirty="0" smtClean="0">
                <a:latin typeface="Verdana" panose="020B0604030504040204" pitchFamily="34" charset="0"/>
                <a:ea typeface="Verdana" panose="020B0604030504040204" pitchFamily="34" charset="0"/>
                <a:cs typeface="Verdana" panose="020B0604030504040204" pitchFamily="34" charset="0"/>
              </a:rPr>
              <a:t>can be implemented adapted, to the minimum extent necessary, to fit local conditions</a:t>
            </a:r>
            <a:r>
              <a:rPr lang="en-GB" altLang="en-US" sz="2000"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39940" name="Footer Placeholder 3"/>
          <p:cNvSpPr>
            <a:spLocks noGrp="1"/>
          </p:cNvSpPr>
          <p:nvPr>
            <p:ph type="ftr" sz="quarter" idx="10"/>
          </p:nvPr>
        </p:nvSpPr>
        <p:spPr>
          <a:xfrm>
            <a:off x="5131308" y="6595047"/>
            <a:ext cx="4012692"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200"/>
              </a:lnSpc>
              <a:spcBef>
                <a:spcPct val="0"/>
              </a:spcBef>
              <a:spcAft>
                <a:spcPct val="0"/>
              </a:spcAft>
            </a:pPr>
            <a:r>
              <a:rPr lang="en-GB" altLang="en-US" sz="1100" dirty="0">
                <a:solidFill>
                  <a:schemeClr val="bg2">
                    <a:lumMod val="50000"/>
                  </a:schemeClr>
                </a:solidFill>
              </a:rPr>
              <a:t>VICH Workshop: Role of VICH and VICH Guidelines</a:t>
            </a:r>
          </a:p>
        </p:txBody>
      </p:sp>
    </p:spTree>
    <p:extLst>
      <p:ext uri="{BB962C8B-B14F-4D97-AF65-F5344CB8AC3E}">
        <p14:creationId xmlns:p14="http://schemas.microsoft.com/office/powerpoint/2010/main" val="1725902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37732" y="220853"/>
            <a:ext cx="8421687" cy="950913"/>
          </a:xfrm>
        </p:spPr>
        <p:txBody>
          <a:bodyPr/>
          <a:lstStyle/>
          <a:p>
            <a:pPr eaLnBrk="1" hangingPunct="1"/>
            <a:r>
              <a:rPr lang="en-GB" altLang="en-US" sz="3200" dirty="0" smtClean="0"/>
              <a:t>How to use VICH guidelines (5/5</a:t>
            </a:r>
            <a:r>
              <a:rPr lang="en-GB" altLang="en-US" dirty="0" smtClean="0"/>
              <a:t>)</a:t>
            </a:r>
          </a:p>
        </p:txBody>
      </p:sp>
      <p:sp>
        <p:nvSpPr>
          <p:cNvPr id="41987" name="Content Placeholder 2"/>
          <p:cNvSpPr>
            <a:spLocks noGrp="1"/>
          </p:cNvSpPr>
          <p:nvPr>
            <p:ph idx="1"/>
          </p:nvPr>
        </p:nvSpPr>
        <p:spPr>
          <a:xfrm>
            <a:off x="357189" y="1969453"/>
            <a:ext cx="8018716" cy="3649662"/>
          </a:xfrm>
        </p:spPr>
        <p:txBody>
          <a:bodyPr>
            <a:normAutofit/>
          </a:bodyPr>
          <a:lstStyle/>
          <a:p>
            <a:pPr eaLnBrk="1" hangingPunct="1">
              <a:buFontTx/>
              <a:buChar char="•"/>
              <a:defRPr/>
            </a:pPr>
            <a:r>
              <a:rPr lang="en-GB" altLang="en-US" sz="2000" dirty="0" smtClean="0">
                <a:latin typeface="Verdana" panose="020B0604030504040204" pitchFamily="34" charset="0"/>
                <a:ea typeface="Verdana" panose="020B0604030504040204" pitchFamily="34" charset="0"/>
                <a:cs typeface="Verdana" panose="020B0604030504040204" pitchFamily="34" charset="0"/>
              </a:rPr>
              <a:t>In the interest of promoting </a:t>
            </a:r>
            <a:r>
              <a:rPr lang="en-GB" altLang="en-US" sz="2000" b="1" dirty="0" smtClean="0">
                <a:latin typeface="Verdana" panose="020B0604030504040204" pitchFamily="34" charset="0"/>
                <a:ea typeface="Verdana" panose="020B0604030504040204" pitchFamily="34" charset="0"/>
                <a:cs typeface="Verdana" panose="020B0604030504040204" pitchFamily="34" charset="0"/>
              </a:rPr>
              <a:t>harmonisation of technical requirements</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for the registration of veterinary medicinal products, VICH would encourage the widest possible use of its guidelines, with the minimum changes only when absolutely necessary to adapt the guidelines to local conditions.</a:t>
            </a:r>
          </a:p>
          <a:p>
            <a:pPr eaLnBrk="1" hangingPunct="1">
              <a:buFontTx/>
              <a:buChar char="•"/>
              <a:defRPr/>
            </a:pPr>
            <a:r>
              <a:rPr lang="en-GB" altLang="en-US" sz="2000" dirty="0" smtClean="0">
                <a:latin typeface="Verdana" panose="020B0604030504040204" pitchFamily="34" charset="0"/>
                <a:ea typeface="Verdana" panose="020B0604030504040204" pitchFamily="34" charset="0"/>
                <a:cs typeface="Verdana" panose="020B0604030504040204" pitchFamily="34" charset="0"/>
              </a:rPr>
              <a:t>Feedback to VICH on which guidelines have been implemented in your region, and how they were implemented, would be greatly appreciated.</a:t>
            </a:r>
          </a:p>
        </p:txBody>
      </p:sp>
      <p:sp>
        <p:nvSpPr>
          <p:cNvPr id="40964" name="Footer Placeholder 3"/>
          <p:cNvSpPr>
            <a:spLocks noGrp="1"/>
          </p:cNvSpPr>
          <p:nvPr>
            <p:ph type="ftr" sz="quarter" idx="10"/>
          </p:nvPr>
        </p:nvSpPr>
        <p:spPr>
          <a:xfrm>
            <a:off x="5085588" y="6602413"/>
            <a:ext cx="4058412"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200"/>
              </a:lnSpc>
              <a:spcBef>
                <a:spcPct val="0"/>
              </a:spcBef>
              <a:spcAft>
                <a:spcPct val="0"/>
              </a:spcAft>
            </a:pPr>
            <a:r>
              <a:rPr lang="en-GB" altLang="en-US" sz="1100" dirty="0">
                <a:solidFill>
                  <a:schemeClr val="bg2">
                    <a:lumMod val="50000"/>
                  </a:schemeClr>
                </a:solidFill>
              </a:rPr>
              <a:t>VICH Workshop: Role of VICH and VICH Guidelines</a:t>
            </a:r>
          </a:p>
        </p:txBody>
      </p:sp>
    </p:spTree>
    <p:extLst>
      <p:ext uri="{BB962C8B-B14F-4D97-AF65-F5344CB8AC3E}">
        <p14:creationId xmlns:p14="http://schemas.microsoft.com/office/powerpoint/2010/main" val="2467437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8"/>
          <p:cNvSpPr>
            <a:spLocks noGrp="1"/>
          </p:cNvSpPr>
          <p:nvPr>
            <p:ph type="title"/>
          </p:nvPr>
        </p:nvSpPr>
        <p:spPr/>
        <p:txBody>
          <a:bodyPr/>
          <a:lstStyle/>
          <a:p>
            <a:pPr algn="ctr" eaLnBrk="1" hangingPunct="1"/>
            <a:r>
              <a:rPr lang="en-GB" altLang="en-US" b="1" smtClean="0"/>
              <a:t/>
            </a:r>
            <a:br>
              <a:rPr lang="en-GB" altLang="en-US" b="1" smtClean="0"/>
            </a:br>
            <a:r>
              <a:rPr lang="en-GB" altLang="en-US" b="1" smtClean="0"/>
              <a:t>Thank you for your attention</a:t>
            </a:r>
          </a:p>
        </p:txBody>
      </p:sp>
      <p:sp>
        <p:nvSpPr>
          <p:cNvPr id="41987" name="Text Placeholder 7"/>
          <p:cNvSpPr>
            <a:spLocks noGrp="1"/>
          </p:cNvSpPr>
          <p:nvPr>
            <p:ph idx="1"/>
          </p:nvPr>
        </p:nvSpPr>
        <p:spPr/>
        <p:txBody>
          <a:bodyPr/>
          <a:lstStyle/>
          <a:p>
            <a:pPr eaLnBrk="1" hangingPunct="1"/>
            <a:endParaRPr lang="en-GB" altLang="en-US" smtClean="0"/>
          </a:p>
          <a:p>
            <a:pPr eaLnBrk="1" hangingPunct="1"/>
            <a:endParaRPr lang="en-GB" altLang="en-US" smtClean="0"/>
          </a:p>
          <a:p>
            <a:pPr eaLnBrk="1" hangingPunct="1"/>
            <a:endParaRPr lang="en-GB" altLang="en-US" smtClean="0"/>
          </a:p>
          <a:p>
            <a:pPr algn="ctr" eaLnBrk="1" hangingPunct="1"/>
            <a:r>
              <a:rPr lang="en-GB" altLang="en-US" sz="3200" b="1" smtClean="0"/>
              <a:t>Any questions</a:t>
            </a:r>
          </a:p>
        </p:txBody>
      </p:sp>
      <p:sp>
        <p:nvSpPr>
          <p:cNvPr id="41988" name="Footer Placeholder 3"/>
          <p:cNvSpPr>
            <a:spLocks noGrp="1"/>
          </p:cNvSpPr>
          <p:nvPr>
            <p:ph type="ftr" sz="quarter" idx="10"/>
          </p:nvPr>
        </p:nvSpPr>
        <p:spPr>
          <a:xfrm>
            <a:off x="5122164" y="6595047"/>
            <a:ext cx="4021836" cy="255587"/>
          </a:xfrm>
          <a:noFill/>
        </p:spPr>
        <p:txBody>
          <a:bodyPr/>
          <a:lstStyle>
            <a:lvl1pPr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fontAlgn="base" hangingPunct="1">
              <a:lnSpc>
                <a:spcPts val="1200"/>
              </a:lnSpc>
              <a:spcBef>
                <a:spcPct val="0"/>
              </a:spcBef>
              <a:spcAft>
                <a:spcPct val="0"/>
              </a:spcAft>
              <a:buClrTx/>
            </a:pPr>
            <a:r>
              <a:rPr lang="en-GB" altLang="en-US" sz="1100" dirty="0">
                <a:solidFill>
                  <a:schemeClr val="bg2">
                    <a:lumMod val="50000"/>
                  </a:schemeClr>
                </a:solidFill>
              </a:rPr>
              <a:t>VICH Workshop: Role of VICH and VICH Guidelines</a:t>
            </a:r>
          </a:p>
        </p:txBody>
      </p:sp>
      <p:pic>
        <p:nvPicPr>
          <p:cNvPr id="4199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133600"/>
            <a:ext cx="280511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spAutoFit/>
          </a:bodyPr>
          <a:lstStyle>
            <a:lvl1pPr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algn="ctr" eaLnBrk="1" hangingPunct="1">
              <a:lnSpc>
                <a:spcPct val="120000"/>
              </a:lnSpc>
              <a:spcAft>
                <a:spcPct val="0"/>
              </a:spcAft>
              <a:buClrTx/>
            </a:pPr>
            <a:endParaRPr lang="en-US" altLang="en-US" sz="1600">
              <a:solidFill>
                <a:srgbClr val="000000"/>
              </a:solidFill>
            </a:endParaRPr>
          </a:p>
        </p:txBody>
      </p:sp>
      <p:pic>
        <p:nvPicPr>
          <p:cNvPr id="41992" name="Picture 12"/>
          <p:cNvPicPr>
            <a:picLocks noChangeAspect="1"/>
          </p:cNvPicPr>
          <p:nvPr/>
        </p:nvPicPr>
        <p:blipFill>
          <a:blip r:embed="rId3">
            <a:extLst>
              <a:ext uri="{28A0092B-C50C-407E-A947-70E740481C1C}">
                <a14:useLocalDpi xmlns:a14="http://schemas.microsoft.com/office/drawing/2010/main" val="0"/>
              </a:ext>
            </a:extLst>
          </a:blip>
          <a:srcRect r="52901"/>
          <a:stretch>
            <a:fillRect/>
          </a:stretch>
        </p:blipFill>
        <p:spPr bwMode="auto">
          <a:xfrm>
            <a:off x="5148263" y="5300663"/>
            <a:ext cx="3629025"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3" descr="C:\Users\schalansky\AppData\Local\Microsoft\Windows\Temporary Internet Files\Content.IE5\319I8D7Z\MP9003155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3975" y="2673350"/>
            <a:ext cx="21193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397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1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1740" y="83693"/>
            <a:ext cx="8421687" cy="950913"/>
          </a:xfrm>
        </p:spPr>
        <p:txBody>
          <a:bodyPr/>
          <a:lstStyle/>
          <a:p>
            <a:r>
              <a:rPr lang="en-GB" altLang="en-US" sz="2800" dirty="0" smtClean="0"/>
              <a:t>Principles for marketing authorisations for veterinary medicines</a:t>
            </a:r>
          </a:p>
        </p:txBody>
      </p:sp>
      <p:sp>
        <p:nvSpPr>
          <p:cNvPr id="6147" name="Rectangle 3"/>
          <p:cNvSpPr>
            <a:spLocks noGrp="1" noChangeArrowheads="1"/>
          </p:cNvSpPr>
          <p:nvPr>
            <p:ph type="body" idx="1"/>
          </p:nvPr>
        </p:nvSpPr>
        <p:spPr>
          <a:xfrm>
            <a:off x="179388" y="1600200"/>
            <a:ext cx="8324532" cy="4649978"/>
          </a:xfrm>
        </p:spPr>
        <p:txBody>
          <a:bodyPr>
            <a:normAutofit/>
          </a:bodyPr>
          <a:lstStyle/>
          <a:p>
            <a:pPr marL="344488" lvl="1" indent="-342900">
              <a:spcAft>
                <a:spcPts val="1200"/>
              </a:spcAft>
              <a:defRPr/>
            </a:pPr>
            <a:r>
              <a:rPr lang="en-GB" altLang="en-US" sz="1800" b="1" dirty="0">
                <a:latin typeface="Verdana" panose="020B0604030504040204" pitchFamily="34" charset="0"/>
                <a:ea typeface="Verdana" panose="020B0604030504040204" pitchFamily="34" charset="0"/>
                <a:cs typeface="Verdana" panose="020B0604030504040204" pitchFamily="34" charset="0"/>
              </a:rPr>
              <a:t>Regulatory system </a:t>
            </a:r>
            <a:r>
              <a:rPr lang="en-GB" altLang="en-US" sz="1800" dirty="0">
                <a:latin typeface="Verdana" panose="020B0604030504040204" pitchFamily="34" charset="0"/>
                <a:ea typeface="Verdana" panose="020B0604030504040204" pitchFamily="34" charset="0"/>
                <a:cs typeface="Verdana" panose="020B0604030504040204" pitchFamily="34" charset="0"/>
              </a:rPr>
              <a:t>needs to be established by governments for the authorisation and control of veterinary medicinal products.</a:t>
            </a:r>
          </a:p>
          <a:p>
            <a:pPr marL="344488" lvl="1" indent="-342900">
              <a:spcAft>
                <a:spcPts val="1200"/>
              </a:spcAft>
              <a:defRPr/>
            </a:pPr>
            <a:r>
              <a:rPr lang="en-GB" altLang="en-US" sz="1800" b="1" dirty="0" smtClean="0">
                <a:latin typeface="Verdana" panose="020B0604030504040204" pitchFamily="34" charset="0"/>
                <a:ea typeface="Verdana" panose="020B0604030504040204" pitchFamily="34" charset="0"/>
                <a:cs typeface="Verdana" panose="020B0604030504040204" pitchFamily="34" charset="0"/>
              </a:rPr>
              <a:t>Marketing authorisation </a:t>
            </a:r>
            <a:r>
              <a:rPr lang="en-GB" altLang="en-US" sz="1800" dirty="0" smtClean="0">
                <a:latin typeface="Verdana" panose="020B0604030504040204" pitchFamily="34" charset="0"/>
                <a:ea typeface="Verdana" panose="020B0604030504040204" pitchFamily="34" charset="0"/>
                <a:cs typeface="Verdana" panose="020B0604030504040204" pitchFamily="34" charset="0"/>
              </a:rPr>
              <a:t>(or ‘registration’ or ‘licence’): Approval by the responsible authority in the country/region concerned that the product can be sold and used. </a:t>
            </a:r>
          </a:p>
          <a:p>
            <a:pPr marL="344488" lvl="1" indent="-342900">
              <a:spcAft>
                <a:spcPts val="1200"/>
              </a:spcAft>
              <a:defRPr/>
            </a:pPr>
            <a:r>
              <a:rPr lang="en-GB" altLang="en-US" sz="1800" dirty="0" smtClean="0">
                <a:latin typeface="Verdana" panose="020B0604030504040204" pitchFamily="34" charset="0"/>
                <a:ea typeface="Verdana" panose="020B0604030504040204" pitchFamily="34" charset="0"/>
                <a:cs typeface="Verdana" panose="020B0604030504040204" pitchFamily="34" charset="0"/>
              </a:rPr>
              <a:t>The company that will bring the veterinary medicinal product on the market (also called sponsor or applicant) must submit an </a:t>
            </a:r>
            <a:r>
              <a:rPr lang="en-GB" altLang="en-US" sz="1800" b="1" dirty="0" smtClean="0">
                <a:latin typeface="Verdana" panose="020B0604030504040204" pitchFamily="34" charset="0"/>
                <a:ea typeface="Verdana" panose="020B0604030504040204" pitchFamily="34" charset="0"/>
                <a:cs typeface="Verdana" panose="020B0604030504040204" pitchFamily="34" charset="0"/>
              </a:rPr>
              <a:t>application </a:t>
            </a:r>
            <a:r>
              <a:rPr lang="en-GB" altLang="en-US" sz="1800" dirty="0" smtClean="0">
                <a:latin typeface="Verdana" panose="020B0604030504040204" pitchFamily="34" charset="0"/>
                <a:ea typeface="Verdana" panose="020B0604030504040204" pitchFamily="34" charset="0"/>
                <a:cs typeface="Verdana" panose="020B0604030504040204" pitchFamily="34" charset="0"/>
              </a:rPr>
              <a:t>to the responsible authority in the country concerned in order to obtain a marketing authorisation (or registration or licence).</a:t>
            </a:r>
          </a:p>
          <a:p>
            <a:pPr marL="344488" lvl="1" indent="-342900">
              <a:spcAft>
                <a:spcPts val="1200"/>
              </a:spcAft>
              <a:defRPr/>
            </a:pPr>
            <a:r>
              <a:rPr lang="en-GB" altLang="en-US" sz="1800" dirty="0" smtClean="0">
                <a:latin typeface="Verdana" panose="020B0604030504040204" pitchFamily="34" charset="0"/>
                <a:ea typeface="Verdana" panose="020B0604030504040204" pitchFamily="34" charset="0"/>
                <a:cs typeface="Verdana" panose="020B0604030504040204" pitchFamily="34" charset="0"/>
              </a:rPr>
              <a:t>The application is accompanied by a package of data on the quality, safety and efficacy of the veterinary medicinal product (This data package is often called ‘</a:t>
            </a:r>
            <a:r>
              <a:rPr lang="en-GB" altLang="en-US" sz="1800" b="1" dirty="0" smtClean="0">
                <a:latin typeface="Verdana" panose="020B0604030504040204" pitchFamily="34" charset="0"/>
                <a:ea typeface="Verdana" panose="020B0604030504040204" pitchFamily="34" charset="0"/>
                <a:cs typeface="Verdana" panose="020B0604030504040204" pitchFamily="34" charset="0"/>
              </a:rPr>
              <a:t>dossier</a:t>
            </a:r>
            <a:r>
              <a:rPr lang="en-GB" altLang="en-US" sz="1800" dirty="0" smtClean="0">
                <a:latin typeface="Verdana" panose="020B0604030504040204" pitchFamily="34" charset="0"/>
                <a:ea typeface="Verdana" panose="020B0604030504040204" pitchFamily="34" charset="0"/>
                <a:cs typeface="Verdana" panose="020B0604030504040204" pitchFamily="34" charset="0"/>
              </a:rPr>
              <a:t>’ or ‘application’).</a:t>
            </a:r>
          </a:p>
          <a:p>
            <a:pPr marL="344488" lvl="1" indent="-342900">
              <a:defRPr/>
            </a:pPr>
            <a:endParaRPr lang="en-GB" altLang="en-US" sz="2000" dirty="0" smtClean="0"/>
          </a:p>
        </p:txBody>
      </p:sp>
      <p:sp>
        <p:nvSpPr>
          <p:cNvPr id="19460" name="Footer Placeholder 2"/>
          <p:cNvSpPr>
            <a:spLocks noGrp="1"/>
          </p:cNvSpPr>
          <p:nvPr>
            <p:ph type="ftr" sz="quarter" idx="10"/>
          </p:nvPr>
        </p:nvSpPr>
        <p:spPr>
          <a:xfrm>
            <a:off x="5230368" y="6602413"/>
            <a:ext cx="3913632"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Tree>
    <p:extLst>
      <p:ext uri="{BB962C8B-B14F-4D97-AF65-F5344CB8AC3E}">
        <p14:creationId xmlns:p14="http://schemas.microsoft.com/office/powerpoint/2010/main" val="1193065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0884" y="92837"/>
            <a:ext cx="8421687" cy="950913"/>
          </a:xfrm>
        </p:spPr>
        <p:txBody>
          <a:bodyPr/>
          <a:lstStyle/>
          <a:p>
            <a:r>
              <a:rPr lang="en-GB" altLang="en-US" sz="2800" dirty="0" smtClean="0"/>
              <a:t>Role of VICH guidelines in a marketing authorisation application </a:t>
            </a:r>
          </a:p>
        </p:txBody>
      </p:sp>
      <p:sp>
        <p:nvSpPr>
          <p:cNvPr id="20483" name="Rectangle 3"/>
          <p:cNvSpPr>
            <a:spLocks noGrp="1" noChangeArrowheads="1"/>
          </p:cNvSpPr>
          <p:nvPr>
            <p:ph type="body" idx="1"/>
          </p:nvPr>
        </p:nvSpPr>
        <p:spPr>
          <a:xfrm>
            <a:off x="179388" y="1914144"/>
            <a:ext cx="8964612" cy="4464050"/>
          </a:xfrm>
        </p:spPr>
        <p:txBody>
          <a:bodyPr/>
          <a:lstStyle/>
          <a:p>
            <a:pPr marL="344488" lvl="1" indent="-342900">
              <a:lnSpc>
                <a:spcPct val="100000"/>
              </a:lnSpc>
              <a:spcBef>
                <a:spcPts val="0"/>
              </a:spcBef>
              <a:spcAft>
                <a:spcPts val="600"/>
              </a:spcAft>
            </a:pPr>
            <a:r>
              <a:rPr lang="en-GB" altLang="en-US" sz="2000" b="1" dirty="0" smtClean="0">
                <a:latin typeface="Verdana" panose="020B0604030504040204" pitchFamily="34" charset="0"/>
                <a:ea typeface="Verdana" panose="020B0604030504040204" pitchFamily="34" charset="0"/>
                <a:cs typeface="Verdana" panose="020B0604030504040204" pitchFamily="34" charset="0"/>
              </a:rPr>
              <a:t>VICH</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a:t>
            </a:r>
            <a:r>
              <a:rPr lang="en-GB" altLang="en-US" sz="2000" b="1" dirty="0" smtClean="0">
                <a:latin typeface="Verdana" panose="020B0604030504040204" pitchFamily="34" charset="0"/>
                <a:ea typeface="Verdana" panose="020B0604030504040204" pitchFamily="34" charset="0"/>
                <a:cs typeface="Verdana" panose="020B0604030504040204" pitchFamily="34" charset="0"/>
              </a:rPr>
              <a:t>=</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International Cooperation on </a:t>
            </a:r>
            <a:r>
              <a:rPr lang="en-GB" altLang="en-US" sz="2000" b="1" dirty="0" smtClean="0">
                <a:latin typeface="Verdana" panose="020B0604030504040204" pitchFamily="34" charset="0"/>
                <a:ea typeface="Verdana" panose="020B0604030504040204" pitchFamily="34" charset="0"/>
                <a:cs typeface="Verdana" panose="020B0604030504040204" pitchFamily="34" charset="0"/>
              </a:rPr>
              <a:t>Harmonisation of Technical Requirements</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for Registration of Veterinary Medicinal Products</a:t>
            </a:r>
            <a:r>
              <a:rPr lang="en-US" altLang="en-US" sz="2000" dirty="0" smtClean="0">
                <a:latin typeface="Verdana" panose="020B0604030504040204" pitchFamily="34" charset="0"/>
                <a:ea typeface="Verdana" panose="020B0604030504040204" pitchFamily="34" charset="0"/>
                <a:cs typeface="Verdana" panose="020B0604030504040204" pitchFamily="34" charset="0"/>
              </a:rPr>
              <a:t> </a:t>
            </a:r>
          </a:p>
          <a:p>
            <a:pPr marL="344488" lvl="1" indent="-342900">
              <a:lnSpc>
                <a:spcPct val="100000"/>
              </a:lnSpc>
              <a:spcBef>
                <a:spcPts val="0"/>
              </a:spcBef>
              <a:spcAft>
                <a:spcPts val="600"/>
              </a:spcAft>
            </a:pPr>
            <a:r>
              <a:rPr lang="en-GB" altLang="en-US" sz="2000" b="1" dirty="0" smtClean="0">
                <a:latin typeface="Verdana" panose="020B0604030504040204" pitchFamily="34" charset="0"/>
                <a:ea typeface="Verdana" panose="020B0604030504040204" pitchFamily="34" charset="0"/>
                <a:cs typeface="Verdana" panose="020B0604030504040204" pitchFamily="34" charset="0"/>
              </a:rPr>
              <a:t>Technical requirements </a:t>
            </a:r>
            <a:r>
              <a:rPr lang="en-GB" altLang="en-US" sz="2000" dirty="0" smtClean="0">
                <a:latin typeface="Verdana" panose="020B0604030504040204" pitchFamily="34" charset="0"/>
                <a:ea typeface="Verdana" panose="020B0604030504040204" pitchFamily="34" charset="0"/>
                <a:cs typeface="Verdana" panose="020B0604030504040204" pitchFamily="34" charset="0"/>
              </a:rPr>
              <a:t>for registration (or marketing authorisation)    </a:t>
            </a:r>
            <a:r>
              <a:rPr lang="en-GB" altLang="en-US" sz="2000" b="1" dirty="0" smtClean="0">
                <a:latin typeface="Verdana" panose="020B0604030504040204" pitchFamily="34" charset="0"/>
                <a:ea typeface="Verdana" panose="020B0604030504040204" pitchFamily="34" charset="0"/>
                <a:cs typeface="Verdana" panose="020B0604030504040204" pitchFamily="34" charset="0"/>
              </a:rPr>
              <a:t>=</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Data to be provided to the responsible authority for assessment and decision on application for registration</a:t>
            </a:r>
          </a:p>
          <a:p>
            <a:pPr marL="344488" lvl="1" indent="-342900">
              <a:lnSpc>
                <a:spcPct val="100000"/>
              </a:lnSpc>
              <a:spcBef>
                <a:spcPts val="0"/>
              </a:spcBef>
              <a:spcAft>
                <a:spcPts val="600"/>
              </a:spcAft>
            </a:pPr>
            <a:r>
              <a:rPr lang="en-GB" altLang="en-US" sz="2000" dirty="0" smtClean="0">
                <a:latin typeface="Verdana" panose="020B0604030504040204" pitchFamily="34" charset="0"/>
                <a:ea typeface="Verdana" panose="020B0604030504040204" pitchFamily="34" charset="0"/>
                <a:cs typeface="Verdana" panose="020B0604030504040204" pitchFamily="34" charset="0"/>
              </a:rPr>
              <a:t>Data on quality, safety and efficacy</a:t>
            </a:r>
          </a:p>
          <a:p>
            <a:pPr marL="595313" lvl="2" indent="-304800">
              <a:lnSpc>
                <a:spcPct val="100000"/>
              </a:lnSpc>
              <a:spcBef>
                <a:spcPts val="0"/>
              </a:spcBef>
              <a:spcAft>
                <a:spcPts val="600"/>
              </a:spcAft>
            </a:pPr>
            <a:r>
              <a:rPr lang="en-GB" altLang="en-US" dirty="0" smtClean="0">
                <a:latin typeface="Verdana" panose="020B0604030504040204" pitchFamily="34" charset="0"/>
                <a:ea typeface="Verdana" panose="020B0604030504040204" pitchFamily="34" charset="0"/>
                <a:cs typeface="Verdana" panose="020B0604030504040204" pitchFamily="34" charset="0"/>
              </a:rPr>
              <a:t>For both pharmaceuticals and vaccines, other biologicals</a:t>
            </a:r>
          </a:p>
          <a:p>
            <a:pPr marL="344488" lvl="1" indent="-342900">
              <a:lnSpc>
                <a:spcPct val="100000"/>
              </a:lnSpc>
              <a:spcBef>
                <a:spcPts val="0"/>
              </a:spcBef>
              <a:spcAft>
                <a:spcPts val="600"/>
              </a:spcAft>
            </a:pPr>
            <a:r>
              <a:rPr lang="en-GB" altLang="en-US" sz="2000" dirty="0" smtClean="0">
                <a:latin typeface="Verdana" panose="020B0604030504040204" pitchFamily="34" charset="0"/>
                <a:ea typeface="Verdana" panose="020B0604030504040204" pitchFamily="34" charset="0"/>
                <a:cs typeface="Verdana" panose="020B0604030504040204" pitchFamily="34" charset="0"/>
              </a:rPr>
              <a:t>Examples of data for a marketing authorisation for a veterinary medicinal product are given in next slides</a:t>
            </a:r>
          </a:p>
          <a:p>
            <a:pPr marL="344488" lvl="1" indent="-342900"/>
            <a:endParaRPr lang="en-GB" altLang="en-US" dirty="0" smtClean="0"/>
          </a:p>
        </p:txBody>
      </p:sp>
      <p:sp>
        <p:nvSpPr>
          <p:cNvPr id="20484" name="Footer Placeholder 2"/>
          <p:cNvSpPr>
            <a:spLocks noGrp="1"/>
          </p:cNvSpPr>
          <p:nvPr>
            <p:ph type="ftr" sz="quarter" idx="10"/>
          </p:nvPr>
        </p:nvSpPr>
        <p:spPr>
          <a:xfrm>
            <a:off x="5113020" y="6602413"/>
            <a:ext cx="4030980"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Tree>
    <p:extLst>
      <p:ext uri="{BB962C8B-B14F-4D97-AF65-F5344CB8AC3E}">
        <p14:creationId xmlns:p14="http://schemas.microsoft.com/office/powerpoint/2010/main" val="2339214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a:t>Marketing authorisation application </a:t>
            </a:r>
          </a:p>
        </p:txBody>
      </p:sp>
      <p:sp>
        <p:nvSpPr>
          <p:cNvPr id="3" name="Text Placeholder 2"/>
          <p:cNvSpPr>
            <a:spLocks noGrp="1"/>
          </p:cNvSpPr>
          <p:nvPr>
            <p:ph type="body" sz="quarter" idx="11"/>
          </p:nvPr>
        </p:nvSpPr>
        <p:spPr/>
        <p:txBody>
          <a:bodyPr/>
          <a:lstStyle/>
          <a:p>
            <a:endParaRPr lang="en-GB" dirty="0"/>
          </a:p>
        </p:txBody>
      </p:sp>
      <p:sp>
        <p:nvSpPr>
          <p:cNvPr id="21506" name="Rectangle 2"/>
          <p:cNvSpPr>
            <a:spLocks noGrp="1" noChangeArrowheads="1"/>
          </p:cNvSpPr>
          <p:nvPr>
            <p:ph type="title" idx="4294967295"/>
          </p:nvPr>
        </p:nvSpPr>
        <p:spPr>
          <a:xfrm>
            <a:off x="0" y="1025525"/>
            <a:ext cx="8421688" cy="950913"/>
          </a:xfrm>
          <a:prstGeom prst="rect">
            <a:avLst/>
          </a:prstGeom>
        </p:spPr>
        <p:txBody>
          <a:bodyPr/>
          <a:lstStyle/>
          <a:p>
            <a:pPr eaLnBrk="1" hangingPunct="1"/>
            <a:r>
              <a:rPr lang="en-GB" altLang="en-US" dirty="0" smtClean="0"/>
              <a:t/>
            </a:r>
            <a:br>
              <a:rPr lang="en-GB" altLang="en-US" dirty="0" smtClean="0"/>
            </a:br>
            <a:endParaRPr lang="en-GB" altLang="en-US" dirty="0" smtClean="0"/>
          </a:p>
        </p:txBody>
      </p:sp>
      <p:sp>
        <p:nvSpPr>
          <p:cNvPr id="21509" name="Footer Placeholder 3"/>
          <p:cNvSpPr>
            <a:spLocks noGrp="1"/>
          </p:cNvSpPr>
          <p:nvPr>
            <p:ph type="ftr" sz="quarter" idx="4294967295"/>
          </p:nvPr>
        </p:nvSpPr>
        <p:spPr>
          <a:xfrm>
            <a:off x="5122863" y="6602413"/>
            <a:ext cx="4021137" cy="255587"/>
          </a:xfrm>
          <a:prstGeom prst="rect">
            <a:avLst/>
          </a:prstGeo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pic>
        <p:nvPicPr>
          <p:cNvPr id="21507" name="Picture 3" descr="workingforus_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847" y="3663442"/>
            <a:ext cx="30480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best prac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674" y="2630170"/>
            <a:ext cx="16383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998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004" y="275717"/>
            <a:ext cx="8421687" cy="950913"/>
          </a:xfrm>
        </p:spPr>
        <p:txBody>
          <a:bodyPr/>
          <a:lstStyle/>
          <a:p>
            <a:pPr eaLnBrk="1" hangingPunct="1"/>
            <a:r>
              <a:rPr lang="en-GB" altLang="en-US" sz="3200" dirty="0" smtClean="0"/>
              <a:t>Marketing authorisation application</a:t>
            </a:r>
            <a:br>
              <a:rPr lang="en-GB" altLang="en-US" sz="3200" dirty="0" smtClean="0"/>
            </a:br>
            <a:r>
              <a:rPr lang="en-GB" altLang="en-US" sz="3200" dirty="0" smtClean="0"/>
              <a:t/>
            </a:r>
            <a:br>
              <a:rPr lang="en-GB" altLang="en-US" sz="3200" dirty="0" smtClean="0"/>
            </a:br>
            <a:r>
              <a:rPr lang="en-GB" altLang="en-US" dirty="0" smtClean="0"/>
              <a:t/>
            </a:r>
            <a:br>
              <a:rPr lang="en-GB" altLang="en-US" dirty="0" smtClean="0"/>
            </a:br>
            <a:r>
              <a:rPr lang="en-GB" altLang="en-US" dirty="0" smtClean="0"/>
              <a:t/>
            </a:r>
            <a:br>
              <a:rPr lang="en-GB" altLang="en-US" dirty="0" smtClean="0"/>
            </a:br>
            <a:r>
              <a:rPr lang="en-GB" altLang="en-US" dirty="0" smtClean="0"/>
              <a:t/>
            </a:r>
            <a:br>
              <a:rPr lang="en-GB" altLang="en-US" dirty="0" smtClean="0"/>
            </a:br>
            <a:r>
              <a:rPr lang="en-GB" altLang="en-US" dirty="0" smtClean="0"/>
              <a:t/>
            </a:r>
            <a:br>
              <a:rPr lang="en-GB" altLang="en-US" dirty="0" smtClean="0"/>
            </a:br>
            <a:r>
              <a:rPr lang="en-GB" altLang="en-US" dirty="0" smtClean="0"/>
              <a:t/>
            </a:r>
            <a:br>
              <a:rPr lang="en-GB" altLang="en-US" dirty="0" smtClean="0"/>
            </a:br>
            <a:endParaRPr lang="en-GB" altLang="en-US" dirty="0" smtClean="0"/>
          </a:p>
        </p:txBody>
      </p:sp>
      <p:sp>
        <p:nvSpPr>
          <p:cNvPr id="22531" name="Rectangle 3"/>
          <p:cNvSpPr>
            <a:spLocks noGrp="1" noChangeArrowheads="1"/>
          </p:cNvSpPr>
          <p:nvPr>
            <p:ph type="body" idx="1"/>
          </p:nvPr>
        </p:nvSpPr>
        <p:spPr>
          <a:xfrm>
            <a:off x="250826" y="1923415"/>
            <a:ext cx="8198866" cy="4248150"/>
          </a:xfrm>
        </p:spPr>
        <p:txBody>
          <a:bodyPr/>
          <a:lstStyle/>
          <a:p>
            <a:pPr marL="271463" indent="-271463" eaLnBrk="1" hangingPunct="1">
              <a:lnSpc>
                <a:spcPct val="100000"/>
              </a:lnSpc>
              <a:spcBef>
                <a:spcPts val="0"/>
              </a:spcBef>
              <a:spcAft>
                <a:spcPts val="1200"/>
              </a:spcAft>
              <a:buFontTx/>
              <a:buChar char="•"/>
            </a:pPr>
            <a:r>
              <a:rPr lang="en-GB" altLang="en-US" sz="2000" dirty="0" smtClean="0">
                <a:latin typeface="Verdana" panose="020B0604030504040204" pitchFamily="34" charset="0"/>
                <a:ea typeface="Verdana" panose="020B0604030504040204" pitchFamily="34" charset="0"/>
                <a:cs typeface="Verdana" panose="020B0604030504040204" pitchFamily="34" charset="0"/>
              </a:rPr>
              <a:t>No VICH “Common Technical Dossier” as for medicines for human use by ICH due to high resources required to develop. </a:t>
            </a:r>
          </a:p>
          <a:p>
            <a:pPr marL="271463" indent="-271463" eaLnBrk="1" hangingPunct="1">
              <a:lnSpc>
                <a:spcPct val="100000"/>
              </a:lnSpc>
              <a:spcBef>
                <a:spcPts val="0"/>
              </a:spcBef>
              <a:spcAft>
                <a:spcPts val="1200"/>
              </a:spcAft>
              <a:buFontTx/>
              <a:buChar char="•"/>
            </a:pPr>
            <a:r>
              <a:rPr lang="en-GB" altLang="en-US" sz="2000" dirty="0" smtClean="0">
                <a:latin typeface="Verdana" panose="020B0604030504040204" pitchFamily="34" charset="0"/>
                <a:ea typeface="Verdana" panose="020B0604030504040204" pitchFamily="34" charset="0"/>
                <a:cs typeface="Verdana" panose="020B0604030504040204" pitchFamily="34" charset="0"/>
              </a:rPr>
              <a:t>Example of an outline for a dossier is described in Annex III to the document </a:t>
            </a:r>
            <a:r>
              <a:rPr lang="en-GB" altLang="en-US" sz="2000" i="1" dirty="0" smtClean="0">
                <a:latin typeface="Verdana" panose="020B0604030504040204" pitchFamily="34" charset="0"/>
                <a:ea typeface="Verdana" panose="020B0604030504040204" pitchFamily="34" charset="0"/>
                <a:cs typeface="Verdana" panose="020B0604030504040204" pitchFamily="34" charset="0"/>
              </a:rPr>
              <a:t>“VICH and its  role in providing harmonised data requirements to support the  authorisation of veterinary medicinal products”</a:t>
            </a:r>
            <a:r>
              <a:rPr lang="en-GB" altLang="en-US" sz="2000" dirty="0" smtClean="0">
                <a:latin typeface="Verdana" panose="020B0604030504040204" pitchFamily="34" charset="0"/>
                <a:ea typeface="Verdana" panose="020B0604030504040204" pitchFamily="34" charset="0"/>
                <a:cs typeface="Verdana" panose="020B0604030504040204" pitchFamily="34" charset="0"/>
              </a:rPr>
              <a:t> (VICH/10/008).</a:t>
            </a:r>
          </a:p>
          <a:p>
            <a:pPr marL="271463" indent="-271463" eaLnBrk="1" hangingPunct="1">
              <a:lnSpc>
                <a:spcPct val="100000"/>
              </a:lnSpc>
              <a:spcBef>
                <a:spcPts val="0"/>
              </a:spcBef>
              <a:spcAft>
                <a:spcPts val="1200"/>
              </a:spcAft>
              <a:buFontTx/>
              <a:buChar char="•"/>
            </a:pPr>
            <a:r>
              <a:rPr lang="en-GB" altLang="en-US" sz="2000" dirty="0" smtClean="0">
                <a:latin typeface="Verdana" panose="020B0604030504040204" pitchFamily="34" charset="0"/>
                <a:ea typeface="Verdana" panose="020B0604030504040204" pitchFamily="34" charset="0"/>
                <a:cs typeface="Verdana" panose="020B0604030504040204" pitchFamily="34" charset="0"/>
              </a:rPr>
              <a:t>Defining the outline contents of a dossier is the responsibility of countries/authorities.</a:t>
            </a:r>
          </a:p>
          <a:p>
            <a:pPr marL="271463" indent="-271463" eaLnBrk="1" hangingPunct="1">
              <a:lnSpc>
                <a:spcPct val="100000"/>
              </a:lnSpc>
              <a:spcBef>
                <a:spcPts val="0"/>
              </a:spcBef>
              <a:spcAft>
                <a:spcPts val="1200"/>
              </a:spcAft>
              <a:buFontTx/>
              <a:buChar char="•"/>
            </a:pPr>
            <a:r>
              <a:rPr lang="en-GB" altLang="en-US" sz="2000" dirty="0" smtClean="0">
                <a:latin typeface="Verdana" panose="020B0604030504040204" pitchFamily="34" charset="0"/>
                <a:ea typeface="Verdana" panose="020B0604030504040204" pitchFamily="34" charset="0"/>
                <a:cs typeface="Verdana" panose="020B0604030504040204" pitchFamily="34" charset="0"/>
              </a:rPr>
              <a:t>Harmonised VICH guidelines describing data requirements for specific studies are available for large parts of a dossier.</a:t>
            </a:r>
          </a:p>
        </p:txBody>
      </p:sp>
      <p:sp>
        <p:nvSpPr>
          <p:cNvPr id="22532" name="Footer Placeholder 3"/>
          <p:cNvSpPr>
            <a:spLocks noGrp="1"/>
          </p:cNvSpPr>
          <p:nvPr>
            <p:ph type="ftr" sz="quarter" idx="10"/>
          </p:nvPr>
        </p:nvSpPr>
        <p:spPr>
          <a:xfrm>
            <a:off x="5122164" y="6602413"/>
            <a:ext cx="4021836"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Tree>
    <p:extLst>
      <p:ext uri="{BB962C8B-B14F-4D97-AF65-F5344CB8AC3E}">
        <p14:creationId xmlns:p14="http://schemas.microsoft.com/office/powerpoint/2010/main" val="472351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smtClean="0"/>
              <a:t>How much of the data dossier is harmonised?</a:t>
            </a:r>
            <a:endParaRPr lang="en-GB" b="1" dirty="0"/>
          </a:p>
        </p:txBody>
      </p:sp>
      <p:graphicFrame>
        <p:nvGraphicFramePr>
          <p:cNvPr id="7" name="Table 6"/>
          <p:cNvGraphicFramePr>
            <a:graphicFrameLocks noGrp="1"/>
          </p:cNvGraphicFramePr>
          <p:nvPr>
            <p:extLst>
              <p:ext uri="{D42A27DB-BD31-4B8C-83A1-F6EECF244321}">
                <p14:modId xmlns:p14="http://schemas.microsoft.com/office/powerpoint/2010/main" val="3753086619"/>
              </p:ext>
            </p:extLst>
          </p:nvPr>
        </p:nvGraphicFramePr>
        <p:xfrm>
          <a:off x="561974" y="919955"/>
          <a:ext cx="8382001" cy="5614135"/>
        </p:xfrm>
        <a:graphic>
          <a:graphicData uri="http://schemas.openxmlformats.org/drawingml/2006/table">
            <a:tbl>
              <a:tblPr firstRow="1" firstCol="1" bandRow="1"/>
              <a:tblGrid>
                <a:gridCol w="2793396"/>
                <a:gridCol w="2997204"/>
                <a:gridCol w="2591401"/>
              </a:tblGrid>
              <a:tr h="419421">
                <a:tc>
                  <a:txBody>
                    <a:bodyPr/>
                    <a:lstStyle/>
                    <a:p>
                      <a:pPr algn="ctr">
                        <a:spcAft>
                          <a:spcPts val="0"/>
                        </a:spcAft>
                      </a:pPr>
                      <a:r>
                        <a:rPr lang="en-GB" sz="1400" b="1" dirty="0">
                          <a:effectLst/>
                          <a:latin typeface="Calibri"/>
                          <a:ea typeface="Calibri"/>
                          <a:cs typeface="Times New Roman"/>
                        </a:rPr>
                        <a:t>Quality documentation </a:t>
                      </a:r>
                      <a:endParaRPr lang="en-GB" sz="1400" dirty="0">
                        <a:effectLst/>
                        <a:latin typeface="Calibri"/>
                        <a:ea typeface="Calibri"/>
                        <a:cs typeface="Times New Roman"/>
                      </a:endParaRPr>
                    </a:p>
                    <a:p>
                      <a:pPr algn="ctr">
                        <a:spcAft>
                          <a:spcPts val="0"/>
                        </a:spcAft>
                      </a:pPr>
                      <a:r>
                        <a:rPr lang="en-GB" sz="1400" b="1" dirty="0">
                          <a:effectLst/>
                          <a:latin typeface="Calibri"/>
                          <a:ea typeface="Calibri"/>
                          <a:cs typeface="Times New Roman"/>
                        </a:rPr>
                        <a:t>(14 VICH GLs)</a:t>
                      </a:r>
                      <a:endParaRPr lang="en-GB" sz="1400" dirty="0">
                        <a:effectLst/>
                        <a:latin typeface="Calibri"/>
                        <a:ea typeface="Calibri"/>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en-GB" sz="1400" b="1" dirty="0">
                          <a:effectLst/>
                          <a:latin typeface="Calibri"/>
                          <a:ea typeface="Calibri"/>
                          <a:cs typeface="Times New Roman"/>
                        </a:rPr>
                        <a:t>Safety documentation </a:t>
                      </a:r>
                      <a:endParaRPr lang="en-GB" sz="1400" dirty="0">
                        <a:effectLst/>
                        <a:latin typeface="Calibri"/>
                        <a:ea typeface="Calibri"/>
                        <a:cs typeface="Times New Roman"/>
                      </a:endParaRPr>
                    </a:p>
                    <a:p>
                      <a:pPr algn="ctr">
                        <a:spcAft>
                          <a:spcPts val="0"/>
                        </a:spcAft>
                      </a:pPr>
                      <a:r>
                        <a:rPr lang="en-GB" sz="1400" b="1" dirty="0">
                          <a:effectLst/>
                          <a:latin typeface="Calibri"/>
                          <a:ea typeface="Calibri"/>
                          <a:cs typeface="Times New Roman"/>
                        </a:rPr>
                        <a:t>(</a:t>
                      </a:r>
                      <a:r>
                        <a:rPr lang="en-GB" sz="1400" b="1" dirty="0" smtClean="0">
                          <a:effectLst/>
                          <a:latin typeface="Calibri"/>
                          <a:ea typeface="Calibri"/>
                          <a:cs typeface="Times New Roman"/>
                        </a:rPr>
                        <a:t>15 </a:t>
                      </a:r>
                      <a:r>
                        <a:rPr lang="en-GB" sz="1400" b="1" dirty="0">
                          <a:effectLst/>
                          <a:latin typeface="Calibri"/>
                          <a:ea typeface="Calibri"/>
                          <a:cs typeface="Times New Roman"/>
                        </a:rPr>
                        <a:t>VICH GLs)</a:t>
                      </a:r>
                      <a:endParaRPr lang="en-GB" sz="1400" dirty="0">
                        <a:effectLst/>
                        <a:latin typeface="Calibri"/>
                        <a:ea typeface="Calibri"/>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en-GB" sz="1400" b="1">
                          <a:effectLst/>
                          <a:latin typeface="Calibri"/>
                          <a:ea typeface="Calibri"/>
                          <a:cs typeface="Times New Roman"/>
                        </a:rPr>
                        <a:t>Efficacy tests </a:t>
                      </a:r>
                      <a:endParaRPr lang="en-GB" sz="1400">
                        <a:effectLst/>
                        <a:latin typeface="Calibri"/>
                        <a:ea typeface="Calibri"/>
                        <a:cs typeface="Times New Roman"/>
                      </a:endParaRPr>
                    </a:p>
                    <a:p>
                      <a:pPr algn="ctr">
                        <a:spcAft>
                          <a:spcPts val="0"/>
                        </a:spcAft>
                      </a:pPr>
                      <a:r>
                        <a:rPr lang="en-GB" sz="1400" b="1">
                          <a:effectLst/>
                          <a:latin typeface="Calibri"/>
                          <a:ea typeface="Calibri"/>
                          <a:cs typeface="Times New Roman"/>
                        </a:rPr>
                        <a:t>(12 VICH GLs)</a:t>
                      </a:r>
                      <a:endParaRPr lang="en-GB" sz="1400">
                        <a:effectLst/>
                        <a:latin typeface="Calibri"/>
                        <a:ea typeface="Calibri"/>
                        <a:cs typeface="Times New Roman"/>
                      </a:endParaRPr>
                    </a:p>
                  </a:txBody>
                  <a:tcPr marL="61718" marR="617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904534">
                <a:tc>
                  <a:txBody>
                    <a:bodyPr/>
                    <a:lstStyle/>
                    <a:p>
                      <a:pPr fontAlgn="base">
                        <a:spcAft>
                          <a:spcPts val="0"/>
                        </a:spcAft>
                      </a:pPr>
                      <a:r>
                        <a:rPr lang="en-GB" sz="1400" dirty="0">
                          <a:solidFill>
                            <a:srgbClr val="7F7F7F"/>
                          </a:solidFill>
                          <a:effectLst/>
                          <a:latin typeface="Calibri"/>
                          <a:ea typeface="Calibri"/>
                          <a:cs typeface="Times New Roman"/>
                        </a:rPr>
                        <a:t>Composition of the product; Method of preparation: manufacturing method, in-process control tests and validation incl. batch analysis</a:t>
                      </a:r>
                      <a:endParaRPr lang="en-GB" sz="1400" dirty="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GB" sz="1400" dirty="0">
                          <a:solidFill>
                            <a:srgbClr val="000000"/>
                          </a:solidFill>
                          <a:effectLst/>
                          <a:latin typeface="Calibri"/>
                          <a:ea typeface="Calibri"/>
                          <a:cs typeface="Times New Roman"/>
                        </a:rPr>
                        <a:t>Pharmacodynamics </a:t>
                      </a:r>
                      <a:endParaRPr lang="en-GB" sz="1400" dirty="0" smtClean="0">
                        <a:solidFill>
                          <a:srgbClr val="000000"/>
                        </a:solidFill>
                        <a:effectLst/>
                        <a:latin typeface="Calibri"/>
                        <a:ea typeface="Calibri"/>
                        <a:cs typeface="Times New Roman"/>
                      </a:endParaRPr>
                    </a:p>
                    <a:p>
                      <a:pPr fontAlgn="base">
                        <a:spcAft>
                          <a:spcPts val="0"/>
                        </a:spcAft>
                      </a:pPr>
                      <a:r>
                        <a:rPr lang="en-GB" sz="1400" dirty="0" smtClean="0">
                          <a:effectLst/>
                          <a:latin typeface="+mn-lt"/>
                          <a:ea typeface="Calibri"/>
                          <a:cs typeface="Times New Roman"/>
                        </a:rPr>
                        <a:t>Pharmacokinetics</a:t>
                      </a:r>
                      <a:endParaRPr lang="en-GB" sz="1400" dirty="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fontAlgn="base">
                        <a:spcAft>
                          <a:spcPts val="0"/>
                        </a:spcAft>
                      </a:pPr>
                      <a:r>
                        <a:rPr lang="en-GB" sz="1400" dirty="0" err="1">
                          <a:solidFill>
                            <a:srgbClr val="000000"/>
                          </a:solidFill>
                          <a:effectLst/>
                          <a:latin typeface="Calibri"/>
                          <a:ea typeface="SimSun"/>
                          <a:cs typeface="Times New Roman"/>
                        </a:rPr>
                        <a:t>Pharmacodynamic</a:t>
                      </a:r>
                      <a:r>
                        <a:rPr lang="en-GB" sz="1400" dirty="0">
                          <a:solidFill>
                            <a:srgbClr val="000000"/>
                          </a:solidFill>
                          <a:effectLst/>
                          <a:latin typeface="Calibri"/>
                          <a:ea typeface="SimSun"/>
                          <a:cs typeface="Times New Roman"/>
                        </a:rPr>
                        <a:t> mechanisms underlying the therapeutic </a:t>
                      </a:r>
                      <a:r>
                        <a:rPr lang="en-GB" sz="1400" dirty="0" smtClean="0">
                          <a:solidFill>
                            <a:srgbClr val="000000"/>
                          </a:solidFill>
                          <a:effectLst/>
                          <a:latin typeface="+mn-lt"/>
                          <a:ea typeface="SimSun"/>
                          <a:cs typeface="Times New Roman"/>
                        </a:rPr>
                        <a:t>effect; Pharmacokinetics supporting the therapeutic effect</a:t>
                      </a:r>
                      <a:endParaRPr lang="en-GB" sz="1400" dirty="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6001">
                <a:tc>
                  <a:txBody>
                    <a:bodyPr/>
                    <a:lstStyle/>
                    <a:p>
                      <a:pPr fontAlgn="base">
                        <a:spcAft>
                          <a:spcPts val="0"/>
                        </a:spcAft>
                      </a:pPr>
                      <a:r>
                        <a:rPr lang="en-GB" sz="1400" dirty="0">
                          <a:solidFill>
                            <a:srgbClr val="CC0000"/>
                          </a:solidFill>
                          <a:effectLst/>
                          <a:latin typeface="Calibri"/>
                          <a:ea typeface="Calibri"/>
                          <a:cs typeface="Times New Roman"/>
                        </a:rPr>
                        <a:t>Active substance(s):</a:t>
                      </a:r>
                      <a:r>
                        <a:rPr lang="en-GB" sz="1400" dirty="0">
                          <a:solidFill>
                            <a:srgbClr val="000000"/>
                          </a:solidFill>
                          <a:effectLst/>
                          <a:latin typeface="Calibri"/>
                          <a:ea typeface="Calibri"/>
                          <a:cs typeface="Times New Roman"/>
                        </a:rPr>
                        <a:t> </a:t>
                      </a:r>
                      <a:r>
                        <a:rPr lang="en-GB" sz="1400" dirty="0">
                          <a:solidFill>
                            <a:srgbClr val="7F7F7F"/>
                          </a:solidFill>
                          <a:effectLst/>
                          <a:latin typeface="Calibri"/>
                          <a:ea typeface="Calibri"/>
                          <a:cs typeface="Times New Roman"/>
                        </a:rPr>
                        <a:t>specifications</a:t>
                      </a:r>
                      <a:r>
                        <a:rPr lang="en-GB" sz="1400" dirty="0">
                          <a:solidFill>
                            <a:srgbClr val="000000"/>
                          </a:solidFill>
                          <a:effectLst/>
                          <a:latin typeface="Calibri"/>
                          <a:ea typeface="Calibri"/>
                          <a:cs typeface="Times New Roman"/>
                        </a:rPr>
                        <a:t>, </a:t>
                      </a:r>
                      <a:r>
                        <a:rPr lang="en-GB" sz="1400" dirty="0">
                          <a:solidFill>
                            <a:srgbClr val="CC0000"/>
                          </a:solidFill>
                          <a:effectLst/>
                          <a:latin typeface="Calibri"/>
                          <a:ea typeface="Calibri"/>
                          <a:cs typeface="Times New Roman"/>
                        </a:rPr>
                        <a:t>impurities in the starting material</a:t>
                      </a:r>
                      <a:r>
                        <a:rPr lang="en-GB" sz="1400" dirty="0">
                          <a:solidFill>
                            <a:srgbClr val="000000"/>
                          </a:solidFill>
                          <a:effectLst/>
                          <a:latin typeface="Calibri"/>
                          <a:ea typeface="Calibri"/>
                          <a:cs typeface="Times New Roman"/>
                        </a:rPr>
                        <a:t>, </a:t>
                      </a:r>
                      <a:r>
                        <a:rPr lang="en-GB" sz="1400" dirty="0">
                          <a:solidFill>
                            <a:srgbClr val="7F7F7F"/>
                          </a:solidFill>
                          <a:effectLst/>
                          <a:latin typeface="Calibri"/>
                          <a:ea typeface="Calibri"/>
                          <a:cs typeface="Times New Roman"/>
                        </a:rPr>
                        <a:t>suitability of the manufacturing method, stereoisomerism, where relevant and</a:t>
                      </a:r>
                      <a:r>
                        <a:rPr lang="en-GB" sz="1400" dirty="0">
                          <a:solidFill>
                            <a:srgbClr val="000000"/>
                          </a:solidFill>
                          <a:effectLst/>
                          <a:latin typeface="Calibri"/>
                          <a:ea typeface="Calibri"/>
                          <a:cs typeface="Times New Roman"/>
                        </a:rPr>
                        <a:t> </a:t>
                      </a:r>
                      <a:r>
                        <a:rPr lang="en-GB" sz="1400" dirty="0">
                          <a:solidFill>
                            <a:srgbClr val="CC0000"/>
                          </a:solidFill>
                          <a:effectLst/>
                          <a:latin typeface="Calibri"/>
                          <a:ea typeface="Calibri"/>
                          <a:cs typeface="Times New Roman"/>
                        </a:rPr>
                        <a:t>stability</a:t>
                      </a:r>
                      <a:endParaRPr lang="en-GB" sz="1400" dirty="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GB" sz="1400" dirty="0">
                          <a:solidFill>
                            <a:srgbClr val="000000"/>
                          </a:solidFill>
                          <a:effectLst/>
                          <a:latin typeface="Calibri"/>
                          <a:ea typeface="Calibri"/>
                          <a:cs typeface="Times New Roman"/>
                        </a:rPr>
                        <a:t>Toxicology (</a:t>
                      </a:r>
                      <a:r>
                        <a:rPr lang="en-GB" sz="1400" dirty="0">
                          <a:solidFill>
                            <a:srgbClr val="CC0000"/>
                          </a:solidFill>
                          <a:effectLst/>
                          <a:latin typeface="Calibri"/>
                          <a:ea typeface="Calibri"/>
                          <a:cs typeface="Times New Roman"/>
                        </a:rPr>
                        <a:t>Single dose toxicity, Repeated dose toxicity, Reproductive toxicity including teratogenicity, </a:t>
                      </a:r>
                      <a:r>
                        <a:rPr lang="en-GB" sz="1400" dirty="0" err="1">
                          <a:solidFill>
                            <a:srgbClr val="CC0000"/>
                          </a:solidFill>
                          <a:effectLst/>
                          <a:latin typeface="Calibri"/>
                          <a:ea typeface="Calibri"/>
                          <a:cs typeface="Times New Roman"/>
                        </a:rPr>
                        <a:t>Genotoxicity</a:t>
                      </a:r>
                      <a:r>
                        <a:rPr lang="en-GB" sz="1400" dirty="0">
                          <a:solidFill>
                            <a:srgbClr val="CC0000"/>
                          </a:solidFill>
                          <a:effectLst/>
                          <a:latin typeface="Calibri"/>
                          <a:ea typeface="Calibri"/>
                          <a:cs typeface="Times New Roman"/>
                        </a:rPr>
                        <a:t>, Carcinogenicity, other</a:t>
                      </a:r>
                      <a:r>
                        <a:rPr lang="en-GB" sz="1400" dirty="0">
                          <a:solidFill>
                            <a:srgbClr val="000000"/>
                          </a:solidFill>
                          <a:effectLst/>
                          <a:latin typeface="Calibri"/>
                          <a:ea typeface="Calibri"/>
                          <a:cs typeface="Times New Roman"/>
                        </a:rPr>
                        <a:t>)</a:t>
                      </a:r>
                      <a:endParaRPr lang="en-GB" sz="1400" dirty="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fontAlgn="base">
                        <a:spcAft>
                          <a:spcPts val="0"/>
                        </a:spcAft>
                      </a:pPr>
                      <a:r>
                        <a:rPr lang="en-GB" sz="1400" dirty="0">
                          <a:solidFill>
                            <a:srgbClr val="CC0000"/>
                          </a:solidFill>
                          <a:effectLst/>
                          <a:latin typeface="Calibri"/>
                          <a:ea typeface="SimSun"/>
                          <a:cs typeface="Times New Roman"/>
                        </a:rPr>
                        <a:t>Bioequivalence (if applicable)</a:t>
                      </a:r>
                      <a:endParaRPr lang="en-GB" sz="1400" dirty="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940">
                <a:tc>
                  <a:txBody>
                    <a:bodyPr/>
                    <a:lstStyle/>
                    <a:p>
                      <a:pPr fontAlgn="base">
                        <a:spcAft>
                          <a:spcPts val="0"/>
                        </a:spcAft>
                      </a:pPr>
                      <a:r>
                        <a:rPr lang="en-GB" sz="1400">
                          <a:solidFill>
                            <a:srgbClr val="7F7F7F"/>
                          </a:solidFill>
                          <a:effectLst/>
                          <a:latin typeface="Calibri"/>
                          <a:ea typeface="Calibri"/>
                          <a:cs typeface="Times New Roman"/>
                        </a:rPr>
                        <a:t>Excipients: specifications, suitability and </a:t>
                      </a:r>
                      <a:r>
                        <a:rPr lang="en-GB" sz="1400">
                          <a:solidFill>
                            <a:srgbClr val="000000"/>
                          </a:solidFill>
                          <a:effectLst/>
                          <a:latin typeface="Calibri"/>
                          <a:ea typeface="Calibri"/>
                          <a:cs typeface="Times New Roman"/>
                        </a:rPr>
                        <a:t>safety data, </a:t>
                      </a:r>
                      <a:r>
                        <a:rPr lang="en-GB" sz="1400">
                          <a:solidFill>
                            <a:srgbClr val="7F7F7F"/>
                          </a:solidFill>
                          <a:effectLst/>
                          <a:latin typeface="Calibri"/>
                          <a:ea typeface="Calibri"/>
                          <a:cs typeface="Times New Roman"/>
                        </a:rPr>
                        <a:t>where appropriate</a:t>
                      </a:r>
                      <a:endParaRPr lang="en-GB" sz="140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GB" sz="1400" dirty="0">
                          <a:solidFill>
                            <a:srgbClr val="CC0000"/>
                          </a:solidFill>
                          <a:effectLst/>
                          <a:latin typeface="Calibri"/>
                          <a:ea typeface="SimSun"/>
                          <a:cs typeface="Times New Roman"/>
                        </a:rPr>
                        <a:t>Target animal safety</a:t>
                      </a:r>
                      <a:endParaRPr lang="en-GB" sz="1400" dirty="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fontAlgn="base">
                        <a:spcAft>
                          <a:spcPts val="0"/>
                        </a:spcAft>
                      </a:pPr>
                      <a:r>
                        <a:rPr lang="en-GB" sz="1400" dirty="0">
                          <a:solidFill>
                            <a:srgbClr val="990033"/>
                          </a:solidFill>
                          <a:effectLst/>
                          <a:latin typeface="Calibri"/>
                          <a:ea typeface="SimSun"/>
                          <a:cs typeface="Times New Roman"/>
                        </a:rPr>
                        <a:t>Dose determination</a:t>
                      </a:r>
                      <a:endParaRPr lang="en-GB" sz="1400" dirty="0">
                        <a:solidFill>
                          <a:srgbClr val="990033"/>
                        </a:solidFill>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656">
                <a:tc>
                  <a:txBody>
                    <a:bodyPr/>
                    <a:lstStyle/>
                    <a:p>
                      <a:pPr fontAlgn="base">
                        <a:spcAft>
                          <a:spcPts val="0"/>
                        </a:spcAft>
                      </a:pPr>
                      <a:r>
                        <a:rPr lang="en-GB" sz="1400" dirty="0">
                          <a:solidFill>
                            <a:srgbClr val="7F7F7F"/>
                          </a:solidFill>
                          <a:effectLst/>
                          <a:latin typeface="Calibri"/>
                          <a:ea typeface="Calibri"/>
                          <a:cs typeface="Times New Roman"/>
                        </a:rPr>
                        <a:t>Packaging material (</a:t>
                      </a:r>
                      <a:r>
                        <a:rPr lang="en-GB" sz="1400" dirty="0" smtClean="0">
                          <a:solidFill>
                            <a:srgbClr val="7F7F7F"/>
                          </a:solidFill>
                          <a:effectLst/>
                          <a:latin typeface="Calibri"/>
                          <a:ea typeface="Calibri"/>
                          <a:cs typeface="Times New Roman"/>
                        </a:rPr>
                        <a:t>immediate): </a:t>
                      </a:r>
                      <a:r>
                        <a:rPr lang="en-GB" sz="1400" dirty="0">
                          <a:solidFill>
                            <a:srgbClr val="7F7F7F"/>
                          </a:solidFill>
                          <a:effectLst/>
                          <a:latin typeface="Calibri"/>
                          <a:ea typeface="Calibri"/>
                          <a:cs typeface="Times New Roman"/>
                        </a:rPr>
                        <a:t>specifications and suitability</a:t>
                      </a:r>
                      <a:endParaRPr lang="en-GB" sz="1400" dirty="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GB" sz="1400" dirty="0">
                          <a:solidFill>
                            <a:srgbClr val="CC0000"/>
                          </a:solidFill>
                          <a:effectLst/>
                          <a:latin typeface="Calibri"/>
                          <a:ea typeface="SimSun"/>
                          <a:cs typeface="Times New Roman"/>
                        </a:rPr>
                        <a:t>Residue studies (</a:t>
                      </a:r>
                      <a:r>
                        <a:rPr lang="en-GB" sz="1400" dirty="0">
                          <a:solidFill>
                            <a:srgbClr val="CC0000"/>
                          </a:solidFill>
                          <a:effectLst/>
                          <a:latin typeface="Calibri"/>
                          <a:ea typeface="Calibri"/>
                          <a:cs typeface="Times New Roman"/>
                        </a:rPr>
                        <a:t>Metabolism and residue kinetics, P</a:t>
                      </a:r>
                      <a:r>
                        <a:rPr lang="en-GB" sz="1400" dirty="0">
                          <a:solidFill>
                            <a:srgbClr val="CC0000"/>
                          </a:solidFill>
                          <a:effectLst/>
                          <a:latin typeface="Calibri"/>
                          <a:ea typeface="SimSun"/>
                          <a:cs typeface="Times New Roman"/>
                        </a:rPr>
                        <a:t>harmacokinetics, Depletion of residues, Analytical method</a:t>
                      </a:r>
                      <a:r>
                        <a:rPr lang="en-GB" sz="1400" dirty="0" smtClean="0">
                          <a:solidFill>
                            <a:srgbClr val="CC0000"/>
                          </a:solidFill>
                          <a:effectLst/>
                          <a:latin typeface="Calibri"/>
                          <a:ea typeface="SimSun"/>
                          <a:cs typeface="Times New Roman"/>
                        </a:rPr>
                        <a:t>); microbiological ADI</a:t>
                      </a:r>
                      <a:endParaRPr lang="en-GB" sz="1400" dirty="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990" fontAlgn="base">
                        <a:spcAft>
                          <a:spcPts val="0"/>
                        </a:spcAft>
                      </a:pPr>
                      <a:r>
                        <a:rPr lang="en-GB" sz="1400" dirty="0">
                          <a:solidFill>
                            <a:srgbClr val="990033"/>
                          </a:solidFill>
                          <a:effectLst/>
                          <a:latin typeface="Calibri"/>
                          <a:ea typeface="SimSun"/>
                          <a:cs typeface="Times New Roman"/>
                        </a:rPr>
                        <a:t>Resistance development </a:t>
                      </a:r>
                      <a:r>
                        <a:rPr lang="en-GB" sz="1400" dirty="0" smtClean="0">
                          <a:solidFill>
                            <a:schemeClr val="tx1"/>
                          </a:solidFill>
                          <a:effectLst/>
                          <a:latin typeface="+mn-lt"/>
                          <a:ea typeface="SimSun"/>
                          <a:cs typeface="Times New Roman"/>
                        </a:rPr>
                        <a:t>(if applicable) </a:t>
                      </a:r>
                    </a:p>
                    <a:p>
                      <a:pPr marL="46990" fontAlgn="base">
                        <a:spcAft>
                          <a:spcPts val="0"/>
                        </a:spcAft>
                      </a:pPr>
                      <a:r>
                        <a:rPr lang="en-GB" sz="1400" dirty="0" smtClean="0">
                          <a:solidFill>
                            <a:srgbClr val="CC0000"/>
                          </a:solidFill>
                          <a:effectLst/>
                          <a:latin typeface="+mn-lt"/>
                          <a:ea typeface="SimSun"/>
                          <a:cs typeface="Times New Roman"/>
                        </a:rPr>
                        <a:t>(</a:t>
                      </a:r>
                      <a:r>
                        <a:rPr lang="en-GB" sz="1400" dirty="0">
                          <a:solidFill>
                            <a:srgbClr val="CC0000"/>
                          </a:solidFill>
                          <a:effectLst/>
                          <a:latin typeface="Calibri"/>
                          <a:ea typeface="SimSun"/>
                          <a:cs typeface="Times New Roman"/>
                        </a:rPr>
                        <a:t>antimicrobials</a:t>
                      </a:r>
                      <a:r>
                        <a:rPr lang="en-GB" sz="1400" dirty="0">
                          <a:solidFill>
                            <a:srgbClr val="000000"/>
                          </a:solidFill>
                          <a:effectLst/>
                          <a:latin typeface="Calibri"/>
                          <a:ea typeface="SimSun"/>
                          <a:cs typeface="Times New Roman"/>
                        </a:rPr>
                        <a:t>, </a:t>
                      </a:r>
                      <a:r>
                        <a:rPr lang="en-GB" sz="1400" dirty="0" err="1">
                          <a:solidFill>
                            <a:srgbClr val="000000"/>
                          </a:solidFill>
                          <a:effectLst/>
                          <a:latin typeface="Calibri"/>
                          <a:ea typeface="SimSun"/>
                          <a:cs typeface="Times New Roman"/>
                        </a:rPr>
                        <a:t>antiparasitics</a:t>
                      </a:r>
                      <a:r>
                        <a:rPr lang="en-GB" sz="1400" dirty="0">
                          <a:solidFill>
                            <a:srgbClr val="000000"/>
                          </a:solidFill>
                          <a:effectLst/>
                          <a:latin typeface="Calibri"/>
                          <a:ea typeface="SimSun"/>
                          <a:cs typeface="Times New Roman"/>
                        </a:rPr>
                        <a:t>)</a:t>
                      </a:r>
                      <a:endParaRPr lang="en-GB" sz="1400" dirty="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160">
                <a:tc>
                  <a:txBody>
                    <a:bodyPr/>
                    <a:lstStyle/>
                    <a:p>
                      <a:pPr fontAlgn="base">
                        <a:spcAft>
                          <a:spcPts val="0"/>
                        </a:spcAft>
                      </a:pPr>
                      <a:r>
                        <a:rPr lang="en-GB" sz="1400">
                          <a:solidFill>
                            <a:srgbClr val="CC0000"/>
                          </a:solidFill>
                          <a:effectLst/>
                          <a:latin typeface="Calibri"/>
                          <a:ea typeface="Calibri"/>
                          <a:cs typeface="Times New Roman"/>
                        </a:rPr>
                        <a:t>Control tests on intermediate products</a:t>
                      </a:r>
                      <a:endParaRPr lang="en-GB" sz="140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GB" sz="1400" dirty="0">
                          <a:solidFill>
                            <a:schemeClr val="tx1"/>
                          </a:solidFill>
                          <a:effectLst/>
                          <a:latin typeface="Calibri"/>
                          <a:ea typeface="Calibri"/>
                          <a:cs typeface="Times New Roman"/>
                        </a:rPr>
                        <a:t>Safety of users </a:t>
                      </a: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Calibri"/>
                          <a:ea typeface="Calibri"/>
                          <a:cs typeface="Times New Roman"/>
                        </a:rPr>
                        <a:t>Clinical </a:t>
                      </a:r>
                      <a:r>
                        <a:rPr lang="en-GB" sz="1400" dirty="0" smtClean="0">
                          <a:effectLst/>
                          <a:latin typeface="Calibri"/>
                          <a:ea typeface="Calibri"/>
                          <a:cs typeface="Times New Roman"/>
                        </a:rPr>
                        <a:t>trials </a:t>
                      </a:r>
                    </a:p>
                    <a:p>
                      <a:pPr>
                        <a:spcAft>
                          <a:spcPts val="0"/>
                        </a:spcAft>
                      </a:pPr>
                      <a:r>
                        <a:rPr lang="en-GB" sz="1400" dirty="0" smtClean="0">
                          <a:solidFill>
                            <a:srgbClr val="C00000"/>
                          </a:solidFill>
                          <a:effectLst/>
                          <a:latin typeface="Calibri"/>
                          <a:ea typeface="Calibri"/>
                          <a:cs typeface="Times New Roman"/>
                        </a:rPr>
                        <a:t>(GCP and Anthelmintics)</a:t>
                      </a:r>
                      <a:endParaRPr lang="en-GB" sz="1400" dirty="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318">
                <a:tc>
                  <a:txBody>
                    <a:bodyPr/>
                    <a:lstStyle/>
                    <a:p>
                      <a:pPr fontAlgn="base">
                        <a:spcAft>
                          <a:spcPts val="0"/>
                        </a:spcAft>
                      </a:pPr>
                      <a:r>
                        <a:rPr lang="en-GB" sz="1400">
                          <a:solidFill>
                            <a:srgbClr val="CC0000"/>
                          </a:solidFill>
                          <a:effectLst/>
                          <a:latin typeface="Calibri"/>
                          <a:ea typeface="Calibri"/>
                          <a:cs typeface="Times New Roman"/>
                        </a:rPr>
                        <a:t>Control tests on finished product</a:t>
                      </a:r>
                      <a:endParaRPr lang="en-GB" sz="1400">
                        <a:effectLst/>
                        <a:latin typeface="Calibri"/>
                        <a:ea typeface="Calibri"/>
                        <a:cs typeface="Times New Roman"/>
                      </a:endParaRPr>
                    </a:p>
                    <a:p>
                      <a:pPr fontAlgn="base">
                        <a:spcAft>
                          <a:spcPts val="0"/>
                        </a:spcAft>
                      </a:pPr>
                      <a:r>
                        <a:rPr lang="en-GB" sz="1400" i="1">
                          <a:solidFill>
                            <a:srgbClr val="CC0000"/>
                          </a:solidFill>
                          <a:effectLst/>
                          <a:latin typeface="Calibri"/>
                          <a:ea typeface="Calibri"/>
                          <a:cs typeface="Times New Roman"/>
                        </a:rPr>
                        <a:t>(Also biologicals quality)</a:t>
                      </a:r>
                      <a:endParaRPr lang="en-GB" sz="140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GB" sz="1400" dirty="0">
                          <a:solidFill>
                            <a:srgbClr val="C00000"/>
                          </a:solidFill>
                          <a:effectLst/>
                          <a:latin typeface="Calibri"/>
                          <a:ea typeface="Calibri"/>
                          <a:cs typeface="Times New Roman"/>
                        </a:rPr>
                        <a:t>Environmental impact assessment</a:t>
                      </a:r>
                      <a:endParaRPr lang="en-GB" sz="1400" dirty="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51">
                <a:tc>
                  <a:txBody>
                    <a:bodyPr/>
                    <a:lstStyle/>
                    <a:p>
                      <a:pPr algn="l" fontAlgn="base">
                        <a:spcAft>
                          <a:spcPts val="0"/>
                        </a:spcAft>
                      </a:pPr>
                      <a:r>
                        <a:rPr lang="en-GB" sz="1400" dirty="0">
                          <a:solidFill>
                            <a:srgbClr val="CC0000"/>
                          </a:solidFill>
                          <a:effectLst/>
                          <a:latin typeface="Calibri"/>
                          <a:ea typeface="Calibri"/>
                          <a:cs typeface="Times New Roman"/>
                        </a:rPr>
                        <a:t>Stability of the finished product </a:t>
                      </a:r>
                      <a:endParaRPr lang="en-GB" sz="1400" dirty="0">
                        <a:effectLst/>
                        <a:latin typeface="Calibri"/>
                        <a:ea typeface="Calibri"/>
                        <a:cs typeface="Times New Roman"/>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rgbClr val="C00000"/>
                        </a:solidFill>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600"/>
                        </a:spcAft>
                      </a:pPr>
                      <a:r>
                        <a:rPr lang="en-GB" sz="1400" dirty="0">
                          <a:effectLst/>
                          <a:latin typeface="Calibri"/>
                          <a:ea typeface="Calibri"/>
                          <a:cs typeface="Times New Roman"/>
                        </a:rPr>
                        <a:t> </a:t>
                      </a: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351">
                <a:tc>
                  <a:txBody>
                    <a:bodyPr/>
                    <a:lstStyle/>
                    <a:p>
                      <a:pPr algn="l" fontAlgn="base">
                        <a:spcAft>
                          <a:spcPts val="0"/>
                        </a:spcAft>
                      </a:pPr>
                      <a:endParaRPr lang="en-GB" sz="1400" dirty="0">
                        <a:effectLst/>
                        <a:latin typeface="Calibri"/>
                        <a:ea typeface="Calibri"/>
                        <a:cs typeface="Times New Roman"/>
                      </a:endParaRPr>
                    </a:p>
                  </a:txBody>
                  <a:tcPr marL="61718" marR="617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chemeClr val="tx1"/>
                          </a:solidFill>
                        </a:rPr>
                        <a:t>Post authorisation </a:t>
                      </a:r>
                      <a:endParaRPr lang="en-GB" sz="1400" dirty="0">
                        <a:solidFill>
                          <a:schemeClr val="tx1"/>
                        </a:solidFill>
                      </a:endParaRPr>
                    </a:p>
                  </a:txBody>
                  <a:tcPr marL="61718" marR="6171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600"/>
                        </a:spcAft>
                      </a:pPr>
                      <a:endParaRPr lang="en-GB" sz="1400" dirty="0">
                        <a:effectLst/>
                        <a:latin typeface="Calibri"/>
                        <a:ea typeface="Calibri"/>
                        <a:cs typeface="Times New Roman"/>
                      </a:endParaRPr>
                    </a:p>
                  </a:txBody>
                  <a:tcPr marL="61718" marR="617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3351">
                <a:tc>
                  <a:txBody>
                    <a:bodyPr/>
                    <a:lstStyle/>
                    <a:p>
                      <a:pPr algn="l" fontAlgn="base">
                        <a:spcAft>
                          <a:spcPts val="0"/>
                        </a:spcAft>
                      </a:pPr>
                      <a:endParaRPr lang="en-GB" sz="1400" dirty="0">
                        <a:effectLst/>
                        <a:latin typeface="Calibri"/>
                        <a:ea typeface="Calibri"/>
                        <a:cs typeface="Times New Roman"/>
                      </a:endParaRPr>
                    </a:p>
                  </a:txBody>
                  <a:tcPr marL="61718" marR="617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smtClean="0">
                          <a:solidFill>
                            <a:srgbClr val="C00000"/>
                          </a:solidFill>
                        </a:rPr>
                        <a:t>Pharmacovigilance</a:t>
                      </a:r>
                      <a:endParaRPr lang="en-GB" dirty="0">
                        <a:solidFill>
                          <a:srgbClr val="C00000"/>
                        </a:solidFill>
                      </a:endParaRPr>
                    </a:p>
                  </a:txBody>
                  <a:tcPr marL="61718" marR="6171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4">
                        <a:lumMod val="20000"/>
                        <a:lumOff val="80000"/>
                      </a:schemeClr>
                    </a:solidFill>
                  </a:tcPr>
                </a:tc>
                <a:tc>
                  <a:txBody>
                    <a:bodyPr/>
                    <a:lstStyle/>
                    <a:p>
                      <a:pPr>
                        <a:spcAft>
                          <a:spcPts val="600"/>
                        </a:spcAft>
                      </a:pPr>
                      <a:endParaRPr lang="en-GB" sz="1400" dirty="0">
                        <a:effectLst/>
                        <a:latin typeface="Calibri"/>
                        <a:ea typeface="Calibri"/>
                        <a:cs typeface="Times New Roman"/>
                      </a:endParaRPr>
                    </a:p>
                  </a:txBody>
                  <a:tcPr marL="61718" marR="617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077334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4066" y="97458"/>
            <a:ext cx="7000781" cy="519112"/>
          </a:xfrm>
        </p:spPr>
        <p:txBody>
          <a:bodyPr/>
          <a:lstStyle/>
          <a:p>
            <a:r>
              <a:rPr lang="en-GB" dirty="0"/>
              <a:t>Technical data for a marketing authorisation (MA) and their role for assessment: Quality</a:t>
            </a:r>
            <a:br>
              <a:rPr lang="en-GB" dirty="0"/>
            </a:br>
            <a:endParaRPr lang="en-GB" dirty="0"/>
          </a:p>
        </p:txBody>
      </p:sp>
      <p:sp>
        <p:nvSpPr>
          <p:cNvPr id="3" name="Text Placeholder 2"/>
          <p:cNvSpPr>
            <a:spLocks noGrp="1"/>
          </p:cNvSpPr>
          <p:nvPr>
            <p:ph type="body" sz="quarter" idx="11"/>
          </p:nvPr>
        </p:nvSpPr>
        <p:spPr/>
        <p:txBody>
          <a:bodyPr/>
          <a:lstStyle/>
          <a:p>
            <a:endParaRPr lang="en-GB"/>
          </a:p>
        </p:txBody>
      </p:sp>
      <p:sp>
        <p:nvSpPr>
          <p:cNvPr id="23557" name="Footer Placeholder 3"/>
          <p:cNvSpPr>
            <a:spLocks noGrp="1"/>
          </p:cNvSpPr>
          <p:nvPr>
            <p:ph type="ftr" sz="quarter" idx="4294967295"/>
          </p:nvPr>
        </p:nvSpPr>
        <p:spPr>
          <a:xfrm>
            <a:off x="5122863" y="6594475"/>
            <a:ext cx="4021137" cy="255588"/>
          </a:xfrm>
          <a:prstGeom prst="rect">
            <a:avLst/>
          </a:prstGeo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pic>
        <p:nvPicPr>
          <p:cNvPr id="23555" name="Picture 3" descr="102012204_aboutus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33753"/>
            <a:ext cx="3048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2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529" y="2898648"/>
            <a:ext cx="3024187"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619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23850" y="1466088"/>
            <a:ext cx="8820150" cy="4535488"/>
          </a:xfrm>
        </p:spPr>
        <p:txBody>
          <a:bodyPr/>
          <a:lstStyle/>
          <a:p>
            <a:pPr marL="271463" indent="-271463" eaLnBrk="1" hangingPunct="1">
              <a:buFontTx/>
              <a:buChar char="•"/>
            </a:pPr>
            <a:r>
              <a:rPr lang="en-GB" altLang="en-US" sz="2400" b="1" u="sng" dirty="0" smtClean="0"/>
              <a:t>Aim:</a:t>
            </a:r>
            <a:r>
              <a:rPr lang="en-GB" altLang="en-US" sz="2400" dirty="0" smtClean="0"/>
              <a:t> to assess components, manufacturing, and final product so that product has appropriate quality</a:t>
            </a:r>
            <a:r>
              <a:rPr lang="en-GB" altLang="en-US" sz="2400" b="1" dirty="0" smtClean="0">
                <a:solidFill>
                  <a:srgbClr val="0000FF"/>
                </a:solidFill>
              </a:rPr>
              <a:t> </a:t>
            </a:r>
            <a:r>
              <a:rPr lang="en-GB" altLang="en-US" sz="2400" b="1" dirty="0" smtClean="0"/>
              <a:t>to ensure safety and efficacy during entire lifecycle from production to end of shelf-life.</a:t>
            </a:r>
          </a:p>
          <a:p>
            <a:pPr marL="271463" indent="-271463" eaLnBrk="1" hangingPunct="1">
              <a:lnSpc>
                <a:spcPct val="90000"/>
              </a:lnSpc>
              <a:spcAft>
                <a:spcPct val="5000"/>
              </a:spcAft>
              <a:buFontTx/>
              <a:buChar char="•"/>
            </a:pPr>
            <a:r>
              <a:rPr lang="en-GB" altLang="en-US" sz="2400" dirty="0" smtClean="0"/>
              <a:t>Quality is </a:t>
            </a:r>
            <a:r>
              <a:rPr lang="en-GB" altLang="en-US" sz="2400" b="1" dirty="0" smtClean="0"/>
              <a:t>essential </a:t>
            </a:r>
            <a:r>
              <a:rPr lang="en-GB" altLang="en-US" sz="2400" dirty="0" smtClean="0"/>
              <a:t>element for assessment of products; </a:t>
            </a:r>
          </a:p>
          <a:p>
            <a:pPr marL="271463" indent="-271463" eaLnBrk="1" hangingPunct="1">
              <a:lnSpc>
                <a:spcPct val="90000"/>
              </a:lnSpc>
              <a:spcAft>
                <a:spcPct val="5000"/>
              </a:spcAft>
              <a:buFontTx/>
              <a:buChar char="•"/>
            </a:pPr>
            <a:r>
              <a:rPr lang="en-GB" altLang="en-US" sz="2400" dirty="0" smtClean="0"/>
              <a:t>Quality has to be assessed for each product anew; </a:t>
            </a:r>
          </a:p>
          <a:p>
            <a:pPr marL="271463" indent="-271463" eaLnBrk="1" hangingPunct="1">
              <a:lnSpc>
                <a:spcPct val="90000"/>
              </a:lnSpc>
              <a:spcAft>
                <a:spcPct val="5000"/>
              </a:spcAft>
              <a:buFontTx/>
              <a:buChar char="•"/>
            </a:pPr>
            <a:r>
              <a:rPr lang="en-GB" altLang="en-US" sz="2400" dirty="0" smtClean="0"/>
              <a:t>“Vulnerable” to changes in processes: </a:t>
            </a:r>
          </a:p>
          <a:p>
            <a:pPr marL="798513" lvl="1" eaLnBrk="1" hangingPunct="1">
              <a:lnSpc>
                <a:spcPct val="90000"/>
              </a:lnSpc>
              <a:spcAft>
                <a:spcPct val="5000"/>
              </a:spcAft>
            </a:pPr>
            <a:r>
              <a:rPr lang="en-GB" altLang="en-US" sz="2000" dirty="0" smtClean="0"/>
              <a:t>Variations during life of product;</a:t>
            </a:r>
          </a:p>
          <a:p>
            <a:pPr marL="798513" lvl="1" eaLnBrk="1" hangingPunct="1">
              <a:lnSpc>
                <a:spcPct val="90000"/>
              </a:lnSpc>
              <a:spcAft>
                <a:spcPct val="5000"/>
              </a:spcAft>
            </a:pPr>
            <a:r>
              <a:rPr lang="en-GB" altLang="en-US" sz="2000" dirty="0" smtClean="0"/>
              <a:t>Potential quality defects.</a:t>
            </a:r>
          </a:p>
          <a:p>
            <a:pPr marL="798513" lvl="1" eaLnBrk="1" hangingPunct="1">
              <a:lnSpc>
                <a:spcPct val="90000"/>
              </a:lnSpc>
              <a:spcAft>
                <a:spcPct val="5000"/>
              </a:spcAft>
            </a:pPr>
            <a:endParaRPr lang="en-GB" altLang="en-US" dirty="0" smtClean="0"/>
          </a:p>
          <a:p>
            <a:pPr marL="271463" indent="-271463" eaLnBrk="1" hangingPunct="1">
              <a:lnSpc>
                <a:spcPct val="90000"/>
              </a:lnSpc>
              <a:buFontTx/>
              <a:buChar char="•"/>
            </a:pPr>
            <a:r>
              <a:rPr lang="en-GB" altLang="en-US" sz="2400" dirty="0" smtClean="0"/>
              <a:t>Hazards/risks of inadequate quality: e.g. impurities, degradation products, non-compatibility of components: may have consequences on safety and/or efficacy  </a:t>
            </a:r>
            <a:endParaRPr lang="en-GB" altLang="en-US" sz="2400" dirty="0" smtClean="0">
              <a:solidFill>
                <a:srgbClr val="0000FF"/>
              </a:solidFill>
            </a:endParaRPr>
          </a:p>
        </p:txBody>
      </p:sp>
      <p:sp>
        <p:nvSpPr>
          <p:cNvPr id="24580" name="Footer Placeholder 3"/>
          <p:cNvSpPr>
            <a:spLocks noGrp="1"/>
          </p:cNvSpPr>
          <p:nvPr>
            <p:ph type="ftr" sz="quarter" idx="10"/>
          </p:nvPr>
        </p:nvSpPr>
        <p:spPr>
          <a:xfrm>
            <a:off x="5103876" y="6602413"/>
            <a:ext cx="4040124" cy="255587"/>
          </a:xfrm>
          <a:noFill/>
        </p:spPr>
        <p:txBody>
          <a:bodyPr/>
          <a:lstStyle>
            <a:lvl1pPr eaLnBrk="0" hangingPunct="0">
              <a:lnSpc>
                <a:spcPts val="2800"/>
              </a:lnSpc>
              <a:spcAft>
                <a:spcPts val="1200"/>
              </a:spcAft>
              <a:defRPr sz="2600">
                <a:solidFill>
                  <a:schemeClr val="tx1"/>
                </a:solidFill>
                <a:latin typeface="Verdana" pitchFamily="34" charset="0"/>
                <a:cs typeface="Arial" charset="0"/>
              </a:defRPr>
            </a:lvl1pPr>
            <a:lvl2pPr marL="742950" indent="-285750" eaLnBrk="0" hangingPunct="0">
              <a:lnSpc>
                <a:spcPts val="2600"/>
              </a:lnSpc>
              <a:spcAft>
                <a:spcPts val="800"/>
              </a:spcAft>
              <a:buChar char="•"/>
              <a:defRPr sz="2400">
                <a:solidFill>
                  <a:schemeClr val="tx1"/>
                </a:solidFill>
                <a:latin typeface="Verdana" pitchFamily="34" charset="0"/>
                <a:cs typeface="Arial" charset="0"/>
              </a:defRPr>
            </a:lvl2pPr>
            <a:lvl3pPr marL="11430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3pPr>
            <a:lvl4pPr marL="1600200" indent="-228600" eaLnBrk="0" hangingPunct="0">
              <a:lnSpc>
                <a:spcPts val="2800"/>
              </a:lnSpc>
              <a:spcAft>
                <a:spcPct val="30000"/>
              </a:spcAft>
              <a:buClr>
                <a:schemeClr val="tx1"/>
              </a:buClr>
              <a:buFont typeface="Verdana" pitchFamily="34" charset="0"/>
              <a:buChar char="–"/>
              <a:defRPr sz="2000">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eaLnBrk="1" fontAlgn="base" hangingPunct="1">
              <a:lnSpc>
                <a:spcPts val="1300"/>
              </a:lnSpc>
              <a:spcBef>
                <a:spcPct val="0"/>
              </a:spcBef>
              <a:spcAft>
                <a:spcPct val="0"/>
              </a:spcAft>
            </a:pPr>
            <a:r>
              <a:rPr lang="en-GB" altLang="en-US" sz="1100" dirty="0">
                <a:solidFill>
                  <a:srgbClr val="6D6F71"/>
                </a:solidFill>
              </a:rPr>
              <a:t>VICH Workshop: Role of VICH and VICH Guidelines</a:t>
            </a:r>
          </a:p>
        </p:txBody>
      </p:sp>
      <p:sp>
        <p:nvSpPr>
          <p:cNvPr id="3" name="Title 2"/>
          <p:cNvSpPr>
            <a:spLocks noGrp="1"/>
          </p:cNvSpPr>
          <p:nvPr>
            <p:ph type="title"/>
          </p:nvPr>
        </p:nvSpPr>
        <p:spPr>
          <a:xfrm>
            <a:off x="146876" y="56261"/>
            <a:ext cx="8421687" cy="950913"/>
          </a:xfrm>
        </p:spPr>
        <p:txBody>
          <a:bodyPr/>
          <a:lstStyle/>
          <a:p>
            <a:r>
              <a:rPr lang="fr-BE" sz="2800" dirty="0" smtClean="0"/>
              <a:t>Technical data for a MA and </a:t>
            </a:r>
            <a:r>
              <a:rPr lang="fr-BE" sz="2800" dirty="0" err="1" smtClean="0"/>
              <a:t>their</a:t>
            </a:r>
            <a:r>
              <a:rPr lang="fr-BE" sz="2800" dirty="0" smtClean="0"/>
              <a:t> </a:t>
            </a:r>
            <a:r>
              <a:rPr lang="fr-BE" sz="2800" dirty="0" err="1" smtClean="0"/>
              <a:t>role</a:t>
            </a:r>
            <a:r>
              <a:rPr lang="fr-BE" sz="2800" dirty="0" smtClean="0"/>
              <a:t> for </a:t>
            </a:r>
            <a:r>
              <a:rPr lang="fr-BE" sz="2800" dirty="0" err="1" smtClean="0"/>
              <a:t>assessment</a:t>
            </a:r>
            <a:r>
              <a:rPr lang="fr-BE" sz="2800" dirty="0" smtClean="0"/>
              <a:t>: Quality</a:t>
            </a:r>
            <a:endParaRPr lang="fr-BE" sz="2800" dirty="0"/>
          </a:p>
        </p:txBody>
      </p:sp>
    </p:spTree>
    <p:extLst>
      <p:ext uri="{BB962C8B-B14F-4D97-AF65-F5344CB8AC3E}">
        <p14:creationId xmlns:p14="http://schemas.microsoft.com/office/powerpoint/2010/main" val="3212708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207</TotalTime>
  <Words>2003</Words>
  <Application>Microsoft Office PowerPoint</Application>
  <PresentationFormat>On-screen Show (4:3)</PresentationFormat>
  <Paragraphs>184</Paragraphs>
  <Slides>27</Slides>
  <Notes>2</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Cover slide</vt:lpstr>
      <vt:lpstr>Table of contents</vt:lpstr>
      <vt:lpstr>Chapter slide</vt:lpstr>
      <vt:lpstr>Content slide</vt:lpstr>
      <vt:lpstr>Closing slide</vt:lpstr>
      <vt:lpstr>PowerPoint Presentation</vt:lpstr>
      <vt:lpstr>PowerPoint Presentation</vt:lpstr>
      <vt:lpstr>Principles for marketing authorisations for veterinary medicines</vt:lpstr>
      <vt:lpstr>Role of VICH guidelines in a marketing authorisation application </vt:lpstr>
      <vt:lpstr> </vt:lpstr>
      <vt:lpstr>Marketing authorisation application       </vt:lpstr>
      <vt:lpstr>PowerPoint Presentation</vt:lpstr>
      <vt:lpstr>PowerPoint Presentation</vt:lpstr>
      <vt:lpstr>Technical data for a MA and their role for assessment: Quality</vt:lpstr>
      <vt:lpstr>VICH guidelines available – Quality</vt:lpstr>
      <vt:lpstr>PowerPoint Presentation</vt:lpstr>
      <vt:lpstr>Technical data for a MA and their role for assessment: Safety</vt:lpstr>
      <vt:lpstr>Technical data for a MA and their role for assessment: Safety</vt:lpstr>
      <vt:lpstr>PowerPoint Presentation</vt:lpstr>
      <vt:lpstr>Technical data for a MA and their role for assessment: Efficacy</vt:lpstr>
      <vt:lpstr>Technical data for a MA and their role for assessment: Efficacy</vt:lpstr>
      <vt:lpstr>PowerPoint Presentation</vt:lpstr>
      <vt:lpstr>Technical data for a MA and their role for assessment: Biologicals (vaccines)</vt:lpstr>
      <vt:lpstr>VICH guidelines available – Examples Biologicals</vt:lpstr>
      <vt:lpstr> What are VICH guidelines used for?</vt:lpstr>
      <vt:lpstr>How to use VICH guidelines (1/5)</vt:lpstr>
      <vt:lpstr>How to use VICH guidelines (2/5)</vt:lpstr>
      <vt:lpstr>How to use VICH guidelines (3/5)</vt:lpstr>
      <vt:lpstr>How to use VICH guidelines (4/5)</vt:lpstr>
      <vt:lpstr>How to use VICH guidelines (5/5)</vt:lpstr>
      <vt:lpstr> Thank you for your attention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Rick Clayton</cp:lastModifiedBy>
  <cp:revision>73</cp:revision>
  <dcterms:created xsi:type="dcterms:W3CDTF">2014-10-28T11:07:40Z</dcterms:created>
  <dcterms:modified xsi:type="dcterms:W3CDTF">2015-06-19T13:32:05Z</dcterms:modified>
</cp:coreProperties>
</file>