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62" r:id="rId5"/>
    <p:sldId id="263" r:id="rId6"/>
    <p:sldId id="264" r:id="rId7"/>
    <p:sldId id="265" r:id="rId8"/>
    <p:sldId id="266" r:id="rId9"/>
    <p:sldId id="287" r:id="rId10"/>
    <p:sldId id="267" r:id="rId11"/>
    <p:sldId id="271" r:id="rId12"/>
    <p:sldId id="272" r:id="rId13"/>
    <p:sldId id="273" r:id="rId14"/>
    <p:sldId id="274" r:id="rId15"/>
    <p:sldId id="277" r:id="rId16"/>
    <p:sldId id="276" r:id="rId17"/>
    <p:sldId id="269" r:id="rId18"/>
    <p:sldId id="286" r:id="rId19"/>
    <p:sldId id="280" r:id="rId20"/>
    <p:sldId id="282" r:id="rId21"/>
    <p:sldId id="283" r:id="rId22"/>
    <p:sldId id="281" r:id="rId23"/>
    <p:sldId id="284" r:id="rId24"/>
    <p:sldId id="288"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2B1C42-F1AD-4CBF-89D9-5159663829F0}" type="datetimeFigureOut">
              <a:rPr kumimoji="1" lang="ja-JP" altLang="en-US" smtClean="0"/>
              <a:pPr/>
              <a:t>2015/11/5</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9FDC7F-192C-4331-9CDA-085B90A6070B}" type="slidenum">
              <a:rPr kumimoji="1" lang="ja-JP" altLang="en-US" smtClean="0"/>
              <a:pPr/>
              <a:t>‹#›</a:t>
            </a:fld>
            <a:endParaRPr kumimoji="1" lang="ja-JP" altLang="en-US"/>
          </a:p>
        </p:txBody>
      </p:sp>
    </p:spTree>
    <p:extLst>
      <p:ext uri="{BB962C8B-B14F-4D97-AF65-F5344CB8AC3E}">
        <p14:creationId xmlns:p14="http://schemas.microsoft.com/office/powerpoint/2010/main" val="3569792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804E-684E-477D-BB8F-976B928DE1A9}" type="datetimeFigureOut">
              <a:rPr kumimoji="1" lang="ja-JP" altLang="en-US" smtClean="0"/>
              <a:pPr/>
              <a:t>2015/11/5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D1187-B47A-4DBD-8B28-5FCC83D2A4C7}" type="slidenum">
              <a:rPr kumimoji="1" lang="ja-JP" altLang="en-US" smtClean="0"/>
              <a:pPr/>
              <a:t>‹#›</a:t>
            </a:fld>
            <a:endParaRPr kumimoji="1" lang="ja-JP" altLang="en-US"/>
          </a:p>
        </p:txBody>
      </p:sp>
    </p:spTree>
    <p:extLst>
      <p:ext uri="{BB962C8B-B14F-4D97-AF65-F5344CB8AC3E}">
        <p14:creationId xmlns:p14="http://schemas.microsoft.com/office/powerpoint/2010/main" val="38391170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3</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16</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18</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20</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4</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22</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23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2D1187-B47A-4DBD-8B28-5FCC83D2A4C7}"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029954A-5861-44F6-AC05-A649A644C5F8}"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1320BA-E1E5-4D85-A2CA-FCE954DE8F87}"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B0DE3E-72DE-4CF6-AEEF-D935B4E5033D}"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0A0C092-4528-4536-A071-A12731C6AB88}"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424DD72-B0B6-4677-BE2A-A629FF00EC97}"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003FEA6-1C62-4777-8D8A-F7C799ED8A86}"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F83B7EC-1A71-4952-92F0-B7A96AB64DE2}" type="datetime1">
              <a:rPr kumimoji="1" lang="ja-JP" altLang="en-US" smtClean="0"/>
              <a:pPr/>
              <a:t>2015/11/5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36330D0-F041-438B-BC6F-E1AA221AD097}" type="datetime1">
              <a:rPr kumimoji="1" lang="ja-JP" altLang="en-US" smtClean="0"/>
              <a:pPr/>
              <a:t>2015/11/5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3E515B8-1454-4F94-A104-A9D6B63305DC}" type="datetime1">
              <a:rPr kumimoji="1" lang="ja-JP" altLang="en-US" smtClean="0"/>
              <a:pPr/>
              <a:t>2015/11/5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97325B-A5CC-4EB6-A782-C858BF43CCAD}"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862F94A-67B0-4153-ACD3-66D2EB78CFC9}"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15544C-3B5C-4D3E-9517-78D1BC9B87B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FE224-3A7E-4F01-B6B6-8BA3453BA3F4}" type="datetime1">
              <a:rPr kumimoji="1" lang="ja-JP" altLang="en-US" smtClean="0"/>
              <a:pPr/>
              <a:t>2015/11/5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5544C-3B5C-4D3E-9517-78D1BC9B87B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5254352"/>
            <a:ext cx="6400800" cy="1198984"/>
          </a:xfrm>
        </p:spPr>
        <p:txBody>
          <a:bodyPr/>
          <a:lstStyle/>
          <a:p>
            <a:r>
              <a:rPr kumimoji="1" lang="en-US" altLang="ja-JP" dirty="0" smtClean="0"/>
              <a:t>Mark J. </a:t>
            </a:r>
            <a:r>
              <a:rPr kumimoji="1" lang="en-US" altLang="ja-JP" dirty="0" err="1" smtClean="0"/>
              <a:t>Micallef</a:t>
            </a:r>
            <a:r>
              <a:rPr kumimoji="1" lang="en-US" altLang="ja-JP" dirty="0" smtClean="0"/>
              <a:t>, PhD</a:t>
            </a:r>
          </a:p>
          <a:p>
            <a:r>
              <a:rPr lang="en-US" altLang="ja-JP" dirty="0" smtClean="0"/>
              <a:t>28</a:t>
            </a:r>
            <a:r>
              <a:rPr lang="en-US" altLang="ja-JP" baseline="30000" dirty="0" smtClean="0"/>
              <a:t>th</a:t>
            </a:r>
            <a:r>
              <a:rPr lang="en-US" altLang="ja-JP" dirty="0" smtClean="0"/>
              <a:t> October, 2015</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8041704" y="44624"/>
            <a:ext cx="1066800" cy="1333500"/>
          </a:xfrm>
          <a:prstGeom prst="rect">
            <a:avLst/>
          </a:prstGeom>
          <a:noFill/>
          <a:ln w="9525">
            <a:noFill/>
            <a:miter lim="800000"/>
            <a:headEnd/>
            <a:tailEnd/>
          </a:ln>
        </p:spPr>
      </p:pic>
      <p:sp>
        <p:nvSpPr>
          <p:cNvPr id="6" name="正方形/長方形 5"/>
          <p:cNvSpPr/>
          <p:nvPr/>
        </p:nvSpPr>
        <p:spPr>
          <a:xfrm>
            <a:off x="1113384" y="2996952"/>
            <a:ext cx="684076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ctrTitle"/>
          </p:nvPr>
        </p:nvSpPr>
        <p:spPr>
          <a:xfrm>
            <a:off x="611560" y="3183111"/>
            <a:ext cx="7772400" cy="1470025"/>
          </a:xfrm>
        </p:spPr>
        <p:txBody>
          <a:bodyPr>
            <a:normAutofit fontScale="90000"/>
          </a:bodyPr>
          <a:lstStyle/>
          <a:p>
            <a:r>
              <a:rPr lang="en-US" altLang="ja-JP" dirty="0" smtClean="0">
                <a:solidFill>
                  <a:schemeClr val="bg1"/>
                </a:solidFill>
              </a:rPr>
              <a:t>Trends in Research and Development of </a:t>
            </a:r>
            <a:r>
              <a:rPr lang="en-US" altLang="ja-JP" dirty="0">
                <a:solidFill>
                  <a:schemeClr val="bg1"/>
                </a:solidFill>
              </a:rPr>
              <a:t>N</a:t>
            </a:r>
            <a:r>
              <a:rPr lang="en-US" altLang="ja-JP" dirty="0" smtClean="0">
                <a:solidFill>
                  <a:schemeClr val="bg1"/>
                </a:solidFill>
              </a:rPr>
              <a:t>ew Veterinary </a:t>
            </a:r>
            <a:r>
              <a:rPr lang="en-US" altLang="ja-JP" dirty="0">
                <a:solidFill>
                  <a:schemeClr val="bg1"/>
                </a:solidFill>
              </a:rPr>
              <a:t>D</a:t>
            </a:r>
            <a:r>
              <a:rPr lang="en-US" altLang="ja-JP" dirty="0" smtClean="0">
                <a:solidFill>
                  <a:schemeClr val="bg1"/>
                </a:solidFill>
              </a:rPr>
              <a:t>rug </a:t>
            </a:r>
            <a:r>
              <a:rPr lang="en-US" altLang="ja-JP" dirty="0">
                <a:solidFill>
                  <a:schemeClr val="bg1"/>
                </a:solidFill>
              </a:rPr>
              <a:t>S</a:t>
            </a:r>
            <a:r>
              <a:rPr lang="en-US" altLang="ja-JP" dirty="0" smtClean="0">
                <a:solidFill>
                  <a:schemeClr val="bg1"/>
                </a:solidFill>
              </a:rPr>
              <a:t>ubstances and Products</a:t>
            </a:r>
            <a:endParaRPr kumimoji="1" lang="ja-JP" altLang="en-US" dirty="0">
              <a:solidFill>
                <a:schemeClr val="bg1"/>
              </a:solidFill>
            </a:endParaRPr>
          </a:p>
        </p:txBody>
      </p:sp>
      <p:pic>
        <p:nvPicPr>
          <p:cNvPr id="8" name="Picture 2" descr="\\Kaihatsu-tokyo\東京支社共有\CC共有\國分\写真関係\牛写真.JPG"/>
          <p:cNvPicPr>
            <a:picLocks noChangeAspect="1" noChangeArrowheads="1"/>
          </p:cNvPicPr>
          <p:nvPr/>
        </p:nvPicPr>
        <p:blipFill>
          <a:blip r:embed="rId3" cstate="screen"/>
          <a:srcRect/>
          <a:stretch>
            <a:fillRect/>
          </a:stretch>
        </p:blipFill>
        <p:spPr bwMode="auto">
          <a:xfrm>
            <a:off x="2436794" y="44624"/>
            <a:ext cx="4223438" cy="28083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416824"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 </a:t>
            </a:r>
            <a:endParaRPr kumimoji="1" lang="ja-JP" altLang="en-US" dirty="0"/>
          </a:p>
        </p:txBody>
      </p:sp>
      <p:sp>
        <p:nvSpPr>
          <p:cNvPr id="3" name="コンテンツ プレースホルダ 2"/>
          <p:cNvSpPr>
            <a:spLocks noGrp="1"/>
          </p:cNvSpPr>
          <p:nvPr>
            <p:ph idx="1"/>
          </p:nvPr>
        </p:nvSpPr>
        <p:spPr>
          <a:xfrm>
            <a:off x="251520" y="1600200"/>
            <a:ext cx="8568952" cy="4781128"/>
          </a:xfrm>
        </p:spPr>
        <p:txBody>
          <a:bodyPr>
            <a:normAutofit fontScale="92500" lnSpcReduction="20000"/>
          </a:bodyPr>
          <a:lstStyle/>
          <a:p>
            <a:pPr>
              <a:buNone/>
            </a:pPr>
            <a:r>
              <a:rPr lang="en-US" altLang="ja-JP" i="1" dirty="0" smtClean="0"/>
              <a:t>1. Conventional chemotherapies</a:t>
            </a:r>
          </a:p>
          <a:p>
            <a:pPr indent="0">
              <a:buNone/>
            </a:pPr>
            <a:r>
              <a:rPr lang="en-US" altLang="ja-JP" dirty="0" smtClean="0"/>
              <a:t>Chemotherapeutic agents used in humans are also used in companion animals when surgery is not possible or insufficient. However, due to the severe side effects of chemotherapy, novel formulations meant to reduce side effects are being developed. A water-soluble </a:t>
            </a:r>
            <a:r>
              <a:rPr lang="en-US" altLang="ja-JP" dirty="0" err="1" smtClean="0"/>
              <a:t>paclitaxel</a:t>
            </a:r>
            <a:r>
              <a:rPr lang="en-US" altLang="ja-JP" dirty="0" smtClean="0"/>
              <a:t> which does not require </a:t>
            </a:r>
            <a:r>
              <a:rPr lang="en-US" altLang="ja-JP" dirty="0" err="1" smtClean="0"/>
              <a:t>Chremophor</a:t>
            </a:r>
            <a:r>
              <a:rPr lang="en-US" altLang="ja-JP" dirty="0" smtClean="0"/>
              <a:t> for solubility has been developed and has been granted a conditional license in the US for use in mammary carcinomas and </a:t>
            </a:r>
            <a:r>
              <a:rPr lang="en-US" altLang="ja-JP" dirty="0" err="1" smtClean="0"/>
              <a:t>squamous</a:t>
            </a:r>
            <a:r>
              <a:rPr lang="en-US" altLang="ja-JP" dirty="0" smtClean="0"/>
              <a:t> cell carcinomas. A similar product based on doxorubicin is also in development.</a:t>
            </a:r>
          </a:p>
          <a:p>
            <a:pPr>
              <a:buNone/>
            </a:pPr>
            <a:endParaRPr lang="ja-JP" altLang="en-US" dirty="0" smtClean="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10</a:t>
            </a:fld>
            <a:endParaRPr kumimoji="1" lang="ja-JP" altLang="en-US" dirty="0"/>
          </a:p>
        </p:txBody>
      </p:sp>
      <p:sp>
        <p:nvSpPr>
          <p:cNvPr id="40961" name="AutoShape 1" descr="imap://mark-micallef%40zenoaq%2Ejp@pod51022.outlook.com:993/fetch%3EUID%3E/INBOX%3E56122?part=1.2.6&amp;filename=dog0024-018%20%E3%81%AE%E3%82%B3%E3%83%94%E3%83%BC.jpeg"/>
          <p:cNvSpPr>
            <a:spLocks noChangeAspect="1" noChangeArrowheads="1"/>
          </p:cNvSpPr>
          <p:nvPr/>
        </p:nvSpPr>
        <p:spPr bwMode="auto">
          <a:xfrm>
            <a:off x="0" y="0"/>
            <a:ext cx="3924300" cy="26289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0962" name="AutoShape 2" descr="imap://mark-micallef%40zenoaq%2Ejp@pod51022.outlook.com:993/fetch%3EUID%3E/INBOX%3E56122?part=1.2.6&amp;filename=dog0024-018%20%E3%81%AE%E3%82%B3%E3%83%94%E3%83%BC.jpeg"/>
          <p:cNvSpPr>
            <a:spLocks noChangeAspect="1" noChangeArrowheads="1"/>
          </p:cNvSpPr>
          <p:nvPr/>
        </p:nvSpPr>
        <p:spPr bwMode="auto">
          <a:xfrm>
            <a:off x="0" y="0"/>
            <a:ext cx="3924300" cy="26289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0963" name="AutoShape 3" descr="imap://mark-micallef%40zenoaq%2Ejp@pod51022.outlook.com:993/fetch%3EUID%3E/INBOX%3E56122?part=1.2.6&amp;filename=dog0024-018%20%E3%81%AE%E3%82%B3%E3%83%94%E3%83%BC.jpeg"/>
          <p:cNvSpPr>
            <a:spLocks noChangeAspect="1" noChangeArrowheads="1"/>
          </p:cNvSpPr>
          <p:nvPr/>
        </p:nvSpPr>
        <p:spPr bwMode="auto">
          <a:xfrm>
            <a:off x="0" y="0"/>
            <a:ext cx="3924300" cy="26289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0964" name="AutoShape 4" descr="imap://mark-micallef%40zenoaq%2Ejp@pod51022.outlook.com:993/fetch%3EUID%3E/INBOX%3E56122?part=1.2.7&amp;filename=a1380_000405_m.jpeg"/>
          <p:cNvSpPr>
            <a:spLocks noChangeAspect="1" noChangeArrowheads="1"/>
          </p:cNvSpPr>
          <p:nvPr/>
        </p:nvSpPr>
        <p:spPr bwMode="auto">
          <a:xfrm>
            <a:off x="0" y="0"/>
            <a:ext cx="2438400" cy="36576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40966" name="AutoShape 6" descr="imap://mark-micallef%40zenoaq%2Ejp@pod51022.outlook.com:993/fetch%3EUID%3E/INBOX%3E56122?part=1.2.2&amp;filename=a0022_000051_m.jpeg"/>
          <p:cNvSpPr>
            <a:spLocks noChangeAspect="1" noChangeArrowheads="1"/>
          </p:cNvSpPr>
          <p:nvPr/>
        </p:nvSpPr>
        <p:spPr bwMode="auto">
          <a:xfrm>
            <a:off x="63500" y="0"/>
            <a:ext cx="3905250" cy="29337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272808"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fontScale="92500" lnSpcReduction="20000"/>
          </a:bodyPr>
          <a:lstStyle/>
          <a:p>
            <a:pPr>
              <a:buNone/>
            </a:pPr>
            <a:r>
              <a:rPr lang="en-US" altLang="ja-JP" i="1" dirty="0" smtClean="0"/>
              <a:t>2. Antibodies</a:t>
            </a:r>
          </a:p>
          <a:p>
            <a:pPr indent="0">
              <a:buNone/>
            </a:pPr>
            <a:r>
              <a:rPr lang="en-US" altLang="ja-JP" dirty="0" smtClean="0"/>
              <a:t>Antibody products have revolutionized human therapy for cancer and inflammation, both because of efficacy but also because of the lower number of administrations when compared to conventional therapies. </a:t>
            </a:r>
            <a:r>
              <a:rPr lang="en-US" altLang="ja-JP" dirty="0" err="1" smtClean="0"/>
              <a:t>Rituximab</a:t>
            </a:r>
            <a:r>
              <a:rPr lang="en-US" altLang="ja-JP" dirty="0" smtClean="0"/>
              <a:t> is a blockbuster antibody product that is used in human B cell lymphoma and has benefitted numerous patients. In the US, an antibody therapy for CD20-expressing canine B cell lymphoma recently obtained full approval from the USDA. A similar antibody targeting CD52-expressing T lymphoma cells has also obtained a conditional license from the same agency.</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11</a:t>
            </a:fld>
            <a:endParaRPr kumimoji="1" lang="ja-JP"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200800"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a:bodyPr>
          <a:lstStyle/>
          <a:p>
            <a:pPr>
              <a:buNone/>
            </a:pPr>
            <a:r>
              <a:rPr lang="en-US" altLang="ja-JP" i="1" dirty="0" smtClean="0"/>
              <a:t>2. Antibodies (continued)</a:t>
            </a:r>
          </a:p>
          <a:p>
            <a:pPr indent="0">
              <a:buNone/>
            </a:pPr>
            <a:r>
              <a:rPr lang="en-US" altLang="ja-JP" dirty="0" smtClean="0"/>
              <a:t>A group from the School of Veterinary Medicine at Hokkaido University, Japan, have produced an antibody against bovine programmed death-1 (PD-1), one of the immune checkpoints </a:t>
            </a:r>
            <a:r>
              <a:rPr lang="en-US" altLang="ja-JP" dirty="0" err="1" smtClean="0"/>
              <a:t>immportant</a:t>
            </a:r>
            <a:r>
              <a:rPr lang="en-US" altLang="ja-JP" dirty="0" smtClean="0"/>
              <a:t> in immune regulation and suppression of anti-self responses. The group is interested in developing a therapy for application in bovine leukemia.</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12</a:t>
            </a:fld>
            <a:endParaRPr kumimoji="1" lang="ja-JP"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200800"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4925144"/>
          </a:xfrm>
        </p:spPr>
        <p:txBody>
          <a:bodyPr>
            <a:normAutofit fontScale="92500" lnSpcReduction="10000"/>
          </a:bodyPr>
          <a:lstStyle/>
          <a:p>
            <a:pPr>
              <a:buNone/>
            </a:pPr>
            <a:r>
              <a:rPr lang="en-US" altLang="ja-JP" i="1" dirty="0" smtClean="0"/>
              <a:t>3. Cytokines</a:t>
            </a:r>
          </a:p>
          <a:p>
            <a:pPr indent="0">
              <a:buNone/>
            </a:pPr>
            <a:r>
              <a:rPr lang="en-US" altLang="ja-JP" dirty="0" smtClean="0"/>
              <a:t>Cytokines such as interleukin 2 (IL-2) and interferon alpha (IFN-</a:t>
            </a:r>
            <a:r>
              <a:rPr lang="en-US" altLang="ja-JP" dirty="0" smtClean="0">
                <a:latin typeface="Symbol" pitchFamily="18" charset="2"/>
              </a:rPr>
              <a:t>a</a:t>
            </a:r>
            <a:r>
              <a:rPr lang="en-US" altLang="ja-JP" dirty="0" smtClean="0"/>
              <a:t>) have long been used in certain countries for cancers considered to be susceptible to immune therapy such as renal carcinoma and melanoma. IL-2 is known to stimulate T cells and natural killer (NK) cells to kill tumor cells and a product based on a </a:t>
            </a:r>
            <a:r>
              <a:rPr lang="en-US" altLang="ja-JP" dirty="0" err="1" smtClean="0"/>
              <a:t>canarypox</a:t>
            </a:r>
            <a:r>
              <a:rPr lang="en-US" altLang="ja-JP" dirty="0" smtClean="0"/>
              <a:t> virus vector expressing feline IL-2 was approved for use in Europe and conditionally approved for use in the US in feline </a:t>
            </a:r>
            <a:r>
              <a:rPr lang="en-US" altLang="ja-JP" dirty="0" err="1" smtClean="0"/>
              <a:t>fibrosarcoma</a:t>
            </a:r>
            <a:r>
              <a:rPr lang="en-US" altLang="ja-JP" dirty="0" smtClean="0"/>
              <a:t>. </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13</a:t>
            </a:fld>
            <a:endParaRPr kumimoji="1" lang="ja-JP"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272808"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4925144"/>
          </a:xfrm>
        </p:spPr>
        <p:txBody>
          <a:bodyPr>
            <a:normAutofit/>
          </a:bodyPr>
          <a:lstStyle/>
          <a:p>
            <a:pPr>
              <a:buNone/>
            </a:pPr>
            <a:r>
              <a:rPr lang="en-US" altLang="ja-JP" i="1" dirty="0" smtClean="0"/>
              <a:t>4. Therapeutic vaccines</a:t>
            </a:r>
          </a:p>
          <a:p>
            <a:pPr indent="0">
              <a:buNone/>
            </a:pPr>
            <a:r>
              <a:rPr kumimoji="1" lang="en-US" altLang="ja-JP" dirty="0" smtClean="0"/>
              <a:t>A DNA vaccine against human </a:t>
            </a:r>
            <a:r>
              <a:rPr kumimoji="1" lang="en-US" altLang="ja-JP" dirty="0" err="1" smtClean="0"/>
              <a:t>tyrosinase</a:t>
            </a:r>
            <a:r>
              <a:rPr kumimoji="1" lang="en-US" altLang="ja-JP" dirty="0" smtClean="0"/>
              <a:t>, an enzyme required in melanin synthesis, has been developed as a therapeutic vaccine for canine melanoma. One advantage of this vaccine is that it does not induce significant toxicity in the patients.  The vaccine received full marketing approval from the USDA in 2010.</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14</a:t>
            </a:fld>
            <a:endParaRPr kumimoji="1" lang="ja-JP"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272808"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4925144"/>
          </a:xfrm>
        </p:spPr>
        <p:txBody>
          <a:bodyPr>
            <a:normAutofit fontScale="92500" lnSpcReduction="20000"/>
          </a:bodyPr>
          <a:lstStyle/>
          <a:p>
            <a:pPr>
              <a:buNone/>
            </a:pPr>
            <a:r>
              <a:rPr lang="en-US" altLang="ja-JP" i="1" dirty="0" smtClean="0"/>
              <a:t>5. Small molecule inhibitors</a:t>
            </a:r>
          </a:p>
          <a:p>
            <a:pPr indent="0">
              <a:buNone/>
            </a:pPr>
            <a:r>
              <a:rPr kumimoji="1" lang="en-US" altLang="ja-JP" dirty="0" smtClean="0"/>
              <a:t>Our knowledge of normal and dysfunctional cellular pathways in mammalian cancer cells is based mostly on studies on </a:t>
            </a:r>
            <a:r>
              <a:rPr kumimoji="1" lang="en-US" altLang="ja-JP" dirty="0" err="1" smtClean="0"/>
              <a:t>murine</a:t>
            </a:r>
            <a:r>
              <a:rPr kumimoji="1" lang="en-US" altLang="ja-JP" dirty="0" smtClean="0"/>
              <a:t> and human cell lines. Mostly, we assume that canine and feline cancer cells behave in the same manner as </a:t>
            </a:r>
            <a:r>
              <a:rPr kumimoji="1" lang="en-US" altLang="ja-JP" dirty="0" err="1" smtClean="0"/>
              <a:t>murine</a:t>
            </a:r>
            <a:r>
              <a:rPr kumimoji="1" lang="en-US" altLang="ja-JP" dirty="0" smtClean="0"/>
              <a:t> and human cancer cells. In recent years, small molecule inhibitors of cellular proliferation pathways have been developed for human cancer. </a:t>
            </a:r>
            <a:r>
              <a:rPr lang="en-US" altLang="ja-JP" dirty="0" smtClean="0"/>
              <a:t>Some time ago, the first such inhibitor for canine cancer active against the c-kit pathway was approved by the FDA and by EMA for use in canine mast cell tumors.</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15</a:t>
            </a:fld>
            <a:endParaRPr kumimoji="1" lang="ja-JP"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128792"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Cancer treatment for companion and production animals</a:t>
            </a:r>
            <a:endParaRPr kumimoji="1" lang="ja-JP" altLang="en-US" dirty="0"/>
          </a:p>
        </p:txBody>
      </p:sp>
      <p:sp>
        <p:nvSpPr>
          <p:cNvPr id="3" name="コンテンツ プレースホルダ 2"/>
          <p:cNvSpPr>
            <a:spLocks noGrp="1"/>
          </p:cNvSpPr>
          <p:nvPr>
            <p:ph idx="1"/>
          </p:nvPr>
        </p:nvSpPr>
        <p:spPr>
          <a:xfrm>
            <a:off x="179512" y="1600200"/>
            <a:ext cx="8784976" cy="4925144"/>
          </a:xfrm>
        </p:spPr>
        <p:txBody>
          <a:bodyPr>
            <a:normAutofit fontScale="92500" lnSpcReduction="20000"/>
          </a:bodyPr>
          <a:lstStyle/>
          <a:p>
            <a:pPr>
              <a:buNone/>
            </a:pPr>
            <a:r>
              <a:rPr lang="en-US" altLang="ja-JP" i="1" dirty="0" smtClean="0"/>
              <a:t>6. </a:t>
            </a:r>
            <a:r>
              <a:rPr lang="en-US" altLang="ja-JP" i="1" dirty="0" err="1" smtClean="0"/>
              <a:t>Oncolytic</a:t>
            </a:r>
            <a:r>
              <a:rPr lang="en-US" altLang="ja-JP" i="1" dirty="0" smtClean="0"/>
              <a:t> </a:t>
            </a:r>
            <a:r>
              <a:rPr lang="en-US" altLang="ja-JP" i="1" dirty="0" err="1" smtClean="0"/>
              <a:t>virotherapy</a:t>
            </a:r>
            <a:endParaRPr lang="en-US" altLang="ja-JP" i="1" dirty="0" smtClean="0"/>
          </a:p>
          <a:p>
            <a:pPr indent="0">
              <a:buNone/>
            </a:pPr>
            <a:r>
              <a:rPr kumimoji="1" lang="en-US" altLang="ja-JP" dirty="0" err="1" smtClean="0"/>
              <a:t>Oncolytic</a:t>
            </a:r>
            <a:r>
              <a:rPr kumimoji="1" lang="en-US" altLang="ja-JP" dirty="0" smtClean="0"/>
              <a:t> viruses are viruses that are either selectively able to infect and replicate in cancer cells or have been engineered to infect and replicate selectively in cancer cells. One such virus product is a </a:t>
            </a:r>
            <a:r>
              <a:rPr lang="en-US" altLang="ja-JP" i="1" dirty="0" err="1" smtClean="0"/>
              <a:t>H</a:t>
            </a:r>
            <a:r>
              <a:rPr kumimoji="1" lang="en-US" altLang="ja-JP" i="1" dirty="0" err="1" smtClean="0"/>
              <a:t>erpex</a:t>
            </a:r>
            <a:r>
              <a:rPr kumimoji="1" lang="en-US" altLang="ja-JP" i="1" dirty="0" smtClean="0"/>
              <a:t> simplex </a:t>
            </a:r>
            <a:r>
              <a:rPr kumimoji="1" lang="en-US" altLang="ja-JP" dirty="0" smtClean="0"/>
              <a:t>virus engineered to express human GM-CSF. This was recently approved for use in patients with melanoma by a FDA  panel of experts based on Phase III clinical trial results. A number of </a:t>
            </a:r>
            <a:r>
              <a:rPr kumimoji="1" lang="en-US" altLang="ja-JP" dirty="0" err="1" smtClean="0"/>
              <a:t>oncolytic</a:t>
            </a:r>
            <a:r>
              <a:rPr kumimoji="1" lang="en-US" altLang="ja-JP" dirty="0" smtClean="0"/>
              <a:t> viruses have been examined both </a:t>
            </a:r>
            <a:r>
              <a:rPr kumimoji="1" lang="en-US" altLang="ja-JP" i="1" dirty="0" smtClean="0"/>
              <a:t>in vivo </a:t>
            </a:r>
            <a:r>
              <a:rPr kumimoji="1" lang="en-US" altLang="ja-JP" dirty="0" smtClean="0"/>
              <a:t>in dogs and </a:t>
            </a:r>
            <a:r>
              <a:rPr kumimoji="1" lang="en-US" altLang="ja-JP" i="1" dirty="0" smtClean="0"/>
              <a:t>in vitro </a:t>
            </a:r>
            <a:r>
              <a:rPr kumimoji="1" lang="en-US" altLang="ja-JP" dirty="0" smtClean="0"/>
              <a:t>on canine cancer cell lines by various research teams throughout the world.</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16</a:t>
            </a:fld>
            <a:endParaRPr kumimoji="1" lang="ja-JP"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6912768"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Pain treatment for companion </a:t>
            </a:r>
            <a:br>
              <a:rPr lang="en-US" altLang="ja-JP" dirty="0" smtClean="0"/>
            </a:br>
            <a:r>
              <a:rPr lang="en-US" altLang="ja-JP" dirty="0" smtClean="0"/>
              <a:t>animals</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fontScale="85000" lnSpcReduction="10000"/>
          </a:bodyPr>
          <a:lstStyle/>
          <a:p>
            <a:pPr indent="0">
              <a:buNone/>
            </a:pPr>
            <a:r>
              <a:rPr lang="en-US" altLang="ja-JP" i="1" dirty="0" smtClean="0"/>
              <a:t>Antibodies</a:t>
            </a:r>
          </a:p>
          <a:p>
            <a:pPr indent="0">
              <a:buNone/>
            </a:pPr>
            <a:r>
              <a:rPr lang="en-US" altLang="ja-JP" dirty="0" smtClean="0"/>
              <a:t>Biotechnology now allows us to engineer cells to produce large amounts of therapeutic antibodies using large-scale mammalian cell culture. Protein expression systems can now produce desired proteins in gram levels per liter of culture medium. Furthermore, the ability to produce antibodies that are compatible with the species they are targeting via a patented process known as ‘</a:t>
            </a:r>
            <a:r>
              <a:rPr lang="en-US" altLang="ja-JP" dirty="0" err="1" smtClean="0"/>
              <a:t>petization</a:t>
            </a:r>
            <a:r>
              <a:rPr lang="en-US" altLang="ja-JP" dirty="0" smtClean="0"/>
              <a:t>’, results in antibodies with high safety profiles where the potential for the generation of anti-antibody is greatly reduced. Two such products are now being developed in the US targeting nerve growth factor in the treatment of pain in dogs and cats, respectively.</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17</a:t>
            </a:fld>
            <a:endParaRPr kumimoji="1" lang="ja-JP"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1600200"/>
            <a:ext cx="5112568" cy="5069160"/>
          </a:xfrm>
        </p:spPr>
        <p:txBody>
          <a:bodyPr>
            <a:normAutofit fontScale="77500" lnSpcReduction="20000"/>
          </a:bodyPr>
          <a:lstStyle/>
          <a:p>
            <a:pPr indent="0">
              <a:buNone/>
            </a:pPr>
            <a:r>
              <a:rPr lang="en-US" altLang="ja-JP" dirty="0" smtClean="0"/>
              <a:t>In Japan, the Japanese Ministry of Agriculture, Forestry and Fisheries (JMAFF) granted marketing approval to a canine interferon </a:t>
            </a:r>
            <a:r>
              <a:rPr lang="en-US" altLang="ja-JP" dirty="0" smtClean="0">
                <a:latin typeface="Symbol" pitchFamily="18" charset="2"/>
              </a:rPr>
              <a:t>a</a:t>
            </a:r>
            <a:r>
              <a:rPr lang="en-US" altLang="ja-JP" dirty="0" smtClean="0"/>
              <a:t> expressed in strawberries for the treatment of gingivitis in dogs in 2013. More recently, JMAFF approved an a house dust mite allergen-specific therapeutic for immunotherapy of house dust mite induced canine atopic dermatitis (</a:t>
            </a:r>
            <a:r>
              <a:rPr lang="en-US" altLang="ja-JP" dirty="0" err="1" smtClean="0"/>
              <a:t>cAD</a:t>
            </a:r>
            <a:r>
              <a:rPr lang="en-US" altLang="ja-JP" dirty="0" smtClean="0"/>
              <a:t>) the allergen of which is expressed in silkworms using a </a:t>
            </a:r>
            <a:r>
              <a:rPr lang="en-US" altLang="ja-JP" dirty="0" err="1" smtClean="0"/>
              <a:t>baculovirus</a:t>
            </a:r>
            <a:r>
              <a:rPr lang="en-US" altLang="ja-JP" dirty="0" smtClean="0"/>
              <a:t> vector. </a:t>
            </a:r>
            <a:endParaRPr lang="ja-JP" altLang="en-US" dirty="0" smtClean="0"/>
          </a:p>
          <a:p>
            <a:pPr>
              <a:buNone/>
            </a:pPr>
            <a:r>
              <a:rPr lang="en-US" altLang="ja-JP" dirty="0" smtClean="0"/>
              <a:t> </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18</a:t>
            </a:fld>
            <a:endParaRPr kumimoji="1" lang="ja-JP" altLang="en-US" dirty="0"/>
          </a:p>
        </p:txBody>
      </p:sp>
      <p:sp>
        <p:nvSpPr>
          <p:cNvPr id="8" name="タイトル 1"/>
          <p:cNvSpPr>
            <a:spLocks noGrp="1"/>
          </p:cNvSpPr>
          <p:nvPr>
            <p:ph type="title"/>
          </p:nvPr>
        </p:nvSpPr>
        <p:spPr>
          <a:xfrm>
            <a:off x="107504" y="274638"/>
            <a:ext cx="7128792"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Other therapies for companion </a:t>
            </a:r>
            <a:br>
              <a:rPr lang="en-US" altLang="ja-JP" dirty="0" smtClean="0"/>
            </a:br>
            <a:r>
              <a:rPr lang="en-US" altLang="ja-JP" dirty="0" smtClean="0"/>
              <a:t>animals (continued)</a:t>
            </a:r>
            <a:endParaRPr kumimoji="1" lang="ja-JP" altLang="en-US" dirty="0"/>
          </a:p>
        </p:txBody>
      </p:sp>
      <p:pic>
        <p:nvPicPr>
          <p:cNvPr id="6" name="Picture 2" descr="\\Kaihatsu-tokyo\東京支社共有\CC共有\國分\写真関係\没写真\DSC08846.JPG"/>
          <p:cNvPicPr>
            <a:picLocks noChangeAspect="1" noChangeArrowheads="1"/>
          </p:cNvPicPr>
          <p:nvPr/>
        </p:nvPicPr>
        <p:blipFill>
          <a:blip r:embed="rId4" cstate="screen"/>
          <a:srcRect/>
          <a:stretch>
            <a:fillRect/>
          </a:stretch>
        </p:blipFill>
        <p:spPr bwMode="auto">
          <a:xfrm>
            <a:off x="5004048" y="1800200"/>
            <a:ext cx="4032448" cy="302433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4925144"/>
          </a:xfrm>
        </p:spPr>
        <p:txBody>
          <a:bodyPr>
            <a:normAutofit/>
          </a:bodyPr>
          <a:lstStyle/>
          <a:p>
            <a:pPr indent="0">
              <a:buNone/>
            </a:pPr>
            <a:r>
              <a:rPr lang="en-US" altLang="ja-JP" dirty="0" smtClean="0"/>
              <a:t>Many of the products described in previous slides are the result of advances in biotechnology. Despite the costs that many times accompany the development of novel biotechnological products, recombinant virus vector vaccines, recombinant proteins such as bioactive cytokines and immunotherapeutic allergens, therapeutic antibodies and </a:t>
            </a:r>
            <a:r>
              <a:rPr lang="en-US" altLang="ja-JP" dirty="0" err="1" smtClean="0"/>
              <a:t>oncolytic</a:t>
            </a:r>
            <a:r>
              <a:rPr lang="en-US" altLang="ja-JP" dirty="0" smtClean="0"/>
              <a:t> viruses are almost all the result of advances in biotechnology.</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19</a:t>
            </a:fld>
            <a:endParaRPr kumimoji="1" lang="ja-JP" altLang="en-US" dirty="0"/>
          </a:p>
        </p:txBody>
      </p:sp>
      <p:sp>
        <p:nvSpPr>
          <p:cNvPr id="8" name="タイトル 1"/>
          <p:cNvSpPr>
            <a:spLocks noGrp="1"/>
          </p:cNvSpPr>
          <p:nvPr>
            <p:ph type="title"/>
          </p:nvPr>
        </p:nvSpPr>
        <p:spPr>
          <a:xfrm>
            <a:off x="107504" y="274638"/>
            <a:ext cx="6984776"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Biotechnology in veterinary </a:t>
            </a:r>
            <a:br>
              <a:rPr lang="en-US" altLang="ja-JP" dirty="0" smtClean="0"/>
            </a:br>
            <a:r>
              <a:rPr lang="en-US" altLang="ja-JP" dirty="0" smtClean="0"/>
              <a:t>medicine</a:t>
            </a:r>
            <a:endParaRPr kumimoji="1" lang="ja-JP"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139136" cy="1138138"/>
          </a:xfrm>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US" altLang="ja-JP" dirty="0" smtClean="0"/>
              <a:t>Introduction</a:t>
            </a:r>
            <a:endParaRPr kumimoji="1" lang="ja-JP" altLang="en-US" dirty="0"/>
          </a:p>
        </p:txBody>
      </p:sp>
      <p:sp>
        <p:nvSpPr>
          <p:cNvPr id="3" name="コンテンツ プレースホルダ 2"/>
          <p:cNvSpPr>
            <a:spLocks noGrp="1"/>
          </p:cNvSpPr>
          <p:nvPr>
            <p:ph idx="1"/>
          </p:nvPr>
        </p:nvSpPr>
        <p:spPr>
          <a:xfrm>
            <a:off x="323528" y="1600200"/>
            <a:ext cx="8496944" cy="4525963"/>
          </a:xfrm>
        </p:spPr>
        <p:txBody>
          <a:bodyPr>
            <a:normAutofit fontScale="92500" lnSpcReduction="10000"/>
          </a:bodyPr>
          <a:lstStyle/>
          <a:p>
            <a:r>
              <a:rPr kumimoji="1" lang="en-US" altLang="ja-JP" dirty="0" smtClean="0"/>
              <a:t>Importance of new drugs in veterinary medicine</a:t>
            </a:r>
          </a:p>
          <a:p>
            <a:pPr>
              <a:buNone/>
            </a:pPr>
            <a:r>
              <a:rPr lang="en-US" altLang="ja-JP" dirty="0"/>
              <a:t>	</a:t>
            </a:r>
            <a:r>
              <a:rPr lang="en-US" altLang="ja-JP" i="1" dirty="0" smtClean="0"/>
              <a:t>Companion animals</a:t>
            </a:r>
          </a:p>
          <a:p>
            <a:pPr>
              <a:buNone/>
            </a:pPr>
            <a:r>
              <a:rPr lang="en-US" altLang="ja-JP" sz="1800" i="1" dirty="0" smtClean="0"/>
              <a:t>	</a:t>
            </a:r>
            <a:r>
              <a:rPr lang="en-US" altLang="ja-JP" sz="1800" dirty="0" smtClean="0"/>
              <a:t>In many countries with aging populations, humans are increasingly seeking animal companionship and companion animals are now more likely to be considered as members of the family than they were previously. </a:t>
            </a:r>
          </a:p>
          <a:p>
            <a:pPr>
              <a:buNone/>
            </a:pPr>
            <a:r>
              <a:rPr lang="en-US" altLang="ja-JP" i="1" dirty="0" smtClean="0"/>
              <a:t>	Food-producing animals</a:t>
            </a:r>
          </a:p>
          <a:p>
            <a:pPr>
              <a:buNone/>
            </a:pPr>
            <a:r>
              <a:rPr lang="en-US" altLang="ja-JP" sz="1800" dirty="0" smtClean="0"/>
              <a:t>	According to the FAO, the world’s population will surpass 9 billion by the year 2050. A substantial part of the increased population will be relatively wealthy, and it is estimated that the annual meat production will need to almost double to 470 million tons to meet the demand.</a:t>
            </a:r>
          </a:p>
          <a:p>
            <a:pPr>
              <a:buNone/>
            </a:pPr>
            <a:r>
              <a:rPr lang="en-US" altLang="ja-JP" sz="1800" dirty="0" smtClean="0"/>
              <a:t>	</a:t>
            </a:r>
            <a:r>
              <a:rPr lang="en-US" altLang="ja-JP" i="1" dirty="0" smtClean="0"/>
              <a:t>Emerging diseases and One Health</a:t>
            </a:r>
          </a:p>
          <a:p>
            <a:pPr>
              <a:buNone/>
            </a:pPr>
            <a:r>
              <a:rPr lang="en-US" altLang="ja-JP" sz="1800" dirty="0" smtClean="0"/>
              <a:t>	Furthermore, increasing contact between animals and humans, intensification of rearing of food-producing animals and increased ease of international travel have resulted in increased incidences of emerging diseases and cross-infection between species.</a:t>
            </a:r>
            <a:endParaRPr lang="ja-JP" altLang="en-US" sz="1800" dirty="0" smtClean="0"/>
          </a:p>
          <a:p>
            <a:pPr>
              <a:buNone/>
            </a:pPr>
            <a:endParaRPr lang="ja-JP" altLang="en-US" sz="1800" dirty="0" smtClean="0"/>
          </a:p>
          <a:p>
            <a:pPr>
              <a:buNone/>
            </a:pPr>
            <a:endParaRPr kumimoji="1" lang="ja-JP" altLang="en-US" sz="1800" dirty="0"/>
          </a:p>
        </p:txBody>
      </p:sp>
      <p:pic>
        <p:nvPicPr>
          <p:cNvPr id="4" name="Picture 2"/>
          <p:cNvPicPr>
            <a:picLocks noChangeAspect="1" noChangeArrowheads="1"/>
          </p:cNvPicPr>
          <p:nvPr/>
        </p:nvPicPr>
        <p:blipFill>
          <a:blip r:embed="rId2"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4925144"/>
          </a:xfrm>
        </p:spPr>
        <p:txBody>
          <a:bodyPr>
            <a:normAutofit lnSpcReduction="10000"/>
          </a:bodyPr>
          <a:lstStyle/>
          <a:p>
            <a:pPr indent="0">
              <a:buNone/>
            </a:pPr>
            <a:r>
              <a:rPr lang="en-US" altLang="ja-JP" dirty="0" smtClean="0"/>
              <a:t>The benefits of using biotechnological techniques for the development and manufacture of novel pharmaceuticals include:</a:t>
            </a:r>
          </a:p>
          <a:p>
            <a:pPr marL="571500" indent="-571500">
              <a:buFont typeface="+mj-lt"/>
              <a:buAutoNum type="romanUcPeriod"/>
            </a:pPr>
            <a:r>
              <a:rPr lang="en-US" altLang="ja-JP" dirty="0" smtClean="0"/>
              <a:t>Products with enhanced pharmaceutical properties such as long-term action, targeting of particular pathways, multiple antigen vaccines and species specificity.</a:t>
            </a:r>
          </a:p>
          <a:p>
            <a:pPr marL="571500" indent="-571500">
              <a:buFont typeface="+mj-lt"/>
              <a:buAutoNum type="romanUcPeriod"/>
            </a:pPr>
            <a:r>
              <a:rPr lang="en-US" altLang="ja-JP" dirty="0" smtClean="0"/>
              <a:t>The possibility of large-scale production and reduced costs, an important factor especially in livestock vaccination.</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20</a:t>
            </a:fld>
            <a:endParaRPr kumimoji="1" lang="ja-JP" altLang="en-US" dirty="0"/>
          </a:p>
        </p:txBody>
      </p:sp>
      <p:sp>
        <p:nvSpPr>
          <p:cNvPr id="8" name="タイトル 1"/>
          <p:cNvSpPr>
            <a:spLocks noGrp="1"/>
          </p:cNvSpPr>
          <p:nvPr>
            <p:ph type="title"/>
          </p:nvPr>
        </p:nvSpPr>
        <p:spPr>
          <a:xfrm>
            <a:off x="107504" y="274638"/>
            <a:ext cx="7056784"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Biotechnology in veterinary </a:t>
            </a:r>
            <a:br>
              <a:rPr lang="en-US" altLang="ja-JP" dirty="0" smtClean="0"/>
            </a:br>
            <a:r>
              <a:rPr lang="en-US" altLang="ja-JP" dirty="0" smtClean="0"/>
              <a:t>medicine</a:t>
            </a:r>
            <a:endParaRPr kumimoji="1"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348880"/>
            <a:ext cx="4716016" cy="3773016"/>
          </a:xfrm>
        </p:spPr>
        <p:txBody>
          <a:bodyPr>
            <a:normAutofit/>
          </a:bodyPr>
          <a:lstStyle/>
          <a:p>
            <a:pPr indent="0">
              <a:buNone/>
            </a:pPr>
            <a:r>
              <a:rPr kumimoji="1" lang="en-US" altLang="ja-JP" dirty="0" smtClean="0"/>
              <a:t>For example, production of grams per liter of recombinant protein products in mammalian cell cultures is not unheard of in the industry.</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21</a:t>
            </a:fld>
            <a:endParaRPr kumimoji="1" lang="ja-JP" altLang="en-US" dirty="0"/>
          </a:p>
        </p:txBody>
      </p:sp>
      <p:sp>
        <p:nvSpPr>
          <p:cNvPr id="8" name="タイトル 1"/>
          <p:cNvSpPr>
            <a:spLocks noGrp="1"/>
          </p:cNvSpPr>
          <p:nvPr>
            <p:ph type="title"/>
          </p:nvPr>
        </p:nvSpPr>
        <p:spPr>
          <a:xfrm>
            <a:off x="107504" y="269776"/>
            <a:ext cx="6696744"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Biotechnology in veterinary </a:t>
            </a:r>
            <a:br>
              <a:rPr lang="en-US" altLang="ja-JP" dirty="0" smtClean="0"/>
            </a:br>
            <a:r>
              <a:rPr lang="en-US" altLang="ja-JP" dirty="0" smtClean="0"/>
              <a:t>medicine</a:t>
            </a:r>
            <a:endParaRPr kumimoji="1" lang="ja-JP" altLang="en-US" dirty="0"/>
          </a:p>
        </p:txBody>
      </p:sp>
      <p:pic>
        <p:nvPicPr>
          <p:cNvPr id="1026" name="Picture 2" descr="E:\20140421新工場撮影(DNP様)\ZEN0422\蝓ｹ鬢雁ｮ､\IMG_2858.JPG"/>
          <p:cNvPicPr>
            <a:picLocks noChangeAspect="1" noChangeArrowheads="1"/>
          </p:cNvPicPr>
          <p:nvPr/>
        </p:nvPicPr>
        <p:blipFill>
          <a:blip r:embed="rId4" cstate="print"/>
          <a:srcRect/>
          <a:stretch>
            <a:fillRect/>
          </a:stretch>
        </p:blipFill>
        <p:spPr bwMode="auto">
          <a:xfrm>
            <a:off x="4788024" y="1484784"/>
            <a:ext cx="3534139" cy="530120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600200"/>
            <a:ext cx="5148064" cy="4925144"/>
          </a:xfrm>
        </p:spPr>
        <p:txBody>
          <a:bodyPr>
            <a:normAutofit fontScale="85000" lnSpcReduction="10000"/>
          </a:bodyPr>
          <a:lstStyle/>
          <a:p>
            <a:pPr indent="0">
              <a:buNone/>
            </a:pPr>
            <a:r>
              <a:rPr lang="en-US" altLang="ja-JP" dirty="0" smtClean="0"/>
              <a:t>The investments in time and manufacturing capacity made by industry in the pursuit of the development of state-of-the-art biotech pharmaceuticals is considerable. However, as innovation in the veterinary medical field is making important advancements in science, it is important that new developments are timely shared between educational bodies, regulatory agencies and industry.</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22</a:t>
            </a:fld>
            <a:endParaRPr kumimoji="1" lang="ja-JP" altLang="en-US" dirty="0"/>
          </a:p>
        </p:txBody>
      </p:sp>
      <p:sp>
        <p:nvSpPr>
          <p:cNvPr id="8" name="タイトル 1"/>
          <p:cNvSpPr>
            <a:spLocks noGrp="1"/>
          </p:cNvSpPr>
          <p:nvPr>
            <p:ph type="title"/>
          </p:nvPr>
        </p:nvSpPr>
        <p:spPr>
          <a:xfrm>
            <a:off x="107504" y="274638"/>
            <a:ext cx="6912768"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Biotechnology in veterinary </a:t>
            </a:r>
            <a:br>
              <a:rPr lang="en-US" altLang="ja-JP" dirty="0" smtClean="0"/>
            </a:br>
            <a:r>
              <a:rPr lang="en-US" altLang="ja-JP" dirty="0" smtClean="0"/>
              <a:t>medicine</a:t>
            </a:r>
            <a:endParaRPr kumimoji="1" lang="ja-JP" altLang="en-US" dirty="0"/>
          </a:p>
        </p:txBody>
      </p:sp>
      <p:pic>
        <p:nvPicPr>
          <p:cNvPr id="6" name="Picture 3"/>
          <p:cNvPicPr>
            <a:picLocks noChangeAspect="1" noChangeArrowheads="1"/>
          </p:cNvPicPr>
          <p:nvPr/>
        </p:nvPicPr>
        <p:blipFill>
          <a:blip r:embed="rId4" cstate="print"/>
          <a:srcRect/>
          <a:stretch>
            <a:fillRect/>
          </a:stretch>
        </p:blipFill>
        <p:spPr bwMode="auto">
          <a:xfrm>
            <a:off x="5295726" y="1686669"/>
            <a:ext cx="3668762" cy="36865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784976" cy="4925144"/>
          </a:xfrm>
        </p:spPr>
        <p:txBody>
          <a:bodyPr>
            <a:normAutofit lnSpcReduction="10000"/>
          </a:bodyPr>
          <a:lstStyle/>
          <a:p>
            <a:pPr indent="0">
              <a:buNone/>
            </a:pPr>
            <a:r>
              <a:rPr lang="en-US" altLang="ja-JP" dirty="0" smtClean="0"/>
              <a:t>Given the complexity of novel mechanisms of action of some recently developed biotech veterinary products, it may be difficult to categorize some of the newer products as either </a:t>
            </a:r>
            <a:r>
              <a:rPr lang="en-US" altLang="ja-JP" dirty="0" err="1" smtClean="0"/>
              <a:t>biologicals</a:t>
            </a:r>
            <a:r>
              <a:rPr lang="en-US" altLang="ja-JP" dirty="0" smtClean="0"/>
              <a:t> or pharmaceuticals. It may also be difficult to establish regulatory requirements for such products based on presently available guidelines. However, collaboration between stakeholders including regulatory agencies, will help to stimulate innovation that will eventually benefit all stakeholders.</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23</a:t>
            </a:fld>
            <a:endParaRPr kumimoji="1" lang="ja-JP" altLang="en-US" dirty="0"/>
          </a:p>
        </p:txBody>
      </p:sp>
      <p:sp>
        <p:nvSpPr>
          <p:cNvPr id="8" name="タイトル 1"/>
          <p:cNvSpPr>
            <a:spLocks noGrp="1"/>
          </p:cNvSpPr>
          <p:nvPr>
            <p:ph type="title"/>
          </p:nvPr>
        </p:nvSpPr>
        <p:spPr>
          <a:xfrm>
            <a:off x="107504" y="274638"/>
            <a:ext cx="7128792"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Categorization of biotech products for veterinary use</a:t>
            </a:r>
            <a:endParaRPr kumimoji="1" lang="ja-JP"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715544C-3B5C-4D3E-9517-78D1BC9B87BE}" type="slidenum">
              <a:rPr kumimoji="1" lang="ja-JP" altLang="en-US" smtClean="0"/>
              <a:pPr/>
              <a:t>24</a:t>
            </a:fld>
            <a:endParaRPr kumimoji="1" lang="ja-JP" altLang="en-US"/>
          </a:p>
        </p:txBody>
      </p:sp>
      <p:sp>
        <p:nvSpPr>
          <p:cNvPr id="3" name="タイトル 1"/>
          <p:cNvSpPr txBox="1">
            <a:spLocks/>
          </p:cNvSpPr>
          <p:nvPr/>
        </p:nvSpPr>
        <p:spPr>
          <a:xfrm>
            <a:off x="1043608" y="764704"/>
            <a:ext cx="68407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lt1"/>
                </a:solidFill>
                <a:effectLst/>
                <a:uLnTx/>
                <a:uFillTx/>
                <a:latin typeface="+mn-lt"/>
                <a:ea typeface="+mn-ea"/>
                <a:cs typeface="+mn-cs"/>
              </a:rPr>
              <a:t>Thank you for your attention</a:t>
            </a:r>
            <a:endParaRPr kumimoji="1" lang="ja-JP" altLang="en-US"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4" name="Picture 2" descr="\\Kaihatsu-tokyo\東京支社共有\CC共有\國分\写真関係\ふなばやし農産第三 ノーマル.jpg"/>
          <p:cNvPicPr>
            <a:picLocks noChangeAspect="1" noChangeArrowheads="1"/>
          </p:cNvPicPr>
          <p:nvPr/>
        </p:nvPicPr>
        <p:blipFill>
          <a:blip r:embed="rId2" cstate="screen"/>
          <a:srcRect/>
          <a:stretch>
            <a:fillRect/>
          </a:stretch>
        </p:blipFill>
        <p:spPr bwMode="auto">
          <a:xfrm>
            <a:off x="1763688" y="2076772"/>
            <a:ext cx="5451376" cy="408853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704856"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Established strategies of drug development in veterinary medicine</a:t>
            </a:r>
            <a:endParaRPr kumimoji="1" lang="ja-JP" altLang="en-US" dirty="0"/>
          </a:p>
        </p:txBody>
      </p:sp>
      <p:sp>
        <p:nvSpPr>
          <p:cNvPr id="3" name="コンテンツ プレースホルダ 2"/>
          <p:cNvSpPr>
            <a:spLocks noGrp="1"/>
          </p:cNvSpPr>
          <p:nvPr>
            <p:ph idx="1"/>
          </p:nvPr>
        </p:nvSpPr>
        <p:spPr>
          <a:xfrm>
            <a:off x="0" y="1600200"/>
            <a:ext cx="5076056" cy="4925144"/>
          </a:xfrm>
        </p:spPr>
        <p:txBody>
          <a:bodyPr>
            <a:normAutofit fontScale="85000" lnSpcReduction="10000"/>
          </a:bodyPr>
          <a:lstStyle/>
          <a:p>
            <a:pPr marL="360000" indent="0">
              <a:buNone/>
            </a:pPr>
            <a:r>
              <a:rPr lang="en-US" altLang="ja-JP" dirty="0" smtClean="0"/>
              <a:t>A common trend for the development of new veterinary medical products has been to apply human pharmaceuticals to veterinary usage. One problem with this is that formulations that work for human pharmaceuticals may not always work for animals. Therefore, novel drug delivery systems (DDS) are also being developed for ease of application in animals.</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3</a:t>
            </a:fld>
            <a:endParaRPr kumimoji="1" lang="ja-JP" altLang="en-US"/>
          </a:p>
        </p:txBody>
      </p:sp>
      <p:pic>
        <p:nvPicPr>
          <p:cNvPr id="6" name="Picture 2" descr="\\Kaihatsu-tokyo\東京支社共有\CC共有\國分\写真関係\uma0007-024.jpg"/>
          <p:cNvPicPr>
            <a:picLocks noChangeAspect="1" noChangeArrowheads="1"/>
          </p:cNvPicPr>
          <p:nvPr/>
        </p:nvPicPr>
        <p:blipFill>
          <a:blip r:embed="rId4" cstate="screen"/>
          <a:srcRect/>
          <a:stretch>
            <a:fillRect/>
          </a:stretch>
        </p:blipFill>
        <p:spPr bwMode="auto">
          <a:xfrm>
            <a:off x="5148064" y="1556792"/>
            <a:ext cx="3672408" cy="48965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7128792"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Drug Delivery Systems (DDS) in veterinary medicine</a:t>
            </a:r>
            <a:endParaRPr kumimoji="1" lang="ja-JP" altLang="en-US" dirty="0"/>
          </a:p>
        </p:txBody>
      </p:sp>
      <p:sp>
        <p:nvSpPr>
          <p:cNvPr id="3" name="コンテンツ プレースホルダ 2"/>
          <p:cNvSpPr>
            <a:spLocks noGrp="1"/>
          </p:cNvSpPr>
          <p:nvPr>
            <p:ph idx="1"/>
          </p:nvPr>
        </p:nvSpPr>
        <p:spPr>
          <a:xfrm>
            <a:off x="0" y="1600200"/>
            <a:ext cx="5148064" cy="4997152"/>
          </a:xfrm>
        </p:spPr>
        <p:txBody>
          <a:bodyPr>
            <a:normAutofit fontScale="85000" lnSpcReduction="10000"/>
          </a:bodyPr>
          <a:lstStyle/>
          <a:p>
            <a:pPr indent="0">
              <a:buNone/>
            </a:pPr>
            <a:r>
              <a:rPr lang="en-US" altLang="ja-JP" dirty="0" smtClean="0"/>
              <a:t>One obvious problem is the delivery of orally active drugs to ruminants. Drugs that bypass the rumen for absorption in the intestines are sometimes desirable. Alternatively, some drugs may be encapsulated in </a:t>
            </a:r>
            <a:r>
              <a:rPr lang="en-US" altLang="ja-JP" dirty="0" err="1" smtClean="0"/>
              <a:t>liposomes</a:t>
            </a:r>
            <a:r>
              <a:rPr lang="en-US" altLang="ja-JP" dirty="0" smtClean="0"/>
              <a:t> that may protect the drug from degrading enzymes. </a:t>
            </a:r>
            <a:r>
              <a:rPr lang="en-US" altLang="ja-JP" dirty="0" err="1" smtClean="0"/>
              <a:t>Transdermal</a:t>
            </a:r>
            <a:r>
              <a:rPr lang="en-US" altLang="ja-JP" dirty="0" smtClean="0"/>
              <a:t> administration of liposome-encapsulated drugs is also possible.</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4</a:t>
            </a:fld>
            <a:endParaRPr kumimoji="1" lang="ja-JP" altLang="en-US" dirty="0"/>
          </a:p>
        </p:txBody>
      </p:sp>
      <p:pic>
        <p:nvPicPr>
          <p:cNvPr id="7" name="Picture 2" descr="\\Kaihatsu-tokyo\東京支社共有\古ＨＤＤLinkstation\cpd2share\Business Pictures\2003 pictures\030606 牧場ヤギ\牧場ヤギ（イメージカット）.JPG"/>
          <p:cNvPicPr>
            <a:picLocks noChangeAspect="1" noChangeArrowheads="1"/>
          </p:cNvPicPr>
          <p:nvPr/>
        </p:nvPicPr>
        <p:blipFill>
          <a:blip r:embed="rId4" cstate="screen"/>
          <a:srcRect/>
          <a:stretch>
            <a:fillRect/>
          </a:stretch>
        </p:blipFill>
        <p:spPr bwMode="auto">
          <a:xfrm>
            <a:off x="5076056" y="1772816"/>
            <a:ext cx="4032448" cy="30243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600200"/>
            <a:ext cx="8496944" cy="4525963"/>
          </a:xfrm>
        </p:spPr>
        <p:txBody>
          <a:bodyPr>
            <a:normAutofit/>
          </a:bodyPr>
          <a:lstStyle/>
          <a:p>
            <a:pPr indent="0">
              <a:buNone/>
            </a:pPr>
            <a:r>
              <a:rPr lang="en-US" altLang="ja-JP" dirty="0" smtClean="0"/>
              <a:t>Based on observations that the </a:t>
            </a:r>
            <a:r>
              <a:rPr lang="en-US" altLang="ja-JP" dirty="0" err="1" smtClean="0"/>
              <a:t>folate</a:t>
            </a:r>
            <a:r>
              <a:rPr lang="en-US" altLang="ja-JP" dirty="0" smtClean="0"/>
              <a:t> receptor (FR) is widely expressed in human cancer, researchers at Purdue University in the United States examined expression of FR in canine cancers and developed a FR-targeting form of DDS for </a:t>
            </a:r>
            <a:r>
              <a:rPr lang="en-US" altLang="ja-JP" dirty="0" err="1" smtClean="0"/>
              <a:t>vinblastine</a:t>
            </a:r>
            <a:r>
              <a:rPr lang="en-US" altLang="ja-JP" dirty="0" smtClean="0"/>
              <a:t>. One of the problems with this system is the development of a reliable means to measure FR expression on canine cancers </a:t>
            </a:r>
            <a:r>
              <a:rPr lang="en-US" altLang="ja-JP" i="1" dirty="0" smtClean="0"/>
              <a:t>in vivo</a:t>
            </a:r>
            <a:r>
              <a:rPr lang="en-US" altLang="ja-JP" dirty="0" smtClean="0"/>
              <a:t>.</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5</a:t>
            </a:fld>
            <a:endParaRPr kumimoji="1" lang="ja-JP" altLang="en-US" dirty="0"/>
          </a:p>
        </p:txBody>
      </p:sp>
      <p:sp>
        <p:nvSpPr>
          <p:cNvPr id="8" name="タイトル 1"/>
          <p:cNvSpPr>
            <a:spLocks noGrp="1"/>
          </p:cNvSpPr>
          <p:nvPr>
            <p:ph type="title"/>
          </p:nvPr>
        </p:nvSpPr>
        <p:spPr>
          <a:xfrm>
            <a:off x="107504" y="274638"/>
            <a:ext cx="7128792"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dirty="0" smtClean="0"/>
              <a:t>Drug Delivery Systems (DDS) in veterinary medicine</a:t>
            </a:r>
            <a:endParaRPr kumimoji="1" lang="ja-JP" altLang="en-US" dirty="0"/>
          </a:p>
        </p:txBody>
      </p:sp>
      <p:sp>
        <p:nvSpPr>
          <p:cNvPr id="51202" name="AutoShape 2" descr="imap://mark-micallef%40zenoaq%2Ejp@pod51022.outlook.com:993/fetch%3EUID%3E/INBOX%3E56122?part=1.2.8&amp;filename=a1180_006960_m.jpeg"/>
          <p:cNvSpPr>
            <a:spLocks noChangeAspect="1" noChangeArrowheads="1"/>
          </p:cNvSpPr>
          <p:nvPr/>
        </p:nvSpPr>
        <p:spPr bwMode="auto">
          <a:xfrm>
            <a:off x="155575" y="-1165225"/>
            <a:ext cx="3657600" cy="242887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6912768" cy="11381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altLang="ja-JP" dirty="0" smtClean="0"/>
              <a:t>Special formulations</a:t>
            </a:r>
            <a:endParaRPr kumimoji="1" lang="ja-JP" altLang="en-US" dirty="0"/>
          </a:p>
        </p:txBody>
      </p:sp>
      <p:sp>
        <p:nvSpPr>
          <p:cNvPr id="3" name="コンテンツ プレースホルダ 2"/>
          <p:cNvSpPr>
            <a:spLocks noGrp="1"/>
          </p:cNvSpPr>
          <p:nvPr>
            <p:ph idx="1"/>
          </p:nvPr>
        </p:nvSpPr>
        <p:spPr>
          <a:xfrm>
            <a:off x="35496" y="1600200"/>
            <a:ext cx="8712968" cy="4709120"/>
          </a:xfrm>
        </p:spPr>
        <p:txBody>
          <a:bodyPr>
            <a:normAutofit fontScale="92500"/>
          </a:bodyPr>
          <a:lstStyle/>
          <a:p>
            <a:pPr indent="0">
              <a:buNone/>
            </a:pPr>
            <a:r>
              <a:rPr lang="en-US" altLang="ja-JP" dirty="0" smtClean="0"/>
              <a:t>Practical applications of veterinary pharmaceuticals may require a degree of innovation for application in the field. For example, it may be difficult to maintain a cold chain in certain hot countries and new methods for the delivery of heat-sensitive pharmaceuticals need to be developed. Such innovative methods include effervescent tablets for Newcastle Disease vaccines in poultry and freeze-dried highly soluble spheres, also for poultry that may be dissolved for use in drinking water.</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6</a:t>
            </a:fld>
            <a:endParaRPr kumimoji="1" lang="ja-JP"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6768752" cy="11381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altLang="ja-JP" dirty="0" smtClean="0"/>
              <a:t>Multivalent vaccines</a:t>
            </a:r>
            <a:endParaRPr kumimoji="1" lang="ja-JP" altLang="en-US" dirty="0"/>
          </a:p>
        </p:txBody>
      </p:sp>
      <p:sp>
        <p:nvSpPr>
          <p:cNvPr id="3" name="コンテンツ プレースホルダ 2"/>
          <p:cNvSpPr>
            <a:spLocks noGrp="1"/>
          </p:cNvSpPr>
          <p:nvPr>
            <p:ph idx="1"/>
          </p:nvPr>
        </p:nvSpPr>
        <p:spPr>
          <a:xfrm>
            <a:off x="-252536" y="1600200"/>
            <a:ext cx="4968552" cy="5257800"/>
          </a:xfrm>
        </p:spPr>
        <p:txBody>
          <a:bodyPr>
            <a:normAutofit fontScale="77500" lnSpcReduction="20000"/>
          </a:bodyPr>
          <a:lstStyle/>
          <a:p>
            <a:pPr indent="0">
              <a:buNone/>
            </a:pPr>
            <a:r>
              <a:rPr lang="en-US" altLang="ja-JP" dirty="0" smtClean="0"/>
              <a:t>In both companion and food-producing animals, there is a tendency to treat with multivalent vaccines that protect against multiple pathogens. Based on this need, several multivalent recombinant virus vector vaccines have been developed for poultry. Viral vectors that express immunogenic antigens expressed by different pathogens can elicit immune responses to the target pathogens in one treatment cycle.</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7</a:t>
            </a:fld>
            <a:endParaRPr kumimoji="1" lang="ja-JP" altLang="en-US" dirty="0"/>
          </a:p>
        </p:txBody>
      </p:sp>
      <p:pic>
        <p:nvPicPr>
          <p:cNvPr id="6" name="Picture 4" descr="C:\Documents and Settings\ajito-tadaharu\デスクトップ\AEC-A、C棟\DSC08735.JPG"/>
          <p:cNvPicPr>
            <a:picLocks noChangeAspect="1" noChangeArrowheads="1"/>
          </p:cNvPicPr>
          <p:nvPr/>
        </p:nvPicPr>
        <p:blipFill>
          <a:blip r:embed="rId4" cstate="print">
            <a:lum bright="6000"/>
          </a:blip>
          <a:srcRect/>
          <a:stretch>
            <a:fillRect/>
          </a:stretch>
        </p:blipFill>
        <p:spPr bwMode="auto">
          <a:xfrm>
            <a:off x="4753004" y="2047682"/>
            <a:ext cx="4283492" cy="29654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6336704" cy="11381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altLang="ja-JP" i="1" dirty="0" smtClean="0"/>
              <a:t>Campylobacter</a:t>
            </a:r>
            <a:r>
              <a:rPr lang="en-US" altLang="ja-JP" dirty="0" smtClean="0"/>
              <a:t> vaccines</a:t>
            </a:r>
            <a:br>
              <a:rPr lang="en-US" altLang="ja-JP" dirty="0" smtClean="0"/>
            </a:br>
            <a:r>
              <a:rPr lang="en-US" altLang="ja-JP" dirty="0" smtClean="0"/>
              <a:t>for poultry</a:t>
            </a:r>
            <a:endParaRPr kumimoji="1" lang="ja-JP" altLang="en-US" dirty="0"/>
          </a:p>
        </p:txBody>
      </p:sp>
      <p:sp>
        <p:nvSpPr>
          <p:cNvPr id="3" name="コンテンツ プレースホルダ 2"/>
          <p:cNvSpPr>
            <a:spLocks noGrp="1"/>
          </p:cNvSpPr>
          <p:nvPr>
            <p:ph idx="1"/>
          </p:nvPr>
        </p:nvSpPr>
        <p:spPr>
          <a:xfrm>
            <a:off x="35496" y="1816224"/>
            <a:ext cx="8712968" cy="4709120"/>
          </a:xfrm>
        </p:spPr>
        <p:txBody>
          <a:bodyPr>
            <a:normAutofit lnSpcReduction="10000"/>
          </a:bodyPr>
          <a:lstStyle/>
          <a:p>
            <a:pPr indent="0">
              <a:buNone/>
            </a:pPr>
            <a:r>
              <a:rPr lang="en-US" altLang="ja-JP" dirty="0" smtClean="0"/>
              <a:t>Campylobacter infections remain a problem even in developed countries due to improperly cooked chicken. According  to a research group at the University of Arizona, between 20 to 80% of broiler houses in the US are contaminated with </a:t>
            </a:r>
            <a:r>
              <a:rPr lang="en-US" altLang="ja-JP" i="1" dirty="0" smtClean="0"/>
              <a:t>Campylobacter </a:t>
            </a:r>
            <a:r>
              <a:rPr lang="en-US" altLang="ja-JP" i="1" dirty="0" err="1" smtClean="0"/>
              <a:t>jejuni</a:t>
            </a:r>
            <a:r>
              <a:rPr lang="en-US" altLang="ja-JP" dirty="0" smtClean="0"/>
              <a:t>. The group proceeded to produce a vaccine based expression of two </a:t>
            </a:r>
            <a:r>
              <a:rPr lang="en-US" altLang="ja-JP" i="1" dirty="0" smtClean="0"/>
              <a:t>Campylobacter</a:t>
            </a:r>
            <a:r>
              <a:rPr lang="en-US" altLang="ja-JP" dirty="0" smtClean="0"/>
              <a:t> proteins using an engineered live </a:t>
            </a:r>
            <a:r>
              <a:rPr lang="en-US" altLang="ja-JP" i="1" dirty="0" smtClean="0"/>
              <a:t>Salmonella </a:t>
            </a:r>
            <a:r>
              <a:rPr lang="en-US" altLang="ja-JP" i="1" dirty="0" err="1" smtClean="0"/>
              <a:t>typhimurium</a:t>
            </a:r>
            <a:r>
              <a:rPr lang="en-US" altLang="ja-JP" i="1" dirty="0" smtClean="0"/>
              <a:t> </a:t>
            </a:r>
            <a:r>
              <a:rPr lang="en-US" altLang="ja-JP" dirty="0" smtClean="0"/>
              <a:t>vaccine which is now being commercialized privately. </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8</a:t>
            </a:fld>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6696744" cy="11381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altLang="ja-JP" dirty="0" smtClean="0"/>
              <a:t>Alternatives to antibiotics</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8041704" y="44624"/>
            <a:ext cx="1066800" cy="1333500"/>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D715544C-3B5C-4D3E-9517-78D1BC9B87BE}" type="slidenum">
              <a:rPr kumimoji="1" lang="ja-JP" altLang="en-US" smtClean="0"/>
              <a:pPr/>
              <a:t>9</a:t>
            </a:fld>
            <a:endParaRPr kumimoji="1" lang="ja-JP" altLang="en-US" dirty="0"/>
          </a:p>
        </p:txBody>
      </p:sp>
      <p:sp>
        <p:nvSpPr>
          <p:cNvPr id="6" name="コンテンツ プレースホルダ 5"/>
          <p:cNvSpPr>
            <a:spLocks noGrp="1"/>
          </p:cNvSpPr>
          <p:nvPr>
            <p:ph idx="1"/>
          </p:nvPr>
        </p:nvSpPr>
        <p:spPr>
          <a:xfrm>
            <a:off x="-252536" y="1556792"/>
            <a:ext cx="4824536" cy="5400600"/>
          </a:xfrm>
        </p:spPr>
        <p:txBody>
          <a:bodyPr>
            <a:normAutofit fontScale="77500" lnSpcReduction="20000"/>
          </a:bodyPr>
          <a:lstStyle/>
          <a:p>
            <a:pPr indent="0">
              <a:buNone/>
            </a:pPr>
            <a:r>
              <a:rPr kumimoji="1" lang="en-US" altLang="ja-JP" dirty="0" smtClean="0"/>
              <a:t>Resistance to antibiotics is a worldwide concern both in human and veterinary medicine. The concern of the possible emergence of superbugs able to decimate whole populations has led to proposals to restrict the non-therapeutic use of antibiotics in farm animals and also to find alternatives that do not carry the risk of the induction of resistance. For instance, </a:t>
            </a:r>
            <a:r>
              <a:rPr kumimoji="1" lang="en-US" altLang="ja-JP" dirty="0" err="1" smtClean="0"/>
              <a:t>bacteriophages</a:t>
            </a:r>
            <a:r>
              <a:rPr kumimoji="1" lang="en-US" altLang="ja-JP" dirty="0" smtClean="0"/>
              <a:t> and their products have been evaluated for application in both human and veterinary medicine.</a:t>
            </a:r>
            <a:endParaRPr kumimoji="1" lang="ja-JP" altLang="en-US" dirty="0"/>
          </a:p>
        </p:txBody>
      </p:sp>
      <p:pic>
        <p:nvPicPr>
          <p:cNvPr id="7" name="Picture 2" descr="D:\支社パネル用写真牧場\3.大家畜試験舎　治療風景3.jpg"/>
          <p:cNvPicPr>
            <a:picLocks noChangeAspect="1" noChangeArrowheads="1"/>
          </p:cNvPicPr>
          <p:nvPr/>
        </p:nvPicPr>
        <p:blipFill>
          <a:blip r:embed="rId4" cstate="screen"/>
          <a:srcRect/>
          <a:stretch>
            <a:fillRect/>
          </a:stretch>
        </p:blipFill>
        <p:spPr bwMode="auto">
          <a:xfrm>
            <a:off x="4619755" y="1772817"/>
            <a:ext cx="4416741" cy="3312367"/>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1698</Words>
  <Application>Microsoft Office PowerPoint</Application>
  <PresentationFormat>On-screen Show (4:3)</PresentationFormat>
  <Paragraphs>109</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テーマ</vt:lpstr>
      <vt:lpstr>Trends in Research and Development of New Veterinary Drug Substances and Products</vt:lpstr>
      <vt:lpstr>Introduction</vt:lpstr>
      <vt:lpstr>Established strategies of drug development in veterinary medicine</vt:lpstr>
      <vt:lpstr>Drug Delivery Systems (DDS) in veterinary medicine</vt:lpstr>
      <vt:lpstr>Drug Delivery Systems (DDS) in veterinary medicine</vt:lpstr>
      <vt:lpstr>Special formulations</vt:lpstr>
      <vt:lpstr>Multivalent vaccines</vt:lpstr>
      <vt:lpstr>Campylobacter vaccines for poultry</vt:lpstr>
      <vt:lpstr>Alternatives to antibiotics</vt:lpstr>
      <vt:lpstr>Cancer treatment for companion and production animals </vt:lpstr>
      <vt:lpstr>Cancer treatment for companion and production animals</vt:lpstr>
      <vt:lpstr>Cancer treatment for companion and production animals</vt:lpstr>
      <vt:lpstr>Cancer treatment for companion and production animals</vt:lpstr>
      <vt:lpstr>Cancer treatment for companion and production animals</vt:lpstr>
      <vt:lpstr>Cancer treatment for companion and production animals</vt:lpstr>
      <vt:lpstr>Cancer treatment for companion and production animals</vt:lpstr>
      <vt:lpstr>Pain treatment for companion  animals</vt:lpstr>
      <vt:lpstr>Other therapies for companion  animals (continued)</vt:lpstr>
      <vt:lpstr>Biotechnology in veterinary  medicine</vt:lpstr>
      <vt:lpstr>Biotechnology in veterinary  medicine</vt:lpstr>
      <vt:lpstr>Biotechnology in veterinary  medicine</vt:lpstr>
      <vt:lpstr>Biotechnology in veterinary  medicine</vt:lpstr>
      <vt:lpstr>Categorization of biotech products for veterinary use</vt:lpstr>
      <vt:lpstr>PowerPoint Presentation</vt:lpstr>
    </vt:vector>
  </TitlesOfParts>
  <Company>ZENOAQ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Research and development of new veterinary drug substances and products</dc:title>
  <dc:creator>mark-micallef</dc:creator>
  <cp:lastModifiedBy>Sophie Frederickx</cp:lastModifiedBy>
  <cp:revision>50</cp:revision>
  <dcterms:created xsi:type="dcterms:W3CDTF">2015-09-07T01:43:38Z</dcterms:created>
  <dcterms:modified xsi:type="dcterms:W3CDTF">2015-11-05T08:16:58Z</dcterms:modified>
</cp:coreProperties>
</file>