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slideLayouts/slideLayout11.xml" ContentType="application/vnd.openxmlformats-officedocument.presentationml.slideLayout+xml"/>
  <Override PartName="/ppt/theme/theme5.xml" ContentType="application/vnd.openxmlformats-officedocument.theme+xml"/>
  <Override PartName="/ppt/slideLayouts/slideLayout12.xml" ContentType="application/vnd.openxmlformats-officedocument.presentationml.slideLayout+xml"/>
  <Override PartName="/ppt/theme/theme6.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2" r:id="rId2"/>
    <p:sldMasterId id="2147483668" r:id="rId3"/>
    <p:sldMasterId id="2147483670" r:id="rId4"/>
    <p:sldMasterId id="2147483672" r:id="rId5"/>
    <p:sldMasterId id="2147483784" r:id="rId6"/>
    <p:sldMasterId id="2147483786" r:id="rId7"/>
    <p:sldMasterId id="2147483789" r:id="rId8"/>
  </p:sldMasterIdLst>
  <p:notesMasterIdLst>
    <p:notesMasterId r:id="rId25"/>
  </p:notesMasterIdLst>
  <p:handoutMasterIdLst>
    <p:handoutMasterId r:id="rId26"/>
  </p:handoutMasterIdLst>
  <p:sldIdLst>
    <p:sldId id="271" r:id="rId9"/>
    <p:sldId id="353" r:id="rId10"/>
    <p:sldId id="357" r:id="rId11"/>
    <p:sldId id="358" r:id="rId12"/>
    <p:sldId id="359" r:id="rId13"/>
    <p:sldId id="360" r:id="rId14"/>
    <p:sldId id="365" r:id="rId15"/>
    <p:sldId id="366" r:id="rId16"/>
    <p:sldId id="364" r:id="rId17"/>
    <p:sldId id="372" r:id="rId18"/>
    <p:sldId id="367" r:id="rId19"/>
    <p:sldId id="369" r:id="rId20"/>
    <p:sldId id="371" r:id="rId21"/>
    <p:sldId id="370" r:id="rId22"/>
    <p:sldId id="368" r:id="rId23"/>
    <p:sldId id="350" r:id="rId24"/>
  </p:sldIdLst>
  <p:sldSz cx="9144000" cy="6858000" type="screen4x3"/>
  <p:notesSz cx="6797675" cy="9926638"/>
  <p:defaultTextStyle>
    <a:defPPr>
      <a:defRPr lang="nl-NL"/>
    </a:defPPr>
    <a:lvl1pPr algn="l" defTabSz="457200"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8B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79929" autoAdjust="0"/>
  </p:normalViewPr>
  <p:slideViewPr>
    <p:cSldViewPr snapToGrid="0" snapToObjects="1">
      <p:cViewPr varScale="1">
        <p:scale>
          <a:sx n="93" d="100"/>
          <a:sy n="93" d="100"/>
        </p:scale>
        <p:origin x="-2154" y="-90"/>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7CE31-908F-4FA0-A08B-1D41000C8CE7}" type="datetimeFigureOut">
              <a:rPr lang="en-GB"/>
              <a:pPr>
                <a:defRPr/>
              </a:pPr>
              <a:t>05/11/2015</a:t>
            </a:fld>
            <a:endParaRPr lang="en-GB" dirty="0"/>
          </a:p>
        </p:txBody>
      </p:sp>
      <p:sp>
        <p:nvSpPr>
          <p:cNvPr id="4" name="Footer Placeholder 3"/>
          <p:cNvSpPr>
            <a:spLocks noGrp="1"/>
          </p:cNvSpPr>
          <p:nvPr>
            <p:ph type="ftr" sz="quarter" idx="2"/>
          </p:nvPr>
        </p:nvSpPr>
        <p:spPr>
          <a:xfrm>
            <a:off x="0" y="9428163"/>
            <a:ext cx="29464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dirty="0"/>
          </a:p>
        </p:txBody>
      </p:sp>
      <p:sp>
        <p:nvSpPr>
          <p:cNvPr id="5" name="Slide Number Placeholder 4"/>
          <p:cNvSpPr>
            <a:spLocks noGrp="1"/>
          </p:cNvSpPr>
          <p:nvPr>
            <p:ph type="sldNum" sz="quarter" idx="3"/>
          </p:nvPr>
        </p:nvSpPr>
        <p:spPr>
          <a:xfrm>
            <a:off x="3849688" y="9428163"/>
            <a:ext cx="29464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3B5468A5-E19D-4C75-B667-0A38262C15C1}" type="slidenum">
              <a:rPr lang="en-GB" altLang="en-US"/>
              <a:pPr/>
              <a:t>‹#›</a:t>
            </a:fld>
            <a:endParaRPr lang="en-GB" altLang="en-US" dirty="0"/>
          </a:p>
        </p:txBody>
      </p:sp>
    </p:spTree>
    <p:extLst>
      <p:ext uri="{BB962C8B-B14F-4D97-AF65-F5344CB8AC3E}">
        <p14:creationId xmlns:p14="http://schemas.microsoft.com/office/powerpoint/2010/main" val="18011970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nl-NL"/>
          </a:p>
        </p:txBody>
      </p:sp>
      <p:sp>
        <p:nvSpPr>
          <p:cNvPr id="3" name="Tijdelijke aanduiding voor datum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DD05C89-B861-40D5-B2D9-FE7ADE4E823E}" type="datetimeFigureOut">
              <a:rPr lang="nl-NL"/>
              <a:pPr>
                <a:defRPr/>
              </a:pPr>
              <a:t>5-11-2015</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nl-BE" noProof="0" smtClean="0"/>
              <a:t>Klik om de tekststijl van het model te bewerken</a:t>
            </a:r>
          </a:p>
          <a:p>
            <a:pPr lvl="1"/>
            <a:r>
              <a:rPr lang="nl-BE" noProof="0" smtClean="0"/>
              <a:t>Tweede niveau</a:t>
            </a:r>
          </a:p>
          <a:p>
            <a:pPr lvl="2"/>
            <a:r>
              <a:rPr lang="nl-BE" noProof="0" smtClean="0"/>
              <a:t>Derde niveau</a:t>
            </a:r>
          </a:p>
          <a:p>
            <a:pPr lvl="3"/>
            <a:r>
              <a:rPr lang="nl-BE" noProof="0" smtClean="0"/>
              <a:t>Vierde niveau</a:t>
            </a:r>
          </a:p>
          <a:p>
            <a:pPr lvl="4"/>
            <a:r>
              <a:rPr lang="nl-BE" noProof="0" smtClean="0"/>
              <a:t>Vijfde niveau</a:t>
            </a:r>
            <a:endParaRPr lang="nl-NL" noProof="0"/>
          </a:p>
        </p:txBody>
      </p:sp>
      <p:sp>
        <p:nvSpPr>
          <p:cNvPr id="6" name="Tijdelijke aanduiding voor voetteks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nl-NL"/>
          </a:p>
        </p:txBody>
      </p:sp>
      <p:sp>
        <p:nvSpPr>
          <p:cNvPr id="7" name="Tijdelijke aanduiding voor dianumm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2F5826E-2997-46DB-AA1E-CC23F72035D3}" type="slidenum">
              <a:rPr lang="nl-NL" altLang="en-US"/>
              <a:pPr/>
              <a:t>‹#›</a:t>
            </a:fld>
            <a:endParaRPr lang="nl-NL" altLang="en-US"/>
          </a:p>
        </p:txBody>
      </p:sp>
    </p:spTree>
    <p:extLst>
      <p:ext uri="{BB962C8B-B14F-4D97-AF65-F5344CB8AC3E}">
        <p14:creationId xmlns:p14="http://schemas.microsoft.com/office/powerpoint/2010/main" val="337531847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F5826E-2997-46DB-AA1E-CC23F72035D3}" type="slidenum">
              <a:rPr lang="nl-NL" altLang="en-US" smtClean="0"/>
              <a:pPr/>
              <a:t>1</a:t>
            </a:fld>
            <a:endParaRPr lang="nl-NL" altLang="en-US"/>
          </a:p>
        </p:txBody>
      </p:sp>
    </p:spTree>
    <p:extLst>
      <p:ext uri="{BB962C8B-B14F-4D97-AF65-F5344CB8AC3E}">
        <p14:creationId xmlns:p14="http://schemas.microsoft.com/office/powerpoint/2010/main" val="5832550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does VICH work?</a:t>
            </a:r>
          </a:p>
          <a:p>
            <a:r>
              <a:rPr lang="en-US" dirty="0" smtClean="0"/>
              <a:t>Beginning with a VICH Steering Committee decision to pursue a new topic for which harmonized guidance is deemed necessary (based on a concept paper submitted by a VICH member), the VICH Steering Committee assigns the new topic to an Expert Working Group.</a:t>
            </a:r>
            <a:br>
              <a:rPr lang="en-US" dirty="0" smtClean="0"/>
            </a:br>
            <a:r>
              <a:rPr lang="en-US" dirty="0" smtClean="0"/>
              <a:t> That group then conducts face-to-face meetings, email exchanges and</a:t>
            </a:r>
          </a:p>
          <a:p>
            <a:pPr marL="0" indent="0">
              <a:buNone/>
            </a:pPr>
            <a:r>
              <a:rPr lang="en-US" dirty="0" smtClean="0"/>
              <a:t>teleconferences to develop a draft guideline. </a:t>
            </a:r>
          </a:p>
          <a:p>
            <a:pPr marL="0" indent="0">
              <a:buNone/>
            </a:pPr>
            <a:r>
              <a:rPr lang="en-US" dirty="0" smtClean="0"/>
              <a:t>After approval of the draft guideline by the Steering Committee, VICH publishes the draft for public consultation, typically for six months, through the public display processes of the member regulatory agencies and through the VICH website. </a:t>
            </a:r>
          </a:p>
          <a:p>
            <a:pPr marL="0" indent="0">
              <a:buNone/>
            </a:pPr>
            <a:r>
              <a:rPr lang="en-US" dirty="0" smtClean="0"/>
              <a:t>Through the support and network of the World Organization for Animal Health (OIE), countries that are not</a:t>
            </a:r>
          </a:p>
          <a:p>
            <a:pPr marL="0" indent="0">
              <a:buNone/>
            </a:pPr>
            <a:r>
              <a:rPr lang="en-US" dirty="0" smtClean="0"/>
              <a:t>part of VICH are also invited to provide comments about each draft guideline. </a:t>
            </a:r>
            <a:br>
              <a:rPr lang="en-US" dirty="0" smtClean="0"/>
            </a:br>
            <a:r>
              <a:rPr lang="en-US" dirty="0" smtClean="0"/>
              <a:t>After these public consultations, the draft returns to the Expert Working Group, which reviews the comments, finalizes the guideline appropriately and submits it to the Steering Committee for final approval. </a:t>
            </a:r>
          </a:p>
          <a:p>
            <a:pPr marL="0" indent="0">
              <a:buNone/>
            </a:pPr>
            <a:r>
              <a:rPr lang="en-US" dirty="0" smtClean="0"/>
              <a:t>The approved VICH guideline then becomes the official recommended guideline in the VICH member</a:t>
            </a:r>
          </a:p>
          <a:p>
            <a:r>
              <a:rPr lang="en-US" dirty="0" smtClean="0"/>
              <a:t>countries, replacing previously existing national guidelines.</a:t>
            </a:r>
          </a:p>
          <a:p>
            <a:r>
              <a:rPr lang="en-US" dirty="0" smtClean="0"/>
              <a:t>As of April 2011 VICH has completed 45 guidelines, and nine more are in process. </a:t>
            </a:r>
          </a:p>
          <a:p>
            <a:r>
              <a:rPr lang="en-US" dirty="0" smtClean="0"/>
              <a:t>The VICH Steering Committee is also working towards providing a basis for wider international harmonization of registration requirements through a global outreach program.</a:t>
            </a:r>
          </a:p>
          <a:p>
            <a:r>
              <a:rPr lang="en-US" dirty="0" smtClean="0"/>
              <a:t>The objective is to communicate the role of VICH, the benefits of harmonized registration requirements and facilitate the efficient use of resources in non-members of VICH. The aim is to provide</a:t>
            </a:r>
          </a:p>
          <a:p>
            <a:pPr marL="0" indent="0">
              <a:buNone/>
            </a:pPr>
            <a:r>
              <a:rPr lang="en-US" dirty="0" smtClean="0"/>
              <a:t>support, in close cooperation with OIE, for the governance of</a:t>
            </a:r>
          </a:p>
          <a:p>
            <a:r>
              <a:rPr lang="en-US" dirty="0" smtClean="0"/>
              <a:t>veterinary medicinal products globally and to enable broad access</a:t>
            </a:r>
          </a:p>
          <a:p>
            <a:r>
              <a:rPr lang="en-US" dirty="0" smtClean="0"/>
              <a:t>to high quality veterinary medicines for all livestock producers,</a:t>
            </a:r>
          </a:p>
          <a:p>
            <a:r>
              <a:rPr lang="en-US" dirty="0" smtClean="0"/>
              <a:t>veterinarians, and pet owners in other parts of the world.</a:t>
            </a:r>
          </a:p>
          <a:p>
            <a:endParaRPr lang="en-US" dirty="0" smtClean="0"/>
          </a:p>
          <a:p>
            <a:r>
              <a:rPr lang="en-US" dirty="0" smtClean="0"/>
              <a:t>Steering committee is composed</a:t>
            </a:r>
            <a:r>
              <a:rPr lang="en-US" baseline="0" dirty="0" smtClean="0"/>
              <a:t> of 2 delegates of the regulatory authorities and 2 delgates representing industry from the three regions</a:t>
            </a:r>
          </a:p>
          <a:p>
            <a:r>
              <a:rPr lang="en-US" baseline="0" dirty="0" smtClean="0"/>
              <a:t>Australia/NA, Canada and South Africa have observer status</a:t>
            </a:r>
            <a:endParaRPr lang="en-US" dirty="0" smtClean="0"/>
          </a:p>
        </p:txBody>
      </p:sp>
      <p:sp>
        <p:nvSpPr>
          <p:cNvPr id="4" name="Slide Number Placeholder 3"/>
          <p:cNvSpPr>
            <a:spLocks noGrp="1"/>
          </p:cNvSpPr>
          <p:nvPr>
            <p:ph type="sldNum" sz="quarter" idx="10"/>
          </p:nvPr>
        </p:nvSpPr>
        <p:spPr/>
        <p:txBody>
          <a:bodyPr/>
          <a:lstStyle/>
          <a:p>
            <a:fld id="{B2F5826E-2997-46DB-AA1E-CC23F72035D3}" type="slidenum">
              <a:rPr lang="nl-NL" altLang="en-US" smtClean="0"/>
              <a:pPr/>
              <a:t>2</a:t>
            </a:fld>
            <a:endParaRPr lang="nl-NL" altLang="en-US"/>
          </a:p>
        </p:txBody>
      </p:sp>
    </p:spTree>
    <p:extLst>
      <p:ext uri="{BB962C8B-B14F-4D97-AF65-F5344CB8AC3E}">
        <p14:creationId xmlns:p14="http://schemas.microsoft.com/office/powerpoint/2010/main" val="1640337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Expert working groups</a:t>
            </a:r>
            <a:r>
              <a:rPr lang="en-US" baseline="0" dirty="0" smtClean="0"/>
              <a:t> are normally comprised of a minimum of 6 experts one representing each VICH full member.  Each member may send one additional advisor to participate and the SC may depending on the expertise required allow for the appt of more than one expert per VICH member</a:t>
            </a:r>
          </a:p>
          <a:p>
            <a:r>
              <a:rPr lang="en-US" baseline="0" dirty="0" smtClean="0"/>
              <a:t>Additional experts  from observer countries or VICH outreach forum members may be appointed by the steering committee </a:t>
            </a:r>
          </a:p>
          <a:p>
            <a:r>
              <a:rPr lang="en-US" baseline="0" dirty="0" smtClean="0"/>
              <a:t>A chairperson is appointed by the SC.  The chairperson is responsible for initiating and guiding the work within the EWG</a:t>
            </a:r>
          </a:p>
          <a:p>
            <a:r>
              <a:rPr lang="en-US" baseline="0" dirty="0" smtClean="0"/>
              <a:t>Observers may join in discussions and send experts to the EWG</a:t>
            </a:r>
          </a:p>
          <a:p>
            <a:endParaRPr lang="en-US" baseline="0" dirty="0" smtClean="0"/>
          </a:p>
        </p:txBody>
      </p:sp>
      <p:sp>
        <p:nvSpPr>
          <p:cNvPr id="4" name="Slide Number Placeholder 3"/>
          <p:cNvSpPr>
            <a:spLocks noGrp="1"/>
          </p:cNvSpPr>
          <p:nvPr>
            <p:ph type="sldNum" sz="quarter" idx="10"/>
          </p:nvPr>
        </p:nvSpPr>
        <p:spPr/>
        <p:txBody>
          <a:bodyPr/>
          <a:lstStyle/>
          <a:p>
            <a:fld id="{8113C03B-1171-47ED-8C76-79F0D49C1701}" type="slidenum">
              <a:rPr lang="en-US" smtClean="0"/>
              <a:t>3</a:t>
            </a:fld>
            <a:endParaRPr lang="en-US" dirty="0"/>
          </a:p>
        </p:txBody>
      </p:sp>
    </p:spTree>
    <p:extLst>
      <p:ext uri="{BB962C8B-B14F-4D97-AF65-F5344CB8AC3E}">
        <p14:creationId xmlns:p14="http://schemas.microsoft.com/office/powerpoint/2010/main" val="3481254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number of issues of concern that may it problematic to include</a:t>
            </a:r>
            <a:r>
              <a:rPr lang="en-US" baseline="0" dirty="0" smtClean="0"/>
              <a:t> in GL 48.  </a:t>
            </a:r>
          </a:p>
          <a:p>
            <a:endParaRPr lang="en-US" baseline="0" dirty="0" smtClean="0"/>
          </a:p>
          <a:p>
            <a:r>
              <a:rPr lang="en-US" baseline="0" dirty="0" smtClean="0"/>
              <a:t>GL 48 deals with terrestrial animals and we only look at 4 animals per time point.  Those animals may be from a single source.</a:t>
            </a:r>
          </a:p>
          <a:p>
            <a:r>
              <a:rPr lang="en-US" baseline="0" dirty="0" smtClean="0"/>
              <a:t>Introduce everyone to the importance of aquaculture</a:t>
            </a:r>
            <a:endParaRPr lang="en-US" dirty="0"/>
          </a:p>
        </p:txBody>
      </p:sp>
      <p:sp>
        <p:nvSpPr>
          <p:cNvPr id="4" name="Slide Number Placeholder 3"/>
          <p:cNvSpPr>
            <a:spLocks noGrp="1"/>
          </p:cNvSpPr>
          <p:nvPr>
            <p:ph type="sldNum" sz="quarter" idx="10"/>
          </p:nvPr>
        </p:nvSpPr>
        <p:spPr/>
        <p:txBody>
          <a:bodyPr/>
          <a:lstStyle/>
          <a:p>
            <a:fld id="{8113C03B-1171-47ED-8C76-79F0D49C1701}" type="slidenum">
              <a:rPr lang="en-US" smtClean="0"/>
              <a:t>5</a:t>
            </a:fld>
            <a:endParaRPr lang="en-US" dirty="0"/>
          </a:p>
        </p:txBody>
      </p:sp>
    </p:spTree>
    <p:extLst>
      <p:ext uri="{BB962C8B-B14F-4D97-AF65-F5344CB8AC3E}">
        <p14:creationId xmlns:p14="http://schemas.microsoft.com/office/powerpoint/2010/main" val="1138061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Fish, Mollusk</a:t>
            </a:r>
            <a:r>
              <a:rPr lang="en-US" sz="1200" kern="1200" baseline="0" dirty="0" smtClean="0">
                <a:solidFill>
                  <a:schemeClr val="tx1"/>
                </a:solidFill>
                <a:effectLst/>
                <a:latin typeface="+mn-lt"/>
                <a:ea typeface="+mn-ea"/>
                <a:cs typeface="+mn-cs"/>
              </a:rPr>
              <a:t> , Crustaceans?</a:t>
            </a:r>
          </a:p>
          <a:p>
            <a:r>
              <a:rPr lang="en-US" sz="1200" kern="1200" baseline="0" dirty="0" smtClean="0">
                <a:solidFill>
                  <a:schemeClr val="tx1"/>
                </a:solidFill>
                <a:effectLst/>
                <a:latin typeface="+mn-lt"/>
                <a:ea typeface="+mn-ea"/>
                <a:cs typeface="+mn-cs"/>
              </a:rPr>
              <a:t>&gt; 50 orders</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Consideration of the economically important species</a:t>
            </a:r>
          </a:p>
          <a:p>
            <a:r>
              <a:rPr lang="en-US" sz="1200" kern="1200" dirty="0" smtClean="0">
                <a:solidFill>
                  <a:schemeClr val="tx1"/>
                </a:solidFill>
                <a:effectLst/>
                <a:latin typeface="+mn-lt"/>
                <a:ea typeface="+mn-ea"/>
                <a:cs typeface="+mn-cs"/>
              </a:rPr>
              <a:t>- Salt water, fresh water fish, anadromous species (salt and fresh water) and crustacean etc.</a:t>
            </a:r>
          </a:p>
          <a:p>
            <a:r>
              <a:rPr lang="en-US" sz="1200" kern="1200" dirty="0" smtClean="0">
                <a:solidFill>
                  <a:schemeClr val="tx1"/>
                </a:solidFill>
                <a:effectLst/>
                <a:latin typeface="+mn-lt"/>
                <a:ea typeface="+mn-ea"/>
                <a:cs typeface="+mn-cs"/>
              </a:rPr>
              <a:t>- About terms, in case of shrimps and prawns, refer the following sentence: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impossible to give a short definition of either name, as in different regions these terms are used for different animals or animal groups, and even within a single region the usage is not consistent... All in all the situation is quite confused, and nowhere a sharp distinction seems to be made between shrimps and prawns. In general one can say that the larger... species that are commercially most attractive are called shrimps in America, and prawns in most of the rest of the English-speaking world. The word shrimp being used almost everywhere for the... other small forms, but many exceptions occur here.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113C03B-1171-47ED-8C76-79F0D49C1701}" type="slidenum">
              <a:rPr lang="en-US" smtClean="0"/>
              <a:t>6</a:t>
            </a:fld>
            <a:endParaRPr lang="en-US" dirty="0"/>
          </a:p>
        </p:txBody>
      </p:sp>
    </p:spTree>
    <p:extLst>
      <p:ext uri="{BB962C8B-B14F-4D97-AF65-F5344CB8AC3E}">
        <p14:creationId xmlns:p14="http://schemas.microsoft.com/office/powerpoint/2010/main" val="1138061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guidance does not address how to address the data.</a:t>
            </a:r>
          </a:p>
          <a:p>
            <a:r>
              <a:rPr lang="en-US" dirty="0" smtClean="0"/>
              <a:t>Degree Days</a:t>
            </a:r>
            <a:endParaRPr lang="en-US" dirty="0"/>
          </a:p>
        </p:txBody>
      </p:sp>
      <p:sp>
        <p:nvSpPr>
          <p:cNvPr id="4" name="Slide Number Placeholder 3"/>
          <p:cNvSpPr>
            <a:spLocks noGrp="1"/>
          </p:cNvSpPr>
          <p:nvPr>
            <p:ph type="sldNum" sz="quarter" idx="10"/>
          </p:nvPr>
        </p:nvSpPr>
        <p:spPr/>
        <p:txBody>
          <a:bodyPr/>
          <a:lstStyle/>
          <a:p>
            <a:fld id="{B2F5826E-2997-46DB-AA1E-CC23F72035D3}" type="slidenum">
              <a:rPr lang="nl-NL" altLang="en-US" smtClean="0"/>
              <a:pPr/>
              <a:t>8</a:t>
            </a:fld>
            <a:endParaRPr lang="nl-NL" altLang="en-US"/>
          </a:p>
        </p:txBody>
      </p:sp>
    </p:spTree>
    <p:extLst>
      <p:ext uri="{BB962C8B-B14F-4D97-AF65-F5344CB8AC3E}">
        <p14:creationId xmlns:p14="http://schemas.microsoft.com/office/powerpoint/2010/main" val="439665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number of issues of concern that may it problematic to include</a:t>
            </a:r>
            <a:r>
              <a:rPr lang="en-US" baseline="0" dirty="0" smtClean="0"/>
              <a:t> in GL 48.  </a:t>
            </a:r>
          </a:p>
          <a:p>
            <a:endParaRPr lang="en-US" baseline="0" dirty="0" smtClean="0"/>
          </a:p>
          <a:p>
            <a:r>
              <a:rPr lang="en-US" baseline="0" dirty="0" smtClean="0"/>
              <a:t>GL 48 deals with terrestrial animals and we only look at 4 animals per time point.  Those animals may be from a single source.</a:t>
            </a:r>
          </a:p>
          <a:p>
            <a:r>
              <a:rPr lang="en-US" baseline="0" dirty="0" smtClean="0"/>
              <a:t>Introduce everyone to the importance of aquaculture</a:t>
            </a:r>
            <a:endParaRPr lang="en-US" dirty="0"/>
          </a:p>
        </p:txBody>
      </p:sp>
      <p:sp>
        <p:nvSpPr>
          <p:cNvPr id="4" name="Slide Number Placeholder 3"/>
          <p:cNvSpPr>
            <a:spLocks noGrp="1"/>
          </p:cNvSpPr>
          <p:nvPr>
            <p:ph type="sldNum" sz="quarter" idx="10"/>
          </p:nvPr>
        </p:nvSpPr>
        <p:spPr/>
        <p:txBody>
          <a:bodyPr/>
          <a:lstStyle/>
          <a:p>
            <a:fld id="{8113C03B-1171-47ED-8C76-79F0D49C1701}" type="slidenum">
              <a:rPr lang="en-US" smtClean="0"/>
              <a:t>9</a:t>
            </a:fld>
            <a:endParaRPr lang="en-US" dirty="0"/>
          </a:p>
        </p:txBody>
      </p:sp>
    </p:spTree>
    <p:extLst>
      <p:ext uri="{BB962C8B-B14F-4D97-AF65-F5344CB8AC3E}">
        <p14:creationId xmlns:p14="http://schemas.microsoft.com/office/powerpoint/2010/main" val="1138061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number of issues of concern that may it problematic to include</a:t>
            </a:r>
            <a:r>
              <a:rPr lang="en-US" baseline="0" dirty="0" smtClean="0"/>
              <a:t> in GL 48.  </a:t>
            </a:r>
          </a:p>
          <a:p>
            <a:endParaRPr lang="en-US" baseline="0" dirty="0" smtClean="0"/>
          </a:p>
          <a:p>
            <a:r>
              <a:rPr lang="en-US" baseline="0" dirty="0" smtClean="0"/>
              <a:t>GL 48 deals with terrestrial animals and we only look at 4 animals per time point.  Those animals may be from a single source.</a:t>
            </a:r>
          </a:p>
          <a:p>
            <a:r>
              <a:rPr lang="en-US" baseline="0" dirty="0" smtClean="0"/>
              <a:t>Introduce everyone to the importance of aquaculture</a:t>
            </a:r>
            <a:endParaRPr lang="en-US" dirty="0"/>
          </a:p>
        </p:txBody>
      </p:sp>
      <p:sp>
        <p:nvSpPr>
          <p:cNvPr id="4" name="Slide Number Placeholder 3"/>
          <p:cNvSpPr>
            <a:spLocks noGrp="1"/>
          </p:cNvSpPr>
          <p:nvPr>
            <p:ph type="sldNum" sz="quarter" idx="10"/>
          </p:nvPr>
        </p:nvSpPr>
        <p:spPr/>
        <p:txBody>
          <a:bodyPr/>
          <a:lstStyle/>
          <a:p>
            <a:fld id="{8113C03B-1171-47ED-8C76-79F0D49C1701}" type="slidenum">
              <a:rPr lang="en-US" smtClean="0"/>
              <a:t>10</a:t>
            </a:fld>
            <a:endParaRPr lang="en-US" dirty="0"/>
          </a:p>
        </p:txBody>
      </p:sp>
    </p:spTree>
    <p:extLst>
      <p:ext uri="{BB962C8B-B14F-4D97-AF65-F5344CB8AC3E}">
        <p14:creationId xmlns:p14="http://schemas.microsoft.com/office/powerpoint/2010/main" val="1138061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 subtitle">
    <p:spTree>
      <p:nvGrpSpPr>
        <p:cNvPr id="1" name=""/>
        <p:cNvGrpSpPr/>
        <p:nvPr/>
      </p:nvGrpSpPr>
      <p:grpSpPr>
        <a:xfrm>
          <a:off x="0" y="0"/>
          <a:ext cx="0" cy="0"/>
          <a:chOff x="0" y="0"/>
          <a:chExt cx="0" cy="0"/>
        </a:xfrm>
      </p:grpSpPr>
      <p:sp>
        <p:nvSpPr>
          <p:cNvPr id="10" name="Text Placeholder 9"/>
          <p:cNvSpPr>
            <a:spLocks noGrp="1"/>
          </p:cNvSpPr>
          <p:nvPr>
            <p:ph type="body" sz="quarter" idx="13"/>
          </p:nvPr>
        </p:nvSpPr>
        <p:spPr>
          <a:xfrm>
            <a:off x="429184" y="4562542"/>
            <a:ext cx="5486400" cy="5207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b="0">
                <a:solidFill>
                  <a:schemeClr val="bg1"/>
                </a:solidFill>
                <a:latin typeface="Arial" panose="020B0604020202020204" pitchFamily="34" charset="0"/>
                <a:cs typeface="Arial" panose="020B0604020202020204" pitchFamily="34" charset="0"/>
              </a:defRPr>
            </a:lvl1pPr>
          </a:lstStyle>
          <a:p>
            <a:pPr lvl="0"/>
            <a:r>
              <a:rPr lang="en-US" smtClean="0"/>
              <a:t>Click to edit Master text styles</a:t>
            </a:r>
          </a:p>
          <a:p>
            <a:pPr lvl="1"/>
            <a:r>
              <a:rPr lang="en-US" smtClean="0"/>
              <a:t>Second level</a:t>
            </a:r>
          </a:p>
        </p:txBody>
      </p:sp>
      <p:sp>
        <p:nvSpPr>
          <p:cNvPr id="12" name="Text Placeholder 11"/>
          <p:cNvSpPr>
            <a:spLocks noGrp="1"/>
          </p:cNvSpPr>
          <p:nvPr>
            <p:ph type="body" sz="quarter" idx="14"/>
          </p:nvPr>
        </p:nvSpPr>
        <p:spPr>
          <a:xfrm>
            <a:off x="428625" y="5316538"/>
            <a:ext cx="5486400" cy="39398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1"/>
                </a:solidFill>
                <a:latin typeface="Arial" panose="020B0604020202020204" pitchFamily="34" charset="0"/>
                <a:cs typeface="Arial" panose="020B0604020202020204" pitchFamily="34" charset="0"/>
              </a:defRPr>
            </a:lvl1pPr>
          </a:lstStyle>
          <a:p>
            <a:pPr lvl="0"/>
            <a:r>
              <a:rPr lang="en-US" smtClean="0"/>
              <a:t>Click to edit Master text styles</a:t>
            </a:r>
          </a:p>
        </p:txBody>
      </p:sp>
      <p:sp>
        <p:nvSpPr>
          <p:cNvPr id="4" name="Slide Number Placeholder 5"/>
          <p:cNvSpPr>
            <a:spLocks noGrp="1"/>
          </p:cNvSpPr>
          <p:nvPr>
            <p:ph type="sldNum" sz="quarter" idx="15"/>
          </p:nvPr>
        </p:nvSpPr>
        <p:spPr/>
        <p:txBody>
          <a:bodyPr/>
          <a:lstStyle>
            <a:lvl1pPr>
              <a:defRPr/>
            </a:lvl1pPr>
          </a:lstStyle>
          <a:p>
            <a:fld id="{1FEACD14-4227-4AE6-AB0E-FC870FF36631}" type="slidenum">
              <a:rPr lang="en-US" altLang="en-US"/>
              <a:pPr/>
              <a:t>‹#›</a:t>
            </a:fld>
            <a:endParaRPr lang="en-US" altLang="en-US" dirty="0"/>
          </a:p>
        </p:txBody>
      </p:sp>
    </p:spTree>
    <p:extLst>
      <p:ext uri="{BB962C8B-B14F-4D97-AF65-F5344CB8AC3E}">
        <p14:creationId xmlns:p14="http://schemas.microsoft.com/office/powerpoint/2010/main" val="1575880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71488" y="221095"/>
            <a:ext cx="7175500" cy="536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rgbClr val="218BA7"/>
                </a:solidFill>
              </a:defRPr>
            </a:lvl1pPr>
          </a:lstStyle>
          <a:p>
            <a:pPr lvl="0"/>
            <a:r>
              <a:rPr lang="en-US" smtClean="0"/>
              <a:t>Click to edit Master text styles</a:t>
            </a:r>
          </a:p>
          <a:p>
            <a:pPr lvl="1"/>
            <a:r>
              <a:rPr lang="en-US" smtClean="0"/>
              <a:t>Second level</a:t>
            </a:r>
          </a:p>
        </p:txBody>
      </p:sp>
      <p:sp>
        <p:nvSpPr>
          <p:cNvPr id="10" name="Text Placeholder 9"/>
          <p:cNvSpPr>
            <a:spLocks noGrp="1"/>
          </p:cNvSpPr>
          <p:nvPr>
            <p:ph type="body" sz="quarter" idx="11"/>
          </p:nvPr>
        </p:nvSpPr>
        <p:spPr>
          <a:xfrm>
            <a:off x="471488" y="1366838"/>
            <a:ext cx="8358187" cy="47196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lumMod val="50000"/>
                    <a:lumOff val="50000"/>
                  </a:schemeClr>
                </a:solidFill>
              </a:defRPr>
            </a:lvl1pPr>
          </a:lstStyle>
          <a:p>
            <a:pPr lvl="0"/>
            <a:r>
              <a:rPr lang="en-US" smtClean="0"/>
              <a:t>Click to edit Master text styles</a:t>
            </a:r>
          </a:p>
        </p:txBody>
      </p:sp>
    </p:spTree>
    <p:extLst>
      <p:ext uri="{BB962C8B-B14F-4D97-AF65-F5344CB8AC3E}">
        <p14:creationId xmlns:p14="http://schemas.microsoft.com/office/powerpoint/2010/main" val="2300555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30337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643640" y="3093604"/>
            <a:ext cx="6576723" cy="98886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864325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471488" y="221095"/>
            <a:ext cx="7175500" cy="53657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rgbClr val="218BA7"/>
                </a:solidFill>
              </a:defRPr>
            </a:lvl1pPr>
          </a:lstStyle>
          <a:p>
            <a:pPr lvl="0"/>
            <a:r>
              <a:rPr lang="en-US" smtClean="0"/>
              <a:t>Click to edit Master text styles</a:t>
            </a:r>
          </a:p>
          <a:p>
            <a:pPr lvl="1"/>
            <a:r>
              <a:rPr lang="en-US" smtClean="0"/>
              <a:t>Second level</a:t>
            </a:r>
          </a:p>
        </p:txBody>
      </p:sp>
      <p:sp>
        <p:nvSpPr>
          <p:cNvPr id="10" name="Text Placeholder 9"/>
          <p:cNvSpPr>
            <a:spLocks noGrp="1"/>
          </p:cNvSpPr>
          <p:nvPr>
            <p:ph type="body" sz="quarter" idx="11"/>
          </p:nvPr>
        </p:nvSpPr>
        <p:spPr>
          <a:xfrm>
            <a:off x="471488" y="1366838"/>
            <a:ext cx="8358187" cy="471963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tx1">
                    <a:lumMod val="50000"/>
                    <a:lumOff val="50000"/>
                  </a:schemeClr>
                </a:solidFill>
              </a:defRPr>
            </a:lvl1pPr>
          </a:lstStyle>
          <a:p>
            <a:pPr lvl="0"/>
            <a:r>
              <a:rPr lang="en-US" smtClean="0"/>
              <a:t>Click to edit Master text styles</a:t>
            </a:r>
          </a:p>
        </p:txBody>
      </p:sp>
    </p:spTree>
    <p:extLst>
      <p:ext uri="{BB962C8B-B14F-4D97-AF65-F5344CB8AC3E}">
        <p14:creationId xmlns:p14="http://schemas.microsoft.com/office/powerpoint/2010/main" val="4002513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bg>
      <p:bgPr>
        <a:solidFill>
          <a:schemeClr val="bg2"/>
        </a:solidFill>
        <a:effectLst/>
      </p:bgPr>
    </p:bg>
    <p:spTree>
      <p:nvGrpSpPr>
        <p:cNvPr id="1" name=""/>
        <p:cNvGrpSpPr/>
        <p:nvPr/>
      </p:nvGrpSpPr>
      <p:grpSpPr>
        <a:xfrm>
          <a:off x="0" y="0"/>
          <a:ext cx="0" cy="0"/>
          <a:chOff x="0" y="0"/>
          <a:chExt cx="0" cy="0"/>
        </a:xfrm>
      </p:grpSpPr>
      <p:pic>
        <p:nvPicPr>
          <p:cNvPr id="4" name="Picture 2" descr="VICH header and footer-0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0213" y="6356350"/>
            <a:ext cx="2160587"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a:xfrm>
            <a:off x="635000" y="12623800"/>
            <a:ext cx="163513" cy="223838"/>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endParaRPr lang="en-GB"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mn-lt"/>
              </a:defRPr>
            </a:lvl1pPr>
          </a:lstStyle>
          <a:p>
            <a:pPr>
              <a:defRPr/>
            </a:pPr>
            <a:endParaRPr lang="en-GB"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fld id="{250C987F-15C9-4586-B674-2C368D863876}" type="slidenum">
              <a:rPr lang="en-GB" altLang="en-US"/>
              <a:pPr/>
              <a:t>‹#›</a:t>
            </a:fld>
            <a:endParaRPr lang="en-GB" altLang="en-US" dirty="0"/>
          </a:p>
        </p:txBody>
      </p:sp>
    </p:spTree>
    <p:extLst>
      <p:ext uri="{BB962C8B-B14F-4D97-AF65-F5344CB8AC3E}">
        <p14:creationId xmlns:p14="http://schemas.microsoft.com/office/powerpoint/2010/main" val="185422104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643640" y="3093604"/>
            <a:ext cx="6576723" cy="98886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456020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without pic">
    <p:spTree>
      <p:nvGrpSpPr>
        <p:cNvPr id="1" name=""/>
        <p:cNvGrpSpPr/>
        <p:nvPr/>
      </p:nvGrpSpPr>
      <p:grpSpPr>
        <a:xfrm>
          <a:off x="0" y="0"/>
          <a:ext cx="0" cy="0"/>
          <a:chOff x="0" y="0"/>
          <a:chExt cx="0" cy="0"/>
        </a:xfrm>
      </p:grpSpPr>
      <p:pic>
        <p:nvPicPr>
          <p:cNvPr id="4" name="Afbeelding 4" descr="triangle_VICH.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943600"/>
            <a:ext cx="3187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txBox="1">
            <a:spLocks/>
          </p:cNvSpPr>
          <p:nvPr userDrawn="1"/>
        </p:nvSpPr>
        <p:spPr>
          <a:xfrm>
            <a:off x="0" y="6383338"/>
            <a:ext cx="465138" cy="365125"/>
          </a:xfrm>
          <a:prstGeom prst="rect">
            <a:avLst/>
          </a:prstGeom>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eaLnBrk="1" hangingPunct="1"/>
            <a:fld id="{FB7069F3-03EF-499F-99B1-34482CABE073}" type="slidenum">
              <a:rPr lang="en-US" altLang="en-US" sz="1200">
                <a:solidFill>
                  <a:schemeClr val="bg1"/>
                </a:solidFill>
              </a:rPr>
              <a:pPr algn="r" eaLnBrk="1" hangingPunct="1"/>
              <a:t>‹#›</a:t>
            </a:fld>
            <a:endParaRPr lang="en-US" altLang="en-US" sz="1200" dirty="0">
              <a:solidFill>
                <a:schemeClr val="bg1"/>
              </a:solidFill>
            </a:endParaRPr>
          </a:p>
        </p:txBody>
      </p:sp>
      <p:sp>
        <p:nvSpPr>
          <p:cNvPr id="9" name="Text Placeholder 8"/>
          <p:cNvSpPr>
            <a:spLocks noGrp="1"/>
          </p:cNvSpPr>
          <p:nvPr>
            <p:ph type="body" sz="quarter" idx="10"/>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676414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with cow background">
    <p:spTree>
      <p:nvGrpSpPr>
        <p:cNvPr id="1" name=""/>
        <p:cNvGrpSpPr/>
        <p:nvPr/>
      </p:nvGrpSpPr>
      <p:grpSpPr>
        <a:xfrm>
          <a:off x="0" y="0"/>
          <a:ext cx="0" cy="0"/>
          <a:chOff x="0" y="0"/>
          <a:chExt cx="0" cy="0"/>
        </a:xfrm>
      </p:grpSpPr>
      <p:pic>
        <p:nvPicPr>
          <p:cNvPr id="4" name="Afbeelding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5675"/>
            <a:ext cx="9144000"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943600"/>
            <a:ext cx="3187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userDrawn="1"/>
        </p:nvSpPr>
        <p:spPr>
          <a:xfrm>
            <a:off x="0" y="6383338"/>
            <a:ext cx="465138" cy="365125"/>
          </a:xfrm>
          <a:prstGeom prst="rect">
            <a:avLst/>
          </a:prstGeom>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eaLnBrk="1" hangingPunct="1"/>
            <a:fld id="{0470E5F5-96CB-4035-8F12-0055CA07524F}" type="slidenum">
              <a:rPr lang="en-US" altLang="en-US" sz="1200">
                <a:solidFill>
                  <a:schemeClr val="bg1"/>
                </a:solidFill>
              </a:rPr>
              <a:pPr algn="r" eaLnBrk="1" hangingPunct="1"/>
              <a:t>‹#›</a:t>
            </a:fld>
            <a:endParaRPr lang="en-US" altLang="en-US" sz="1200" dirty="0">
              <a:solidFill>
                <a:schemeClr val="bg1"/>
              </a:solidFill>
            </a:endParaRPr>
          </a:p>
        </p:txBody>
      </p:sp>
      <p:sp>
        <p:nvSpPr>
          <p:cNvPr id="9" name="Text Placeholder 8"/>
          <p:cNvSpPr>
            <a:spLocks noGrp="1"/>
          </p:cNvSpPr>
          <p:nvPr>
            <p:ph type="body" sz="quarter" idx="10"/>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218816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with pig background">
    <p:spTree>
      <p:nvGrpSpPr>
        <p:cNvPr id="1" name=""/>
        <p:cNvGrpSpPr/>
        <p:nvPr/>
      </p:nvGrpSpPr>
      <p:grpSpPr>
        <a:xfrm>
          <a:off x="0" y="0"/>
          <a:ext cx="0" cy="0"/>
          <a:chOff x="0" y="0"/>
          <a:chExt cx="0" cy="0"/>
        </a:xfrm>
      </p:grpSpPr>
      <p:pic>
        <p:nvPicPr>
          <p:cNvPr id="4" name="Afbeelding 5" descr="image_1_TDM.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5675"/>
            <a:ext cx="9144000" cy="591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943600"/>
            <a:ext cx="3187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userDrawn="1"/>
        </p:nvSpPr>
        <p:spPr>
          <a:xfrm>
            <a:off x="0" y="6383338"/>
            <a:ext cx="465138" cy="365125"/>
          </a:xfrm>
          <a:prstGeom prst="rect">
            <a:avLst/>
          </a:prstGeom>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eaLnBrk="1" hangingPunct="1"/>
            <a:fld id="{279CECD7-936E-421E-9243-C1680527D147}" type="slidenum">
              <a:rPr lang="en-US" altLang="en-US" sz="1200">
                <a:solidFill>
                  <a:schemeClr val="bg1"/>
                </a:solidFill>
              </a:rPr>
              <a:pPr algn="r" eaLnBrk="1" hangingPunct="1"/>
              <a:t>‹#›</a:t>
            </a:fld>
            <a:endParaRPr lang="en-US" altLang="en-US" sz="1200" dirty="0">
              <a:solidFill>
                <a:schemeClr val="bg1"/>
              </a:solidFill>
            </a:endParaRPr>
          </a:p>
        </p:txBody>
      </p:sp>
      <p:sp>
        <p:nvSpPr>
          <p:cNvPr id="9" name="Text Placeholder 8"/>
          <p:cNvSpPr>
            <a:spLocks noGrp="1"/>
          </p:cNvSpPr>
          <p:nvPr>
            <p:ph type="body" sz="quarter" idx="10"/>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1146053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with landscape background">
    <p:spTree>
      <p:nvGrpSpPr>
        <p:cNvPr id="1" name=""/>
        <p:cNvGrpSpPr/>
        <p:nvPr/>
      </p:nvGrpSpPr>
      <p:grpSpPr>
        <a:xfrm>
          <a:off x="0" y="0"/>
          <a:ext cx="0" cy="0"/>
          <a:chOff x="0" y="0"/>
          <a:chExt cx="0" cy="0"/>
        </a:xfrm>
      </p:grpSpPr>
      <p:pic>
        <p:nvPicPr>
          <p:cNvPr id="4" name="Afbeelding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68375"/>
            <a:ext cx="9144000" cy="589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943600"/>
            <a:ext cx="3187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userDrawn="1"/>
        </p:nvSpPr>
        <p:spPr>
          <a:xfrm>
            <a:off x="0" y="6383338"/>
            <a:ext cx="465138" cy="365125"/>
          </a:xfrm>
          <a:prstGeom prst="rect">
            <a:avLst/>
          </a:prstGeom>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eaLnBrk="1" hangingPunct="1"/>
            <a:fld id="{87DF61FC-BA7D-40E9-B3B1-07E2F9EDF47C}" type="slidenum">
              <a:rPr lang="en-US" altLang="en-US" sz="1200">
                <a:solidFill>
                  <a:schemeClr val="bg1"/>
                </a:solidFill>
              </a:rPr>
              <a:pPr algn="r" eaLnBrk="1" hangingPunct="1"/>
              <a:t>‹#›</a:t>
            </a:fld>
            <a:endParaRPr lang="en-US" altLang="en-US" sz="1200" dirty="0">
              <a:solidFill>
                <a:schemeClr val="bg1"/>
              </a:solidFill>
            </a:endParaRPr>
          </a:p>
        </p:txBody>
      </p:sp>
      <p:sp>
        <p:nvSpPr>
          <p:cNvPr id="9" name="Text Placeholder 8"/>
          <p:cNvSpPr>
            <a:spLocks noGrp="1"/>
          </p:cNvSpPr>
          <p:nvPr>
            <p:ph type="body" sz="quarter" idx="10"/>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645761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with dog background">
    <p:spTree>
      <p:nvGrpSpPr>
        <p:cNvPr id="1" name=""/>
        <p:cNvGrpSpPr/>
        <p:nvPr/>
      </p:nvGrpSpPr>
      <p:grpSpPr>
        <a:xfrm>
          <a:off x="0" y="0"/>
          <a:ext cx="0" cy="0"/>
          <a:chOff x="0" y="0"/>
          <a:chExt cx="0" cy="0"/>
        </a:xfrm>
      </p:grpSpPr>
      <p:pic>
        <p:nvPicPr>
          <p:cNvPr id="4" name="Afbeelding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955675"/>
            <a:ext cx="9144000"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Afbeelding 4" descr="triangle_VICH.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5943600"/>
            <a:ext cx="3187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txBox="1">
            <a:spLocks/>
          </p:cNvSpPr>
          <p:nvPr userDrawn="1"/>
        </p:nvSpPr>
        <p:spPr>
          <a:xfrm>
            <a:off x="0" y="6383338"/>
            <a:ext cx="465138" cy="365125"/>
          </a:xfrm>
          <a:prstGeom prst="rect">
            <a:avLst/>
          </a:prstGeom>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eaLnBrk="1" hangingPunct="1"/>
            <a:fld id="{B8CEFC49-DFB5-49FC-BE75-5943204AF655}" type="slidenum">
              <a:rPr lang="en-US" altLang="en-US" sz="1200">
                <a:solidFill>
                  <a:schemeClr val="bg1"/>
                </a:solidFill>
              </a:rPr>
              <a:pPr algn="r" eaLnBrk="1" hangingPunct="1"/>
              <a:t>‹#›</a:t>
            </a:fld>
            <a:endParaRPr lang="en-US" altLang="en-US" sz="1200" dirty="0">
              <a:solidFill>
                <a:schemeClr val="bg1"/>
              </a:solidFill>
            </a:endParaRPr>
          </a:p>
        </p:txBody>
      </p:sp>
      <p:sp>
        <p:nvSpPr>
          <p:cNvPr id="9" name="Text Placeholder 8"/>
          <p:cNvSpPr>
            <a:spLocks noGrp="1"/>
          </p:cNvSpPr>
          <p:nvPr>
            <p:ph type="body" sz="quarter" idx="10"/>
          </p:nvPr>
        </p:nvSpPr>
        <p:spPr>
          <a:xfrm>
            <a:off x="404066" y="170610"/>
            <a:ext cx="7000781" cy="5191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1"/>
          </p:nvPr>
        </p:nvSpPr>
        <p:spPr>
          <a:xfrm>
            <a:off x="404813" y="1506538"/>
            <a:ext cx="8335962" cy="4419600"/>
          </a:xfrm>
          <a:prstGeom prst="rect">
            <a:avLst/>
          </a:prstGeom>
        </p:spPr>
        <p:txBody>
          <a:bodyPr/>
          <a:lstStyle>
            <a:lvl1pPr marL="228600" indent="-228600">
              <a:buClr>
                <a:schemeClr val="accent2"/>
              </a:buClr>
              <a:buFont typeface="Calibri" panose="020F0502020204030204" pitchFamily="34" charset="0"/>
              <a:buChar char="&gt;"/>
              <a:defRPr sz="2000" baseline="0">
                <a:solidFill>
                  <a:srgbClr val="218BA7"/>
                </a:solidFill>
                <a:latin typeface="Arial" panose="020B0604020202020204" pitchFamily="34" charset="0"/>
                <a:cs typeface="Arial" panose="020B0604020202020204" pitchFamily="34" charset="0"/>
              </a:defRPr>
            </a:lvl1pPr>
            <a:lvl2pPr marL="461963" indent="-231775">
              <a:buClr>
                <a:srgbClr val="218BA7"/>
              </a:buClr>
              <a:defRPr sz="1500">
                <a:solidFill>
                  <a:schemeClr val="accent2"/>
                </a:solidFill>
                <a:latin typeface="Arial" panose="020B0604020202020204" pitchFamily="34" charset="0"/>
                <a:cs typeface="Arial" panose="020B0604020202020204" pitchFamily="34" charset="0"/>
              </a:defRPr>
            </a:lvl2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4185509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a:prstGeom prst="rect">
            <a:avLst/>
          </a:prstGeom>
        </p:spPr>
        <p:txBody>
          <a:bodyPr/>
          <a:lstStyle/>
          <a:p>
            <a:r>
              <a:rPr lang="en-US" smtClean="0"/>
              <a:t>Click to edit Master title style</a:t>
            </a:r>
            <a:endParaRPr lang="en-ZA"/>
          </a:p>
        </p:txBody>
      </p:sp>
      <p:sp>
        <p:nvSpPr>
          <p:cNvPr id="3" name="Content Placeholder 2"/>
          <p:cNvSpPr>
            <a:spLocks noGrp="1"/>
          </p:cNvSpPr>
          <p:nvPr>
            <p:ph sz="half" idx="1"/>
          </p:nvPr>
        </p:nvSpPr>
        <p:spPr>
          <a:xfrm>
            <a:off x="762000" y="1905000"/>
            <a:ext cx="3771900" cy="4038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86300" y="1905000"/>
            <a:ext cx="3771900" cy="40386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noChangeArrowheads="1"/>
          </p:cNvSpPr>
          <p:nvPr>
            <p:ph type="dt" sz="half" idx="10"/>
          </p:nvPr>
        </p:nvSpPr>
        <p:spPr>
          <a:xfrm>
            <a:off x="762000" y="6391275"/>
            <a:ext cx="2057400" cy="457200"/>
          </a:xfrm>
          <a:prstGeom prst="rect">
            <a:avLst/>
          </a:prstGeom>
        </p:spPr>
        <p:txBody>
          <a:bodyPr/>
          <a:lstStyle>
            <a:lvl1pPr>
              <a:defRPr/>
            </a:lvl1pPr>
          </a:lstStyle>
          <a:p>
            <a:pPr>
              <a:defRPr/>
            </a:pPr>
            <a:r>
              <a:rPr lang="zh-CN" altLang="hu-HU"/>
              <a:t>2006.01.09.</a:t>
            </a:r>
            <a:endParaRPr lang="hu-HU" altLang="zh-CN"/>
          </a:p>
        </p:txBody>
      </p:sp>
      <p:sp>
        <p:nvSpPr>
          <p:cNvPr id="6" name="Footer Placeholder 5"/>
          <p:cNvSpPr>
            <a:spLocks noGrp="1" noChangeArrowheads="1"/>
          </p:cNvSpPr>
          <p:nvPr>
            <p:ph type="ftr" sz="quarter" idx="11"/>
          </p:nvPr>
        </p:nvSpPr>
        <p:spPr>
          <a:xfrm>
            <a:off x="3352800" y="6403975"/>
            <a:ext cx="2895600" cy="457200"/>
          </a:xfrm>
          <a:prstGeom prst="rect">
            <a:avLst/>
          </a:prstGeom>
        </p:spPr>
        <p:txBody>
          <a:bodyPr/>
          <a:lstStyle>
            <a:lvl1pPr>
              <a:defRPr/>
            </a:lvl1pPr>
          </a:lstStyle>
          <a:p>
            <a:pPr>
              <a:defRPr/>
            </a:pPr>
            <a:r>
              <a:rPr lang="zh-CN" altLang="hu-HU"/>
              <a:t>Dr. Pogány - Guilin</a:t>
            </a:r>
            <a:endParaRPr lang="hu-HU" altLang="zh-CN"/>
          </a:p>
        </p:txBody>
      </p:sp>
      <p:sp>
        <p:nvSpPr>
          <p:cNvPr id="7" name="Slide Number Placeholder 6"/>
          <p:cNvSpPr>
            <a:spLocks noGrp="1" noChangeArrowheads="1"/>
          </p:cNvSpPr>
          <p:nvPr>
            <p:ph type="sldNum" sz="quarter" idx="12"/>
          </p:nvPr>
        </p:nvSpPr>
        <p:spPr>
          <a:xfrm>
            <a:off x="6858000" y="6400800"/>
            <a:ext cx="1600200" cy="457200"/>
          </a:xfrm>
          <a:prstGeom prst="rect">
            <a:avLst/>
          </a:prstGeom>
        </p:spPr>
        <p:txBody>
          <a:bodyPr vert="horz" wrap="square" lIns="91440" tIns="45720" rIns="91440" bIns="45720" numCol="1" anchor="t" anchorCtr="0" compatLnSpc="1">
            <a:prstTxWarp prst="textNoShape">
              <a:avLst/>
            </a:prstTxWarp>
          </a:bodyPr>
          <a:lstStyle>
            <a:lvl1pPr>
              <a:defRPr/>
            </a:lvl1pPr>
          </a:lstStyle>
          <a:p>
            <a:fld id="{127DDD6A-C767-4CE3-AAFF-998F4EAEAD86}" type="slidenum">
              <a:rPr lang="zh-CN" altLang="hu-HU"/>
              <a:pPr/>
              <a:t>‹#›</a:t>
            </a:fld>
            <a:r>
              <a:rPr lang="hu-HU" altLang="zh-CN"/>
              <a:t>/61</a:t>
            </a:r>
          </a:p>
        </p:txBody>
      </p:sp>
    </p:spTree>
    <p:extLst>
      <p:ext uri="{BB962C8B-B14F-4D97-AF65-F5344CB8AC3E}">
        <p14:creationId xmlns:p14="http://schemas.microsoft.com/office/powerpoint/2010/main" val="4274755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04238"/>
            <a:ext cx="8341774" cy="969468"/>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736725"/>
            <a:ext cx="8342313" cy="43894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5144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pter title">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1643640" y="3093604"/>
            <a:ext cx="6576723" cy="98886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solidFill>
                  <a:schemeClr val="bg1"/>
                </a:solidFill>
              </a:defRPr>
            </a:lvl1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28523912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theme" Target="../theme/theme4.xml"/><Relationship Id="rId1" Type="http://schemas.openxmlformats.org/officeDocument/2006/relationships/slideLayout" Target="../slideLayouts/slideLayout10.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5.xml"/><Relationship Id="rId1" Type="http://schemas.openxmlformats.org/officeDocument/2006/relationships/slideLayout" Target="../slideLayouts/slideLayout1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6.xml"/><Relationship Id="rId1" Type="http://schemas.openxmlformats.org/officeDocument/2006/relationships/slideLayout" Target="../slideLayouts/slideLayout12.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9.jpe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theme" Target="../theme/theme8.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0" y="6383338"/>
            <a:ext cx="46513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bg1"/>
                </a:solidFill>
              </a:defRPr>
            </a:lvl1pPr>
          </a:lstStyle>
          <a:p>
            <a:fld id="{4E8C4598-9151-459E-A206-98F982885250}" type="slidenum">
              <a:rPr lang="en-US" altLang="en-US"/>
              <a:pPr/>
              <a:t>‹#›</a:t>
            </a:fld>
            <a:endParaRPr lang="en-US" altLang="en-US" dirty="0"/>
          </a:p>
        </p:txBody>
      </p:sp>
      <p:pic>
        <p:nvPicPr>
          <p:cNvPr id="1027"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27"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Afbeelding 3"/>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91440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1" r:id="rId7"/>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txBox="1">
            <a:spLocks/>
          </p:cNvSpPr>
          <p:nvPr userDrawn="1"/>
        </p:nvSpPr>
        <p:spPr>
          <a:xfrm>
            <a:off x="0" y="6383338"/>
            <a:ext cx="465138" cy="365125"/>
          </a:xfrm>
          <a:prstGeom prst="rect">
            <a:avLst/>
          </a:prstGeom>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eaLnBrk="1" hangingPunct="1"/>
            <a:fld id="{E9E09AE1-D280-4766-9651-E15942306D2D}" type="slidenum">
              <a:rPr lang="en-US" altLang="en-US" sz="1200">
                <a:solidFill>
                  <a:schemeClr val="bg1"/>
                </a:solidFill>
              </a:rPr>
              <a:pPr algn="r" eaLnBrk="1" hangingPunct="1"/>
              <a:t>‹#›</a:t>
            </a:fld>
            <a:endParaRPr lang="en-US" altLang="en-US" sz="12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4028"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Afbeelding 3"/>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Afbeelding 5" descr="triangle_VICH.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5961063"/>
            <a:ext cx="3187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txBox="1">
            <a:spLocks/>
          </p:cNvSpPr>
          <p:nvPr userDrawn="1"/>
        </p:nvSpPr>
        <p:spPr>
          <a:xfrm>
            <a:off x="0" y="6383338"/>
            <a:ext cx="465138" cy="365125"/>
          </a:xfrm>
          <a:prstGeom prst="rect">
            <a:avLst/>
          </a:prstGeom>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eaLnBrk="1" hangingPunct="1"/>
            <a:fld id="{2C5365F5-C9AB-4219-96B8-E2A0B8A8DBA1}" type="slidenum">
              <a:rPr lang="en-US" altLang="en-US" sz="1200">
                <a:solidFill>
                  <a:schemeClr val="bg1"/>
                </a:solidFill>
              </a:rPr>
              <a:pPr algn="r" eaLnBrk="1" hangingPunct="1"/>
              <a:t>‹#›</a:t>
            </a:fld>
            <a:endParaRPr lang="en-US" altLang="en-US" sz="12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4029"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txBox="1">
            <a:spLocks/>
          </p:cNvSpPr>
          <p:nvPr userDrawn="1"/>
        </p:nvSpPr>
        <p:spPr>
          <a:xfrm>
            <a:off x="0" y="6383338"/>
            <a:ext cx="465138" cy="365125"/>
          </a:xfrm>
          <a:prstGeom prst="rect">
            <a:avLst/>
          </a:prstGeom>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eaLnBrk="1" hangingPunct="1"/>
            <a:fld id="{3479697A-BD60-4AA0-AE58-E40E0A3EC8AE}" type="slidenum">
              <a:rPr lang="en-US" altLang="en-US" sz="1200">
                <a:solidFill>
                  <a:schemeClr val="bg1"/>
                </a:solidFill>
              </a:rPr>
              <a:pPr algn="r" eaLnBrk="1" hangingPunct="1"/>
              <a:t>‹#›</a:t>
            </a:fld>
            <a:endParaRPr lang="en-US" altLang="en-US" sz="12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4030"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txBox="1">
            <a:spLocks/>
          </p:cNvSpPr>
          <p:nvPr userDrawn="1"/>
        </p:nvSpPr>
        <p:spPr>
          <a:xfrm>
            <a:off x="0" y="6383338"/>
            <a:ext cx="465138" cy="365125"/>
          </a:xfrm>
          <a:prstGeom prst="rect">
            <a:avLst/>
          </a:prstGeom>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eaLnBrk="1" hangingPunct="1"/>
            <a:fld id="{13CE3794-57A6-48C3-B950-FA7CE282FA5C}" type="slidenum">
              <a:rPr lang="en-US" altLang="en-US" sz="1200">
                <a:solidFill>
                  <a:srgbClr val="FFFFFF"/>
                </a:solidFill>
              </a:rPr>
              <a:pPr algn="r" eaLnBrk="1" hangingPunct="1"/>
              <a:t>‹#›</a:t>
            </a:fld>
            <a:endParaRPr lang="en-US" altLang="en-US" sz="120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4031"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Afbeelding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165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Afbeelding 5" descr="triangle_VICH.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5961063"/>
            <a:ext cx="31877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5"/>
          <p:cNvSpPr txBox="1">
            <a:spLocks/>
          </p:cNvSpPr>
          <p:nvPr userDrawn="1"/>
        </p:nvSpPr>
        <p:spPr>
          <a:xfrm>
            <a:off x="0" y="6383338"/>
            <a:ext cx="465138" cy="365125"/>
          </a:xfrm>
          <a:prstGeom prst="rect">
            <a:avLst/>
          </a:prstGeom>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eaLnBrk="1" hangingPunct="1"/>
            <a:fld id="{18DA96FB-4C7D-4C0D-8D91-23D0558183EF}" type="slidenum">
              <a:rPr lang="en-US" altLang="en-US" sz="1200">
                <a:solidFill>
                  <a:srgbClr val="FFFFFF"/>
                </a:solidFill>
              </a:rPr>
              <a:pPr algn="r" eaLnBrk="1" hangingPunct="1"/>
              <a:t>‹#›</a:t>
            </a:fld>
            <a:endParaRPr lang="en-US" altLang="en-US" sz="120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4032" r:id="rId1"/>
    <p:sldLayoutId id="2147484040" r:id="rId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350"/>
            <a:ext cx="9144000" cy="684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p:cNvSpPr txBox="1">
            <a:spLocks/>
          </p:cNvSpPr>
          <p:nvPr userDrawn="1"/>
        </p:nvSpPr>
        <p:spPr>
          <a:xfrm>
            <a:off x="0" y="6383338"/>
            <a:ext cx="465138" cy="365125"/>
          </a:xfrm>
          <a:prstGeom prst="rect">
            <a:avLst/>
          </a:prstGeom>
        </p:spPr>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r" eaLnBrk="1" hangingPunct="1"/>
            <a:fld id="{8083DC21-43CE-4AE3-96EE-B2BA4B6ED037}" type="slidenum">
              <a:rPr lang="en-US" altLang="en-US" sz="1200">
                <a:solidFill>
                  <a:srgbClr val="FFFFFF"/>
                </a:solidFill>
              </a:rPr>
              <a:pPr algn="r" eaLnBrk="1" hangingPunct="1"/>
              <a:t>‹#›</a:t>
            </a:fld>
            <a:endParaRPr lang="en-US" altLang="en-US" sz="1200"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4033" r:id="rId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175793" y="3753170"/>
            <a:ext cx="5486400" cy="1435771"/>
          </a:xfrm>
        </p:spPr>
        <p:txBody>
          <a:bodyPr>
            <a:noAutofit/>
          </a:bodyPr>
          <a:lstStyle/>
          <a:p>
            <a:r>
              <a:rPr lang="en-US" dirty="0"/>
              <a:t>Challenges of Developing VICH Guidance for Residue Studies in Food Producing </a:t>
            </a:r>
            <a:r>
              <a:rPr lang="en-US" dirty="0" smtClean="0"/>
              <a:t>Aquatic Species</a:t>
            </a:r>
            <a:br>
              <a:rPr lang="en-US" dirty="0" smtClean="0"/>
            </a:br>
            <a:endParaRPr lang="en-US" dirty="0"/>
          </a:p>
        </p:txBody>
      </p:sp>
      <p:sp>
        <p:nvSpPr>
          <p:cNvPr id="3" name="Text Placeholder 2"/>
          <p:cNvSpPr>
            <a:spLocks noGrp="1"/>
          </p:cNvSpPr>
          <p:nvPr>
            <p:ph type="body" sz="quarter" idx="14"/>
          </p:nvPr>
        </p:nvSpPr>
        <p:spPr>
          <a:xfrm>
            <a:off x="240859" y="5568364"/>
            <a:ext cx="5486400" cy="393980"/>
          </a:xfrm>
        </p:spPr>
        <p:txBody>
          <a:bodyPr/>
          <a:lstStyle/>
          <a:p>
            <a:r>
              <a:rPr lang="en-US" dirty="0" smtClean="0"/>
              <a:t>Pamela Boner, Zoetis</a:t>
            </a:r>
            <a:endParaRPr lang="en-US" dirty="0"/>
          </a:p>
        </p:txBody>
      </p:sp>
      <p:sp>
        <p:nvSpPr>
          <p:cNvPr id="5" name="Rectangle 4"/>
          <p:cNvSpPr/>
          <p:nvPr/>
        </p:nvSpPr>
        <p:spPr>
          <a:xfrm>
            <a:off x="175793" y="4898826"/>
            <a:ext cx="4572000" cy="646331"/>
          </a:xfrm>
          <a:prstGeom prst="rect">
            <a:avLst/>
          </a:prstGeom>
        </p:spPr>
        <p:txBody>
          <a:bodyPr>
            <a:spAutoFit/>
          </a:bodyPr>
          <a:lstStyle/>
          <a:p>
            <a:pPr algn="ctr">
              <a:buSzPct val="100000"/>
            </a:pPr>
            <a:r>
              <a:rPr lang="en-GB" altLang="en-US" dirty="0">
                <a:solidFill>
                  <a:srgbClr val="FFFFFF"/>
                </a:solidFill>
                <a:latin typeface="Arial" pitchFamily="34" charset="0"/>
                <a:ea typeface="ヒラギノ角ゴ Pro W3"/>
                <a:cs typeface="Arial" pitchFamily="34" charset="0"/>
                <a:sym typeface="TradeGothic"/>
              </a:rPr>
              <a:t>Session 7: VICH Conference</a:t>
            </a:r>
          </a:p>
          <a:p>
            <a:pPr algn="ctr">
              <a:buSzPct val="100000"/>
            </a:pPr>
            <a:r>
              <a:rPr lang="en-GB" altLang="en-US" dirty="0">
                <a:solidFill>
                  <a:srgbClr val="FFFFFF"/>
                </a:solidFill>
                <a:latin typeface="Arial" pitchFamily="34" charset="0"/>
                <a:ea typeface="ヒラギノ角ゴ Pro W3"/>
                <a:cs typeface="Arial" pitchFamily="34" charset="0"/>
                <a:sym typeface="TradeGothic"/>
              </a:rPr>
              <a:t>Tokyo, Japan: 27 – 29 October 2015</a:t>
            </a:r>
          </a:p>
        </p:txBody>
      </p:sp>
      <p:pic>
        <p:nvPicPr>
          <p:cNvPr id="6" name="Picture 5" descr="cid:image001.gif@01CE02D8.3F1957A0"/>
          <p:cNvPicPr/>
          <p:nvPr/>
        </p:nvPicPr>
        <p:blipFill>
          <a:blip r:embed="rId3">
            <a:extLst>
              <a:ext uri="{28A0092B-C50C-407E-A947-70E740481C1C}">
                <a14:useLocalDpi xmlns:a14="http://schemas.microsoft.com/office/drawing/2010/main" val="0"/>
              </a:ext>
            </a:extLst>
          </a:blip>
          <a:srcRect/>
          <a:stretch>
            <a:fillRect/>
          </a:stretch>
        </p:blipFill>
        <p:spPr bwMode="auto">
          <a:xfrm>
            <a:off x="1047520" y="6054341"/>
            <a:ext cx="1905000" cy="657225"/>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Fish Issues</a:t>
            </a:r>
            <a:endParaRPr lang="en-US" dirty="0"/>
          </a:p>
        </p:txBody>
      </p:sp>
      <p:sp>
        <p:nvSpPr>
          <p:cNvPr id="50179" name="Content Placeholder 2"/>
          <p:cNvSpPr>
            <a:spLocks noGrp="1"/>
          </p:cNvSpPr>
          <p:nvPr>
            <p:ph idx="1"/>
          </p:nvPr>
        </p:nvSpPr>
        <p:spPr>
          <a:xfrm>
            <a:off x="457200" y="1687236"/>
            <a:ext cx="8229600" cy="4525963"/>
          </a:xfrm>
        </p:spPr>
        <p:txBody>
          <a:bodyPr/>
          <a:lstStyle/>
          <a:p>
            <a:r>
              <a:rPr lang="en-US" dirty="0" smtClean="0"/>
              <a:t>Is extrapolation Across a Group Reasonable?</a:t>
            </a:r>
          </a:p>
          <a:p>
            <a:r>
              <a:rPr lang="en-US" dirty="0" smtClean="0"/>
              <a:t>How should fish species be grouped?</a:t>
            </a:r>
          </a:p>
          <a:p>
            <a:pPr marL="0" indent="0">
              <a:buNone/>
            </a:pPr>
            <a:r>
              <a:rPr lang="en-US" sz="2400" dirty="0" smtClean="0"/>
              <a:t>Develop an approach to group the fish species </a:t>
            </a:r>
            <a:r>
              <a:rPr lang="en-US" sz="2000" dirty="0" smtClean="0"/>
              <a:t>– </a:t>
            </a:r>
          </a:p>
          <a:p>
            <a:pPr marL="0" indent="0">
              <a:buNone/>
            </a:pPr>
            <a:r>
              <a:rPr lang="en-US" sz="2000" dirty="0" smtClean="0"/>
              <a:t>	Several approaches exist for these groupings:</a:t>
            </a:r>
          </a:p>
          <a:p>
            <a:pPr marL="0" indent="0">
              <a:buNone/>
            </a:pPr>
            <a:r>
              <a:rPr lang="en-US" sz="2000" dirty="0" smtClean="0"/>
              <a:t/>
            </a:r>
            <a:br>
              <a:rPr lang="en-US" sz="2000" dirty="0" smtClean="0"/>
            </a:br>
            <a:r>
              <a:rPr lang="en-US" sz="2000" dirty="0" smtClean="0"/>
              <a:t>	</a:t>
            </a:r>
            <a:r>
              <a:rPr lang="en-US" sz="2400" dirty="0" smtClean="0"/>
              <a:t>Species physiology</a:t>
            </a:r>
            <a:br>
              <a:rPr lang="en-US" sz="2400" dirty="0" smtClean="0"/>
            </a:br>
            <a:r>
              <a:rPr lang="en-US" sz="2400" dirty="0" smtClean="0"/>
              <a:t>	Drug delivery</a:t>
            </a:r>
            <a:br>
              <a:rPr lang="en-US" sz="2400" dirty="0" smtClean="0"/>
            </a:br>
            <a:r>
              <a:rPr lang="en-US" sz="2400" dirty="0" smtClean="0"/>
              <a:t>	Culture system</a:t>
            </a:r>
            <a:br>
              <a:rPr lang="en-US" sz="2400" dirty="0" smtClean="0"/>
            </a:br>
            <a:r>
              <a:rPr lang="en-US" sz="2400" dirty="0" smtClean="0"/>
              <a:t>	Economic importance</a:t>
            </a:r>
            <a:br>
              <a:rPr lang="en-US" sz="2400" dirty="0" smtClean="0"/>
            </a:br>
            <a:r>
              <a:rPr lang="en-US" sz="2400" dirty="0" smtClean="0"/>
              <a:t>	Human food safety concerns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3455" y="2844526"/>
            <a:ext cx="2523907" cy="3792757"/>
          </a:xfrm>
          <a:prstGeom prst="rect">
            <a:avLst/>
          </a:prstGeom>
        </p:spPr>
      </p:pic>
    </p:spTree>
    <p:extLst>
      <p:ext uri="{BB962C8B-B14F-4D97-AF65-F5344CB8AC3E}">
        <p14:creationId xmlns:p14="http://schemas.microsoft.com/office/powerpoint/2010/main" val="9249082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Aquatic Species Draft Guidance</a:t>
            </a:r>
            <a:endParaRPr lang="en-US" dirty="0"/>
          </a:p>
        </p:txBody>
      </p:sp>
      <p:sp>
        <p:nvSpPr>
          <p:cNvPr id="3" name="Content Placeholder 2"/>
          <p:cNvSpPr>
            <a:spLocks noGrp="1"/>
          </p:cNvSpPr>
          <p:nvPr>
            <p:ph idx="1"/>
          </p:nvPr>
        </p:nvSpPr>
        <p:spPr>
          <a:xfrm>
            <a:off x="457200" y="1655285"/>
            <a:ext cx="8229600" cy="4525963"/>
          </a:xfrm>
        </p:spPr>
        <p:txBody>
          <a:bodyPr/>
          <a:lstStyle/>
          <a:p>
            <a:pPr marL="0" indent="0">
              <a:buNone/>
            </a:pPr>
            <a:r>
              <a:rPr lang="en-US" b="1" dirty="0" smtClean="0"/>
              <a:t>Critical Study Design Parameters</a:t>
            </a:r>
          </a:p>
          <a:p>
            <a:r>
              <a:rPr lang="en-US" sz="2400" dirty="0" smtClean="0"/>
              <a:t>Water temperature</a:t>
            </a:r>
          </a:p>
          <a:p>
            <a:pPr lvl="1"/>
            <a:r>
              <a:rPr lang="en-US" dirty="0" smtClean="0"/>
              <a:t>Study should be conducted under conditions that would result in the worst case scenario for tissue residues</a:t>
            </a:r>
          </a:p>
          <a:p>
            <a:pPr lvl="1"/>
            <a:r>
              <a:rPr lang="en-US" dirty="0" smtClean="0"/>
              <a:t>Low versus High Water Temperature</a:t>
            </a:r>
          </a:p>
          <a:p>
            <a:pPr lvl="2"/>
            <a:r>
              <a:rPr lang="en-US" sz="2400" dirty="0" smtClean="0"/>
              <a:t>In feed</a:t>
            </a:r>
          </a:p>
          <a:p>
            <a:pPr lvl="2"/>
            <a:r>
              <a:rPr lang="en-US" sz="2400" dirty="0" smtClean="0"/>
              <a:t>Immersion</a:t>
            </a:r>
          </a:p>
          <a:p>
            <a:pPr marL="914400" lvl="2" indent="0">
              <a:buNone/>
            </a:pPr>
            <a:endParaRPr lang="en-US" sz="2400" dirty="0" smtClean="0"/>
          </a:p>
          <a:p>
            <a:pPr marL="457200" lvl="1" indent="0">
              <a:buNone/>
            </a:pPr>
            <a:r>
              <a:rPr lang="en-US" dirty="0" smtClean="0"/>
              <a:t>The sponsor should demonstrate that the conditions of the study yield the worst case for tissue residues</a:t>
            </a:r>
            <a:endParaRPr lang="en-US" dirty="0"/>
          </a:p>
          <a:p>
            <a:pPr marL="0" indent="0">
              <a:buNone/>
            </a:pPr>
            <a:endParaRPr lang="en-US" dirty="0"/>
          </a:p>
        </p:txBody>
      </p:sp>
    </p:spTree>
    <p:extLst>
      <p:ext uri="{BB962C8B-B14F-4D97-AF65-F5344CB8AC3E}">
        <p14:creationId xmlns:p14="http://schemas.microsoft.com/office/powerpoint/2010/main" val="3159429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Aquatic Species Draft Guidance</a:t>
            </a:r>
            <a:endParaRPr lang="en-US" dirty="0"/>
          </a:p>
        </p:txBody>
      </p:sp>
      <p:sp>
        <p:nvSpPr>
          <p:cNvPr id="3" name="Content Placeholder 2"/>
          <p:cNvSpPr>
            <a:spLocks noGrp="1"/>
          </p:cNvSpPr>
          <p:nvPr>
            <p:ph idx="1"/>
          </p:nvPr>
        </p:nvSpPr>
        <p:spPr>
          <a:xfrm>
            <a:off x="457200" y="1125415"/>
            <a:ext cx="8229600" cy="5055833"/>
          </a:xfrm>
        </p:spPr>
        <p:txBody>
          <a:bodyPr/>
          <a:lstStyle/>
          <a:p>
            <a:pPr marL="0" indent="0">
              <a:buNone/>
            </a:pPr>
            <a:r>
              <a:rPr lang="en-US" b="1" dirty="0" smtClean="0"/>
              <a:t>Critical Study Design Parameters</a:t>
            </a:r>
          </a:p>
          <a:p>
            <a:r>
              <a:rPr lang="en-US" sz="2400" dirty="0" smtClean="0"/>
              <a:t>Housing</a:t>
            </a:r>
          </a:p>
          <a:p>
            <a:pPr lvl="1"/>
            <a:r>
              <a:rPr lang="en-US" sz="2000" dirty="0" smtClean="0"/>
              <a:t>Flow-through</a:t>
            </a:r>
          </a:p>
          <a:p>
            <a:pPr lvl="1"/>
            <a:r>
              <a:rPr lang="en-US" sz="2000" dirty="0" smtClean="0"/>
              <a:t>Racks</a:t>
            </a:r>
          </a:p>
          <a:p>
            <a:pPr lvl="1"/>
            <a:r>
              <a:rPr lang="en-US" sz="2000" dirty="0" smtClean="0"/>
              <a:t>Net pens</a:t>
            </a:r>
          </a:p>
          <a:p>
            <a:pPr lvl="1"/>
            <a:r>
              <a:rPr lang="en-US" sz="2000" dirty="0" smtClean="0"/>
              <a:t>Recirculating water systems</a:t>
            </a:r>
          </a:p>
          <a:p>
            <a:pPr lvl="1"/>
            <a:r>
              <a:rPr lang="en-US" sz="2000" dirty="0" smtClean="0"/>
              <a:t>Ponds</a:t>
            </a:r>
          </a:p>
          <a:p>
            <a:pPr lvl="1"/>
            <a:endParaRPr lang="en-US" sz="2000" dirty="0"/>
          </a:p>
          <a:p>
            <a:pPr lvl="1"/>
            <a:endParaRPr lang="en-US" sz="2000" dirty="0" smtClean="0"/>
          </a:p>
          <a:p>
            <a:pPr marL="457200" lvl="1" indent="0">
              <a:buNone/>
            </a:pPr>
            <a:r>
              <a:rPr lang="en-US" sz="2000" dirty="0" smtClean="0"/>
              <a:t>If more than one housing condition is used then the study </a:t>
            </a:r>
            <a:r>
              <a:rPr lang="en-US" sz="2000" dirty="0"/>
              <a:t>should be conducted under conditions that would result in the worst case scenario for tissue residues</a:t>
            </a:r>
          </a:p>
          <a:p>
            <a:pPr marL="457200" lvl="1" indent="0">
              <a:buNone/>
            </a:pPr>
            <a:endParaRPr lang="en-US" sz="2000" dirty="0"/>
          </a:p>
          <a:p>
            <a:pPr marL="457200" lvl="1" indent="0">
              <a:buNone/>
            </a:pPr>
            <a:endParaRPr lang="en-US" sz="2000" dirty="0" smtClean="0"/>
          </a:p>
          <a:p>
            <a:pPr lvl="1"/>
            <a:endParaRPr lang="en-US" sz="2000" dirty="0" smtClean="0"/>
          </a:p>
          <a:p>
            <a:pPr lvl="1"/>
            <a:endParaRPr lang="en-US" sz="2000" dirty="0"/>
          </a:p>
          <a:p>
            <a:pPr lvl="1"/>
            <a:endParaRPr lang="en-US" sz="2000" dirty="0" smtClean="0"/>
          </a:p>
          <a:p>
            <a:pPr lvl="1"/>
            <a:endParaRPr lang="en-US" sz="2000" dirty="0" smtClean="0"/>
          </a:p>
          <a:p>
            <a:pPr marL="0" indent="0">
              <a:buNone/>
            </a:pPr>
            <a:r>
              <a:rPr lang="en-US" sz="2400" dirty="0"/>
              <a:t>	</a:t>
            </a:r>
            <a:endParaRPr lang="en-US" sz="2400" dirty="0" smtClean="0"/>
          </a:p>
          <a:p>
            <a:pPr marL="0" indent="0">
              <a:buNone/>
            </a:pPr>
            <a:endParaRPr lang="en-US" sz="2400" dirty="0"/>
          </a:p>
          <a:p>
            <a:pPr marL="0" indent="0">
              <a:buNone/>
            </a:pPr>
            <a:endParaRPr lang="en-US" sz="2400" dirty="0" smtClean="0"/>
          </a:p>
          <a:p>
            <a:pPr marL="0" indent="0">
              <a:buNone/>
            </a:pPr>
            <a:endParaRPr lang="en-US" sz="2400" dirty="0"/>
          </a:p>
          <a:p>
            <a:pPr marL="0" indent="0">
              <a:buNone/>
            </a:pPr>
            <a:r>
              <a:rPr lang="en-US" sz="2400" dirty="0" smtClean="0"/>
              <a:t>Selection for the appropriate scenario of the final design 	parameters should be justified.</a:t>
            </a:r>
          </a:p>
          <a:p>
            <a:pPr marL="0" indent="0">
              <a:buNone/>
            </a:pP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1617" y="1831612"/>
            <a:ext cx="3775183" cy="2529373"/>
          </a:xfrm>
          <a:prstGeom prst="rect">
            <a:avLst/>
          </a:prstGeom>
        </p:spPr>
      </p:pic>
    </p:spTree>
    <p:extLst>
      <p:ext uri="{BB962C8B-B14F-4D97-AF65-F5344CB8AC3E}">
        <p14:creationId xmlns:p14="http://schemas.microsoft.com/office/powerpoint/2010/main" val="2573258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Aquatic Species Draft Guidance</a:t>
            </a:r>
            <a:endParaRPr lang="en-US" dirty="0"/>
          </a:p>
        </p:txBody>
      </p:sp>
      <p:sp>
        <p:nvSpPr>
          <p:cNvPr id="3" name="Content Placeholder 2"/>
          <p:cNvSpPr>
            <a:spLocks noGrp="1"/>
          </p:cNvSpPr>
          <p:nvPr>
            <p:ph idx="1"/>
          </p:nvPr>
        </p:nvSpPr>
        <p:spPr>
          <a:xfrm>
            <a:off x="457200" y="1655285"/>
            <a:ext cx="8229600" cy="4525963"/>
          </a:xfrm>
        </p:spPr>
        <p:txBody>
          <a:bodyPr/>
          <a:lstStyle/>
          <a:p>
            <a:pPr marL="0" indent="0">
              <a:buNone/>
            </a:pPr>
            <a:r>
              <a:rPr lang="en-US" b="1" dirty="0" smtClean="0"/>
              <a:t>Critical Study Design Parameters</a:t>
            </a:r>
          </a:p>
          <a:p>
            <a:r>
              <a:rPr lang="en-US" sz="2400" dirty="0" smtClean="0"/>
              <a:t>Number of Fish in the Study</a:t>
            </a:r>
          </a:p>
          <a:p>
            <a:pPr marL="0" indent="0">
              <a:buNone/>
            </a:pPr>
            <a:r>
              <a:rPr lang="en-US" sz="2400" dirty="0"/>
              <a:t>	</a:t>
            </a:r>
            <a:r>
              <a:rPr lang="en-US" sz="2400" dirty="0" smtClean="0"/>
              <a:t>Terrestrial animals 4 per time point</a:t>
            </a:r>
          </a:p>
          <a:p>
            <a:pPr marL="0" indent="0">
              <a:buNone/>
            </a:pPr>
            <a:r>
              <a:rPr lang="en-US" sz="2400" dirty="0"/>
              <a:t>	</a:t>
            </a:r>
            <a:r>
              <a:rPr lang="en-US" sz="2400" dirty="0" smtClean="0"/>
              <a:t>Larger numbers needed for fish due to variability</a:t>
            </a:r>
          </a:p>
          <a:p>
            <a:pPr marL="0" indent="0">
              <a:buNone/>
            </a:pPr>
            <a:endParaRPr lang="en-US" dirty="0"/>
          </a:p>
        </p:txBody>
      </p:sp>
    </p:spTree>
    <p:extLst>
      <p:ext uri="{BB962C8B-B14F-4D97-AF65-F5344CB8AC3E}">
        <p14:creationId xmlns:p14="http://schemas.microsoft.com/office/powerpoint/2010/main" val="400394700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0479"/>
          </a:xfrm>
        </p:spPr>
        <p:txBody>
          <a:bodyPr/>
          <a:lstStyle/>
          <a:p>
            <a:r>
              <a:rPr lang="en-US" dirty="0" smtClean="0"/>
              <a:t>Aquatic Species Draft Guidance</a:t>
            </a:r>
            <a:endParaRPr lang="en-US" dirty="0"/>
          </a:p>
        </p:txBody>
      </p:sp>
      <p:sp>
        <p:nvSpPr>
          <p:cNvPr id="3" name="Content Placeholder 2"/>
          <p:cNvSpPr>
            <a:spLocks noGrp="1"/>
          </p:cNvSpPr>
          <p:nvPr>
            <p:ph idx="1"/>
          </p:nvPr>
        </p:nvSpPr>
        <p:spPr>
          <a:xfrm>
            <a:off x="457200" y="1024645"/>
            <a:ext cx="8229600" cy="4525963"/>
          </a:xfrm>
        </p:spPr>
        <p:txBody>
          <a:bodyPr/>
          <a:lstStyle/>
          <a:p>
            <a:pPr marL="0" indent="0">
              <a:buNone/>
            </a:pPr>
            <a:r>
              <a:rPr lang="en-US" b="1" dirty="0" smtClean="0"/>
              <a:t>Critical Study Design Parameters</a:t>
            </a:r>
          </a:p>
          <a:p>
            <a:pPr marL="0" indent="0">
              <a:buNone/>
            </a:pPr>
            <a:r>
              <a:rPr lang="en-US" sz="2400" b="1" dirty="0" smtClean="0"/>
              <a:t>How to define edible portion</a:t>
            </a:r>
          </a:p>
          <a:p>
            <a:r>
              <a:rPr lang="en-US" sz="2400" dirty="0" smtClean="0"/>
              <a:t>Edible: How to discriminate edible and inedible?</a:t>
            </a:r>
          </a:p>
          <a:p>
            <a:pPr lvl="1"/>
            <a:r>
              <a:rPr lang="en-US" dirty="0" smtClean="0"/>
              <a:t>Organs of fish and crustacean are generally eaten in most of  the Asian countries, except fin, scale, and bone.</a:t>
            </a:r>
          </a:p>
          <a:p>
            <a:pPr lvl="1"/>
            <a:r>
              <a:rPr lang="en-US" dirty="0" smtClean="0"/>
              <a:t>Instead of the term 'edible,' should the terms be meat, shell, and organ?</a:t>
            </a:r>
          </a:p>
          <a:p>
            <a:endParaRPr lang="en-US" dirty="0"/>
          </a:p>
        </p:txBody>
      </p:sp>
      <p:pic>
        <p:nvPicPr>
          <p:cNvPr id="4" name="Picture 5" descr="NecropsiedTilapi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685" y="4012426"/>
            <a:ext cx="2807677" cy="2105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jdillmanpeppermint_4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7282" y="3961711"/>
            <a:ext cx="3522785" cy="2124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20481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871130" y="4017168"/>
            <a:ext cx="2865298" cy="1484997"/>
          </a:xfrm>
        </p:spPr>
        <p:txBody>
          <a:bodyPr/>
          <a:lstStyle/>
          <a:p>
            <a:r>
              <a:rPr lang="en-US" dirty="0"/>
              <a:t>Thank </a:t>
            </a:r>
            <a:r>
              <a:rPr lang="en-US" dirty="0" smtClean="0"/>
              <a:t>You</a:t>
            </a:r>
            <a:endParaRPr lang="en-US" dirty="0"/>
          </a:p>
          <a:p>
            <a:r>
              <a:rPr lang="en-US" dirty="0"/>
              <a:t>Questions? </a:t>
            </a:r>
          </a:p>
        </p:txBody>
      </p:sp>
      <p:sp>
        <p:nvSpPr>
          <p:cNvPr id="52231" name="Content Placeholder 6"/>
          <p:cNvSpPr txBox="1">
            <a:spLocks/>
          </p:cNvSpPr>
          <p:nvPr/>
        </p:nvSpPr>
        <p:spPr bwMode="auto">
          <a:xfrm>
            <a:off x="5970588" y="2413000"/>
            <a:ext cx="2759075" cy="3392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endParaRPr lang="en-US" sz="1400" dirty="0"/>
          </a:p>
        </p:txBody>
      </p:sp>
      <p:sp>
        <p:nvSpPr>
          <p:cNvPr id="14" name="Rectangle 13"/>
          <p:cNvSpPr/>
          <p:nvPr/>
        </p:nvSpPr>
        <p:spPr>
          <a:xfrm>
            <a:off x="-1" y="821267"/>
            <a:ext cx="8365068" cy="646331"/>
          </a:xfrm>
          <a:prstGeom prst="rect">
            <a:avLst/>
          </a:prstGeom>
        </p:spPr>
        <p:txBody>
          <a:bodyPr wrap="square">
            <a:spAutoFit/>
          </a:bodyPr>
          <a:lstStyle/>
          <a:p>
            <a:pPr marL="342900" indent="-342900">
              <a:buAutoNum type="arabicPeriod"/>
            </a:pPr>
            <a:endParaRPr lang="en-US" dirty="0"/>
          </a:p>
          <a:p>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5098" y="4017169"/>
            <a:ext cx="3637026" cy="2634615"/>
          </a:xfrm>
          <a:prstGeom prst="rect">
            <a:avLst/>
          </a:prstGeom>
        </p:spPr>
      </p:pic>
      <p:sp>
        <p:nvSpPr>
          <p:cNvPr id="11" name="Text Placeholder 3"/>
          <p:cNvSpPr txBox="1">
            <a:spLocks/>
          </p:cNvSpPr>
          <p:nvPr/>
        </p:nvSpPr>
        <p:spPr>
          <a:xfrm>
            <a:off x="254417" y="0"/>
            <a:ext cx="6576723" cy="356300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400" dirty="0" smtClean="0"/>
              <a:t>Acknowledgements</a:t>
            </a:r>
            <a:endParaRPr lang="en-US" dirty="0" smtClean="0"/>
          </a:p>
          <a:p>
            <a:pPr marL="342900" indent="-342900">
              <a:buAutoNum type="arabicPeriod"/>
            </a:pPr>
            <a:r>
              <a:rPr lang="en-US" dirty="0"/>
              <a:t>Residue and Kinetics EWG</a:t>
            </a:r>
          </a:p>
          <a:p>
            <a:pPr marL="342900" indent="-342900">
              <a:buAutoNum type="arabicPeriod"/>
            </a:pPr>
            <a:r>
              <a:rPr lang="en-US" dirty="0"/>
              <a:t>Aquatic Species Guidance </a:t>
            </a:r>
            <a:r>
              <a:rPr lang="en-US" dirty="0" smtClean="0"/>
              <a:t/>
            </a:r>
            <a:br>
              <a:rPr lang="en-US" dirty="0" smtClean="0"/>
            </a:br>
            <a:r>
              <a:rPr lang="en-US" dirty="0" smtClean="0"/>
              <a:t>Co-chair Mary </a:t>
            </a:r>
            <a:r>
              <a:rPr lang="en-US" dirty="0"/>
              <a:t>Smal </a:t>
            </a:r>
            <a:r>
              <a:rPr lang="en-US" dirty="0" smtClean="0"/>
              <a:t>	</a:t>
            </a:r>
            <a:br>
              <a:rPr lang="en-US" dirty="0" smtClean="0"/>
            </a:br>
            <a:r>
              <a:rPr lang="en-US" dirty="0" smtClean="0"/>
              <a:t>Advisors:  </a:t>
            </a:r>
            <a:r>
              <a:rPr lang="en-US" dirty="0"/>
              <a:t>Julia </a:t>
            </a:r>
            <a:r>
              <a:rPr lang="en-US" dirty="0" smtClean="0"/>
              <a:t>Oriani</a:t>
            </a:r>
            <a:br>
              <a:rPr lang="en-US" dirty="0" smtClean="0"/>
            </a:br>
            <a:r>
              <a:rPr lang="en-US" dirty="0" smtClean="0"/>
              <a:t>		Satoshi Miwa</a:t>
            </a:r>
            <a:br>
              <a:rPr lang="en-US" dirty="0" smtClean="0"/>
            </a:br>
            <a:r>
              <a:rPr lang="en-US" dirty="0" smtClean="0"/>
              <a:t>		Satoru  Nakano</a:t>
            </a:r>
            <a:br>
              <a:rPr lang="en-US" dirty="0" smtClean="0"/>
            </a:br>
            <a:r>
              <a:rPr lang="en-US" dirty="0" smtClean="0"/>
              <a:t/>
            </a:r>
            <a:br>
              <a:rPr lang="en-US" dirty="0" smtClean="0"/>
            </a:br>
            <a:r>
              <a:rPr lang="en-US" dirty="0" smtClean="0"/>
              <a:t/>
            </a:r>
            <a:br>
              <a:rPr lang="en-US" dirty="0" smtClean="0"/>
            </a:br>
            <a:endParaRPr lang="en-US" dirty="0" smtClean="0"/>
          </a:p>
          <a:p>
            <a:pPr marL="342900" indent="-342900">
              <a:buAutoNum type="arabicPeriod"/>
            </a:pPr>
            <a:endParaRPr lang="en-US" dirty="0"/>
          </a:p>
          <a:p>
            <a:endParaRPr lang="en-US" dirty="0"/>
          </a:p>
        </p:txBody>
      </p:sp>
    </p:spTree>
    <p:extLst>
      <p:ext uri="{BB962C8B-B14F-4D97-AF65-F5344CB8AC3E}">
        <p14:creationId xmlns:p14="http://schemas.microsoft.com/office/powerpoint/2010/main" val="837306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Placeholder 1"/>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fontAlgn="base">
              <a:spcAft>
                <a:spcPct val="0"/>
              </a:spcAft>
            </a:pPr>
            <a:r>
              <a:rPr lang="en-US" dirty="0"/>
              <a:t>VICH Overview and How it </a:t>
            </a:r>
            <a:r>
              <a:rPr lang="en-US" dirty="0" smtClean="0"/>
              <a:t>Works</a:t>
            </a:r>
            <a:endParaRPr lang="en-US" dirty="0"/>
          </a:p>
        </p:txBody>
      </p:sp>
      <p:sp>
        <p:nvSpPr>
          <p:cNvPr id="18435" name="Text Placeholder 2"/>
          <p:cNvSpPr>
            <a:spLocks noGrp="1"/>
          </p:cNvSpPr>
          <p:nvPr>
            <p:ph type="body" sz="quarter" idx="11"/>
          </p:nvPr>
        </p:nvSpPr>
        <p:spPr bwMode="auto">
          <a:xfrm>
            <a:off x="2442933" y="4028364"/>
            <a:ext cx="5621413" cy="156820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None/>
            </a:pPr>
            <a:r>
              <a:rPr lang="en-US" dirty="0" smtClean="0"/>
              <a:t>VICH </a:t>
            </a:r>
            <a:r>
              <a:rPr lang="en-US" dirty="0"/>
              <a:t>publishes the draft guideline for public </a:t>
            </a:r>
            <a:r>
              <a:rPr lang="en-US" dirty="0" smtClean="0"/>
              <a:t>consultation through </a:t>
            </a:r>
            <a:r>
              <a:rPr lang="en-US" dirty="0"/>
              <a:t>the support and network </a:t>
            </a:r>
            <a:r>
              <a:rPr lang="en-US" dirty="0" smtClean="0"/>
              <a:t>of </a:t>
            </a:r>
            <a:r>
              <a:rPr lang="en-US" dirty="0"/>
              <a:t>the World Organization for Animal Health (OIE</a:t>
            </a:r>
            <a:r>
              <a:rPr lang="en-US" dirty="0" smtClean="0"/>
              <a:t>).</a:t>
            </a:r>
          </a:p>
          <a:p>
            <a:pPr marL="0" indent="0">
              <a:buNone/>
            </a:pPr>
            <a:r>
              <a:rPr lang="en-US" dirty="0" smtClean="0"/>
              <a:t> </a:t>
            </a:r>
            <a:r>
              <a:rPr lang="en-US" b="1" dirty="0" smtClean="0"/>
              <a:t>Countries </a:t>
            </a:r>
            <a:r>
              <a:rPr lang="en-US" b="1" dirty="0"/>
              <a:t>that are not part of VICH </a:t>
            </a:r>
            <a:r>
              <a:rPr lang="en-US" b="1" dirty="0" smtClean="0"/>
              <a:t>are </a:t>
            </a:r>
            <a:r>
              <a:rPr lang="en-US" b="1" dirty="0"/>
              <a:t>also invited to provide comments about each draft </a:t>
            </a:r>
            <a:r>
              <a:rPr lang="en-US" b="1" dirty="0" smtClean="0"/>
              <a:t>guideline</a:t>
            </a:r>
            <a:endParaRPr lang="en-US" b="1" dirty="0"/>
          </a:p>
        </p:txBody>
      </p:sp>
      <p:pic>
        <p:nvPicPr>
          <p:cNvPr id="4" name="Picture 3"/>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789" t="6207" r="9029" b="20646"/>
          <a:stretch/>
        </p:blipFill>
        <p:spPr>
          <a:xfrm>
            <a:off x="3040280" y="1257714"/>
            <a:ext cx="3456394" cy="230726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type="body" sz="quarter" idx="10"/>
          </p:nvPr>
        </p:nvSpPr>
        <p:spPr>
          <a:xfrm>
            <a:off x="404066" y="85546"/>
            <a:ext cx="7000781" cy="519112"/>
          </a:xfrm>
        </p:spPr>
        <p:txBody>
          <a:bodyPr/>
          <a:lstStyle/>
          <a:p>
            <a:r>
              <a:rPr lang="en-US" dirty="0"/>
              <a:t>Metabolism and Residue Kinetics Expert Working Group </a:t>
            </a:r>
            <a:r>
              <a:rPr lang="en-US" sz="2400" dirty="0"/>
              <a:t>Chairperson: Stefan Scheid (</a:t>
            </a:r>
            <a:r>
              <a:rPr lang="en-US" sz="2400" dirty="0" smtClean="0"/>
              <a:t>E.U</a:t>
            </a:r>
            <a:r>
              <a:rPr lang="en-US" sz="2400" dirty="0"/>
              <a:t>)</a:t>
            </a:r>
            <a:endParaRPr lang="en-US" dirty="0" smtClean="0"/>
          </a:p>
        </p:txBody>
      </p:sp>
      <p:sp>
        <p:nvSpPr>
          <p:cNvPr id="10" name="Text Placeholder 9"/>
          <p:cNvSpPr>
            <a:spLocks noGrp="1"/>
          </p:cNvSpPr>
          <p:nvPr>
            <p:ph type="body" sz="quarter" idx="11"/>
          </p:nvPr>
        </p:nvSpPr>
        <p:spPr>
          <a:xfrm>
            <a:off x="404813" y="1400208"/>
            <a:ext cx="2784954" cy="4419600"/>
          </a:xfrm>
        </p:spPr>
        <p:txBody>
          <a:bodyPr/>
          <a:lstStyle/>
          <a:p>
            <a:pPr marL="0" indent="0">
              <a:buNone/>
            </a:pPr>
            <a:r>
              <a:rPr lang="en-US" b="1" dirty="0" smtClean="0"/>
              <a:t>Introduction</a:t>
            </a:r>
          </a:p>
          <a:p>
            <a:r>
              <a:rPr lang="en-US" dirty="0" smtClean="0"/>
              <a:t>The </a:t>
            </a:r>
            <a:r>
              <a:rPr lang="en-US" dirty="0"/>
              <a:t>Expert Working Group (EWG) on “Metabolism and Residue Kinetics” was founded at the 16th VICH Steering Committee meeting in May 2005 (Washington DC, USA</a:t>
            </a:r>
            <a:r>
              <a:rPr lang="en-US" dirty="0" smtClean="0"/>
              <a:t>)</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9759" y="1392812"/>
            <a:ext cx="5654971" cy="4671498"/>
          </a:xfrm>
          <a:prstGeom prst="rect">
            <a:avLst/>
          </a:prstGeom>
        </p:spPr>
      </p:pic>
      <p:sp>
        <p:nvSpPr>
          <p:cNvPr id="7" name="Text Box 84"/>
          <p:cNvSpPr txBox="1">
            <a:spLocks noChangeArrowheads="1"/>
          </p:cNvSpPr>
          <p:nvPr/>
        </p:nvSpPr>
        <p:spPr bwMode="auto">
          <a:xfrm>
            <a:off x="3381153" y="6146609"/>
            <a:ext cx="5096933" cy="169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a:defRPr sz="2000" b="1">
                <a:solidFill>
                  <a:srgbClr val="00237E"/>
                </a:solidFill>
                <a:latin typeface="Trebuchet MS" pitchFamily="34" charset="0"/>
              </a:defRPr>
            </a:lvl1pPr>
            <a:lvl2pPr marL="742950" indent="-285750">
              <a:defRPr sz="2000" b="1">
                <a:solidFill>
                  <a:srgbClr val="00237E"/>
                </a:solidFill>
                <a:latin typeface="Trebuchet MS" pitchFamily="34" charset="0"/>
              </a:defRPr>
            </a:lvl2pPr>
            <a:lvl3pPr marL="1143000" indent="-228600">
              <a:defRPr sz="2000" b="1">
                <a:solidFill>
                  <a:srgbClr val="00237E"/>
                </a:solidFill>
                <a:latin typeface="Trebuchet MS" pitchFamily="34" charset="0"/>
              </a:defRPr>
            </a:lvl3pPr>
            <a:lvl4pPr marL="1600200" indent="-228600">
              <a:defRPr sz="2000" b="1">
                <a:solidFill>
                  <a:srgbClr val="00237E"/>
                </a:solidFill>
                <a:latin typeface="Trebuchet MS" pitchFamily="34" charset="0"/>
              </a:defRPr>
            </a:lvl4pPr>
            <a:lvl5pPr marL="2057400" indent="-228600">
              <a:defRPr sz="2000" b="1">
                <a:solidFill>
                  <a:srgbClr val="00237E"/>
                </a:solidFill>
                <a:latin typeface="Trebuchet MS" pitchFamily="34" charset="0"/>
              </a:defRPr>
            </a:lvl5pPr>
            <a:lvl6pPr marL="2514600" indent="-228600" eaLnBrk="0" fontAlgn="base" hangingPunct="0">
              <a:spcBef>
                <a:spcPct val="0"/>
              </a:spcBef>
              <a:spcAft>
                <a:spcPct val="0"/>
              </a:spcAft>
              <a:defRPr sz="2000" b="1">
                <a:solidFill>
                  <a:srgbClr val="00237E"/>
                </a:solidFill>
                <a:latin typeface="Trebuchet MS" pitchFamily="34" charset="0"/>
              </a:defRPr>
            </a:lvl6pPr>
            <a:lvl7pPr marL="2971800" indent="-228600" eaLnBrk="0" fontAlgn="base" hangingPunct="0">
              <a:spcBef>
                <a:spcPct val="0"/>
              </a:spcBef>
              <a:spcAft>
                <a:spcPct val="0"/>
              </a:spcAft>
              <a:defRPr sz="2000" b="1">
                <a:solidFill>
                  <a:srgbClr val="00237E"/>
                </a:solidFill>
                <a:latin typeface="Trebuchet MS" pitchFamily="34" charset="0"/>
              </a:defRPr>
            </a:lvl7pPr>
            <a:lvl8pPr marL="3429000" indent="-228600" eaLnBrk="0" fontAlgn="base" hangingPunct="0">
              <a:spcBef>
                <a:spcPct val="0"/>
              </a:spcBef>
              <a:spcAft>
                <a:spcPct val="0"/>
              </a:spcAft>
              <a:defRPr sz="2000" b="1">
                <a:solidFill>
                  <a:srgbClr val="00237E"/>
                </a:solidFill>
                <a:latin typeface="Trebuchet MS" pitchFamily="34" charset="0"/>
              </a:defRPr>
            </a:lvl8pPr>
            <a:lvl9pPr marL="3886200" indent="-228600" eaLnBrk="0" fontAlgn="base" hangingPunct="0">
              <a:spcBef>
                <a:spcPct val="0"/>
              </a:spcBef>
              <a:spcAft>
                <a:spcPct val="0"/>
              </a:spcAft>
              <a:defRPr sz="2000" b="1">
                <a:solidFill>
                  <a:srgbClr val="00237E"/>
                </a:solidFill>
                <a:latin typeface="Trebuchet MS" pitchFamily="34" charset="0"/>
              </a:defRPr>
            </a:lvl9pPr>
          </a:lstStyle>
          <a:p>
            <a:r>
              <a:rPr lang="en-US" altLang="de-DE" sz="1100" b="0" dirty="0" smtClean="0">
                <a:solidFill>
                  <a:srgbClr val="000000"/>
                </a:solidFill>
              </a:rPr>
              <a:t>*</a:t>
            </a:r>
            <a:r>
              <a:rPr lang="en-US" altLang="de-DE" sz="500" b="0" dirty="0" smtClean="0">
                <a:solidFill>
                  <a:srgbClr val="000000"/>
                </a:solidFill>
              </a:rPr>
              <a:t> </a:t>
            </a:r>
            <a:r>
              <a:rPr lang="en-US" altLang="de-DE" sz="1100" b="0" dirty="0" smtClean="0">
                <a:solidFill>
                  <a:srgbClr val="000000"/>
                </a:solidFill>
              </a:rPr>
              <a:t>Also a member of the subgroup on honey</a:t>
            </a:r>
            <a:endParaRPr lang="en-US" altLang="de-DE" sz="1100" b="0" dirty="0">
              <a:solidFill>
                <a:srgbClr val="000000"/>
              </a:solidFill>
            </a:endParaRPr>
          </a:p>
        </p:txBody>
      </p:sp>
    </p:spTree>
    <p:extLst>
      <p:ext uri="{BB962C8B-B14F-4D97-AF65-F5344CB8AC3E}">
        <p14:creationId xmlns:p14="http://schemas.microsoft.com/office/powerpoint/2010/main" val="39134115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type="body" sz="quarter" idx="10"/>
          </p:nvPr>
        </p:nvSpPr>
        <p:spPr>
          <a:xfrm>
            <a:off x="404066" y="85546"/>
            <a:ext cx="7000781" cy="519112"/>
          </a:xfrm>
        </p:spPr>
        <p:txBody>
          <a:bodyPr/>
          <a:lstStyle/>
          <a:p>
            <a:r>
              <a:rPr lang="en-US" dirty="0" smtClean="0"/>
              <a:t>Metabolism </a:t>
            </a:r>
            <a:r>
              <a:rPr lang="en-US" dirty="0"/>
              <a:t>and Residue Kinetics Expert Working Group</a:t>
            </a:r>
            <a:endParaRPr lang="en-US" dirty="0" smtClean="0"/>
          </a:p>
          <a:p>
            <a:endParaRPr lang="en-US" dirty="0" smtClean="0"/>
          </a:p>
        </p:txBody>
      </p:sp>
      <p:sp>
        <p:nvSpPr>
          <p:cNvPr id="11" name="Text Placeholder 10"/>
          <p:cNvSpPr>
            <a:spLocks noGrp="1"/>
          </p:cNvSpPr>
          <p:nvPr>
            <p:ph type="body" sz="quarter" idx="11"/>
          </p:nvPr>
        </p:nvSpPr>
        <p:spPr/>
        <p:txBody>
          <a:bodyPr/>
          <a:lstStyle/>
          <a:p>
            <a:pPr marL="0" indent="0">
              <a:buNone/>
            </a:pPr>
            <a:r>
              <a:rPr lang="en-US" dirty="0" smtClean="0"/>
              <a:t>Key </a:t>
            </a:r>
            <a:r>
              <a:rPr lang="en-US" dirty="0"/>
              <a:t>Benefits of Harmonized </a:t>
            </a:r>
            <a:r>
              <a:rPr lang="en-US" dirty="0" smtClean="0"/>
              <a:t>Guidelines</a:t>
            </a:r>
          </a:p>
          <a:p>
            <a:r>
              <a:rPr lang="en-US" dirty="0" smtClean="0"/>
              <a:t>Fewer </a:t>
            </a:r>
            <a:r>
              <a:rPr lang="en-US" dirty="0"/>
              <a:t>residue studies will be needed which will result in lower costs for drug development, less animals sacrificed, more stream-lined drug approvals, and ultimately, greater human food safety to consumers.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7906" y="3431573"/>
            <a:ext cx="4272567" cy="2116193"/>
          </a:xfrm>
          <a:prstGeom prst="rect">
            <a:avLst/>
          </a:prstGeom>
        </p:spPr>
      </p:pic>
    </p:spTree>
    <p:extLst>
      <p:ext uri="{BB962C8B-B14F-4D97-AF65-F5344CB8AC3E}">
        <p14:creationId xmlns:p14="http://schemas.microsoft.com/office/powerpoint/2010/main" val="756602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type="body" sz="quarter" idx="10"/>
          </p:nvPr>
        </p:nvSpPr>
        <p:spPr>
          <a:xfrm>
            <a:off x="404066" y="85546"/>
            <a:ext cx="7000781" cy="519112"/>
          </a:xfrm>
        </p:spPr>
        <p:txBody>
          <a:bodyPr/>
          <a:lstStyle/>
          <a:p>
            <a:r>
              <a:rPr lang="en-US" dirty="0" smtClean="0"/>
              <a:t>Metabolism and Residue Kinetics Expert Working Group - Aquatics</a:t>
            </a:r>
          </a:p>
        </p:txBody>
      </p:sp>
      <p:sp>
        <p:nvSpPr>
          <p:cNvPr id="4" name="Text Placeholder 3"/>
          <p:cNvSpPr>
            <a:spLocks noGrp="1"/>
          </p:cNvSpPr>
          <p:nvPr>
            <p:ph type="body" sz="quarter" idx="11"/>
          </p:nvPr>
        </p:nvSpPr>
        <p:spPr/>
        <p:txBody>
          <a:bodyPr/>
          <a:lstStyle/>
          <a:p>
            <a:pPr marL="0" indent="0">
              <a:buNone/>
              <a:tabLst>
                <a:tab pos="2170113" algn="l"/>
              </a:tabLst>
            </a:pPr>
            <a:r>
              <a:rPr lang="en-US" sz="2400" dirty="0" smtClean="0"/>
              <a:t>Topic co-chairs:	Pam Boner (Zoetis)</a:t>
            </a:r>
            <a:br>
              <a:rPr lang="en-US" sz="2400" dirty="0" smtClean="0"/>
            </a:br>
            <a:r>
              <a:rPr lang="en-US" sz="2400" dirty="0" smtClean="0"/>
              <a:t>	Mary Smal (Elanco)</a:t>
            </a:r>
          </a:p>
          <a:p>
            <a:pPr marL="0" indent="0">
              <a:buNone/>
            </a:pPr>
            <a:endParaRPr lang="en-US" sz="2400" dirty="0" smtClean="0"/>
          </a:p>
          <a:p>
            <a:pPr marL="0" indent="0">
              <a:buNone/>
            </a:pPr>
            <a:r>
              <a:rPr lang="en-US" sz="2400" dirty="0" smtClean="0"/>
              <a:t>Edible Aquatic Species-decided to make a stand alone guidance. </a:t>
            </a:r>
            <a:br>
              <a:rPr lang="en-US" sz="2400" dirty="0" smtClean="0"/>
            </a:br>
            <a:r>
              <a:rPr lang="en-US" sz="2400" dirty="0" smtClean="0"/>
              <a:t>The inclusion of aquatic species was holding up GL48</a:t>
            </a:r>
          </a:p>
          <a:p>
            <a:endParaRPr lang="en-US" dirty="0"/>
          </a:p>
        </p:txBody>
      </p:sp>
    </p:spTree>
    <p:extLst>
      <p:ext uri="{BB962C8B-B14F-4D97-AF65-F5344CB8AC3E}">
        <p14:creationId xmlns:p14="http://schemas.microsoft.com/office/powerpoint/2010/main" val="22599190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are Aquatic Species?</a:t>
            </a:r>
            <a:endParaRPr lang="en-US" dirty="0"/>
          </a:p>
        </p:txBody>
      </p:sp>
      <p:sp>
        <p:nvSpPr>
          <p:cNvPr id="50179" name="Content Placeholder 2"/>
          <p:cNvSpPr>
            <a:spLocks noGrp="1"/>
          </p:cNvSpPr>
          <p:nvPr>
            <p:ph idx="1"/>
          </p:nvPr>
        </p:nvSpPr>
        <p:spPr/>
        <p:txBody>
          <a:bodyPr/>
          <a:lstStyle/>
          <a:p>
            <a:pPr marL="0" indent="0">
              <a:buNone/>
            </a:pPr>
            <a:r>
              <a:rPr lang="en-US" b="1" dirty="0" smtClean="0"/>
              <a:t>Fish</a:t>
            </a:r>
            <a:r>
              <a:rPr lang="en-US" dirty="0" smtClean="0"/>
              <a:t>  </a:t>
            </a:r>
            <a:br>
              <a:rPr lang="en-US" dirty="0" smtClean="0"/>
            </a:br>
            <a:r>
              <a:rPr lang="en-US" dirty="0" smtClean="0"/>
              <a:t>Finfish, Eel</a:t>
            </a:r>
          </a:p>
          <a:p>
            <a:pPr marL="0" indent="0">
              <a:buNone/>
            </a:pPr>
            <a:r>
              <a:rPr lang="en-US" b="1" dirty="0" smtClean="0"/>
              <a:t>Mollusks</a:t>
            </a:r>
            <a:br>
              <a:rPr lang="en-US" b="1" dirty="0" smtClean="0"/>
            </a:br>
            <a:r>
              <a:rPr lang="en-US" dirty="0" smtClean="0"/>
              <a:t>Snails, clams</a:t>
            </a:r>
          </a:p>
          <a:p>
            <a:pPr marL="0" indent="0">
              <a:buNone/>
            </a:pPr>
            <a:r>
              <a:rPr lang="en-US" b="1" dirty="0" smtClean="0"/>
              <a:t>Crustaceans</a:t>
            </a:r>
            <a:br>
              <a:rPr lang="en-US" b="1" dirty="0" smtClean="0"/>
            </a:br>
            <a:r>
              <a:rPr lang="en-US" dirty="0" smtClean="0"/>
              <a:t>Lobster, Shrimp</a:t>
            </a:r>
          </a:p>
          <a:p>
            <a:pPr marL="0" indent="0">
              <a:buNone/>
            </a:pPr>
            <a:endParaRPr lang="en-US" dirty="0" smtClean="0"/>
          </a:p>
          <a:p>
            <a:pPr marL="0" indent="0">
              <a:buNone/>
            </a:pPr>
            <a:r>
              <a:rPr lang="en-US" dirty="0" smtClean="0">
                <a:effectLst/>
              </a:rPr>
              <a:t>What terms should be used? shrimp vs prawns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8500" y="1600200"/>
            <a:ext cx="5905500" cy="2916716"/>
          </a:xfrm>
          <a:prstGeom prst="rect">
            <a:avLst/>
          </a:prstGeom>
        </p:spPr>
      </p:pic>
    </p:spTree>
    <p:extLst>
      <p:ext uri="{BB962C8B-B14F-4D97-AF65-F5344CB8AC3E}">
        <p14:creationId xmlns:p14="http://schemas.microsoft.com/office/powerpoint/2010/main" val="24483856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Aquatic Species Draft Guidance</a:t>
            </a:r>
            <a:endParaRPr lang="en-US" dirty="0"/>
          </a:p>
        </p:txBody>
      </p:sp>
      <p:sp>
        <p:nvSpPr>
          <p:cNvPr id="3" name="Content Placeholder 2"/>
          <p:cNvSpPr>
            <a:spLocks noGrp="1"/>
          </p:cNvSpPr>
          <p:nvPr>
            <p:ph idx="1"/>
          </p:nvPr>
        </p:nvSpPr>
        <p:spPr/>
        <p:txBody>
          <a:bodyPr/>
          <a:lstStyle/>
          <a:p>
            <a:r>
              <a:rPr lang="en-US" dirty="0" smtClean="0"/>
              <a:t>This guidance addresses the recommendations on what should be provided for a marker residue depletion study design for aquatic species.</a:t>
            </a:r>
          </a:p>
          <a:p>
            <a:r>
              <a:rPr lang="en-US" dirty="0" smtClean="0"/>
              <a:t>Metabolism studies based on VICH GL46, could be used in aquatic species to identify a marker residue for application of this guideline.</a:t>
            </a:r>
          </a:p>
          <a:p>
            <a:endParaRPr lang="en-US" dirty="0"/>
          </a:p>
        </p:txBody>
      </p:sp>
    </p:spTree>
    <p:extLst>
      <p:ext uri="{BB962C8B-B14F-4D97-AF65-F5344CB8AC3E}">
        <p14:creationId xmlns:p14="http://schemas.microsoft.com/office/powerpoint/2010/main" val="37453401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Aquatic Species Draft Guidance</a:t>
            </a:r>
            <a:endParaRPr lang="en-US" dirty="0"/>
          </a:p>
        </p:txBody>
      </p:sp>
      <p:sp>
        <p:nvSpPr>
          <p:cNvPr id="3" name="Content Placeholder 2"/>
          <p:cNvSpPr>
            <a:spLocks noGrp="1"/>
          </p:cNvSpPr>
          <p:nvPr>
            <p:ph idx="1"/>
          </p:nvPr>
        </p:nvSpPr>
        <p:spPr>
          <a:xfrm>
            <a:off x="457200" y="1002310"/>
            <a:ext cx="8229600" cy="4525963"/>
          </a:xfrm>
        </p:spPr>
        <p:txBody>
          <a:bodyPr/>
          <a:lstStyle/>
          <a:p>
            <a:pPr marL="0" lvl="1" indent="0">
              <a:spcBef>
                <a:spcPts val="1000"/>
              </a:spcBef>
              <a:buNone/>
            </a:pPr>
            <a:r>
              <a:rPr lang="en-US" sz="2800" b="1" dirty="0" smtClean="0"/>
              <a:t>Concept</a:t>
            </a:r>
            <a:endParaRPr lang="en-US" b="1" dirty="0" smtClean="0"/>
          </a:p>
          <a:p>
            <a:r>
              <a:rPr lang="en-US" sz="2400" dirty="0" smtClean="0"/>
              <a:t>Conducting a depletion study under worst-case conditions provides data for calculating the withdrawal period. </a:t>
            </a:r>
          </a:p>
          <a:p>
            <a:r>
              <a:rPr lang="en-US" sz="2400" dirty="0" smtClean="0"/>
              <a:t>The guidance does not address how to calculate the withdrawal period</a:t>
            </a:r>
          </a:p>
          <a:p>
            <a:r>
              <a:rPr lang="en-US" sz="2400" dirty="0" smtClean="0"/>
              <a:t>For example many regions recognize a withdrawal period based on the concept of degree days.</a:t>
            </a:r>
          </a:p>
          <a:p>
            <a:pPr marL="0" indent="0">
              <a:buNone/>
            </a:pPr>
            <a:endParaRPr lang="en-US" dirty="0"/>
          </a:p>
        </p:txBody>
      </p:sp>
    </p:spTree>
    <p:extLst>
      <p:ext uri="{BB962C8B-B14F-4D97-AF65-F5344CB8AC3E}">
        <p14:creationId xmlns:p14="http://schemas.microsoft.com/office/powerpoint/2010/main" val="34200531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Fish Issues</a:t>
            </a:r>
            <a:endParaRPr lang="en-US" dirty="0"/>
          </a:p>
        </p:txBody>
      </p:sp>
      <p:sp>
        <p:nvSpPr>
          <p:cNvPr id="50179" name="Content Placeholder 2"/>
          <p:cNvSpPr>
            <a:spLocks noGrp="1"/>
          </p:cNvSpPr>
          <p:nvPr>
            <p:ph idx="1"/>
          </p:nvPr>
        </p:nvSpPr>
        <p:spPr>
          <a:xfrm>
            <a:off x="457200" y="1687236"/>
            <a:ext cx="8229600" cy="4525963"/>
          </a:xfrm>
        </p:spPr>
        <p:txBody>
          <a:bodyPr/>
          <a:lstStyle/>
          <a:p>
            <a:endParaRPr lang="en-US" dirty="0" smtClean="0"/>
          </a:p>
          <a:p>
            <a:pPr marL="0" indent="0">
              <a:buNone/>
            </a:pPr>
            <a:endParaRPr lang="en-US" dirty="0" smtClean="0"/>
          </a:p>
          <a:p>
            <a:pPr marL="0" indent="0">
              <a:buNone/>
            </a:pPr>
            <a:endParaRPr lang="en-US" dirty="0" smtClean="0"/>
          </a:p>
          <a:p>
            <a:endParaRPr lang="en-US" sz="2000"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82303" y="1419924"/>
            <a:ext cx="2209596" cy="165506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0053" y="1417638"/>
            <a:ext cx="2762250" cy="1657350"/>
          </a:xfrm>
          <a:prstGeom prst="rect">
            <a:avLst/>
          </a:prstGeom>
        </p:spPr>
      </p:pic>
      <p:sp>
        <p:nvSpPr>
          <p:cNvPr id="8" name="Content Placeholder 2"/>
          <p:cNvSpPr txBox="1">
            <a:spLocks/>
          </p:cNvSpPr>
          <p:nvPr/>
        </p:nvSpPr>
        <p:spPr>
          <a:xfrm>
            <a:off x="1905826" y="3377240"/>
            <a:ext cx="4824355" cy="2000529"/>
          </a:xfrm>
          <a:prstGeom prst="rect">
            <a:avLst/>
          </a:prstGeom>
        </p:spPr>
        <p:txBody>
          <a:bodyPr anchor="ct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00">
              <a:buNone/>
            </a:pPr>
            <a:r>
              <a:rPr lang="en-US" dirty="0" smtClean="0"/>
              <a:t>Aquatic species is problematic due to more than 50 orders</a:t>
            </a:r>
          </a:p>
          <a:p>
            <a:pPr marL="0" indent="0" defTabSz="914400">
              <a:buNone/>
            </a:pPr>
            <a:r>
              <a:rPr lang="en-US" dirty="0" smtClean="0"/>
              <a:t>Fresh vs Salt water</a:t>
            </a:r>
          </a:p>
        </p:txBody>
      </p:sp>
    </p:spTree>
    <p:extLst>
      <p:ext uri="{BB962C8B-B14F-4D97-AF65-F5344CB8AC3E}">
        <p14:creationId xmlns:p14="http://schemas.microsoft.com/office/powerpoint/2010/main" val="3630578651"/>
      </p:ext>
    </p:extLst>
  </p:cSld>
  <p:clrMapOvr>
    <a:masterClrMapping/>
  </p:clrMapOvr>
  <p:timing>
    <p:tnLst>
      <p:par>
        <p:cTn id="1" dur="indefinite" restart="never" nodeType="tmRoot"/>
      </p:par>
    </p:tnLst>
  </p:timing>
</p:sld>
</file>

<file path=ppt/theme/theme1.xml><?xml version="1.0" encoding="utf-8"?>
<a:theme xmlns:a="http://schemas.openxmlformats.org/drawingml/2006/main" name="Cov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bg1"/>
            </a:solidFill>
            <a:latin typeface="Arial"/>
            <a:cs typeface="Arial"/>
          </a:defRPr>
        </a:defPPr>
      </a:lstStyle>
    </a:tx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able of contents">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Chapt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Conten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Closing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1_Chapt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1_Conten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2_Chapter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2210</TotalTime>
  <Words>887</Words>
  <Application>Microsoft Office PowerPoint</Application>
  <PresentationFormat>On-screen Show (4:3)</PresentationFormat>
  <Paragraphs>143</Paragraphs>
  <Slides>16</Slides>
  <Notes>8</Notes>
  <HiddenSlides>0</HiddenSlides>
  <MMClips>0</MMClips>
  <ScaleCrop>false</ScaleCrop>
  <HeadingPairs>
    <vt:vector size="4" baseType="variant">
      <vt:variant>
        <vt:lpstr>Theme</vt:lpstr>
      </vt:variant>
      <vt:variant>
        <vt:i4>8</vt:i4>
      </vt:variant>
      <vt:variant>
        <vt:lpstr>Slide Titles</vt:lpstr>
      </vt:variant>
      <vt:variant>
        <vt:i4>16</vt:i4>
      </vt:variant>
    </vt:vector>
  </HeadingPairs>
  <TitlesOfParts>
    <vt:vector size="24" baseType="lpstr">
      <vt:lpstr>Cover slide</vt:lpstr>
      <vt:lpstr>Table of contents</vt:lpstr>
      <vt:lpstr>Chapter slide</vt:lpstr>
      <vt:lpstr>Content slide</vt:lpstr>
      <vt:lpstr>Closing slide</vt:lpstr>
      <vt:lpstr>1_Chapter slide</vt:lpstr>
      <vt:lpstr>1_Content slide</vt:lpstr>
      <vt:lpstr>2_Chapter slide</vt:lpstr>
      <vt:lpstr>PowerPoint Presentation</vt:lpstr>
      <vt:lpstr>PowerPoint Presentation</vt:lpstr>
      <vt:lpstr>PowerPoint Presentation</vt:lpstr>
      <vt:lpstr>PowerPoint Presentation</vt:lpstr>
      <vt:lpstr>PowerPoint Presentation</vt:lpstr>
      <vt:lpstr>What are Aquatic Species?</vt:lpstr>
      <vt:lpstr>Aquatic Species Draft Guidance</vt:lpstr>
      <vt:lpstr>Aquatic Species Draft Guidance</vt:lpstr>
      <vt:lpstr>Fish Issues</vt:lpstr>
      <vt:lpstr>Fish Issues</vt:lpstr>
      <vt:lpstr>Aquatic Species Draft Guidance</vt:lpstr>
      <vt:lpstr>Aquatic Species Draft Guidance</vt:lpstr>
      <vt:lpstr>Aquatic Species Draft Guidance</vt:lpstr>
      <vt:lpstr>Aquatic Species Draft Guidance</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M2M</dc:creator>
  <cp:lastModifiedBy>Sophie Frederickx</cp:lastModifiedBy>
  <cp:revision>169</cp:revision>
  <cp:lastPrinted>2014-11-28T14:07:19Z</cp:lastPrinted>
  <dcterms:created xsi:type="dcterms:W3CDTF">2014-10-28T11:07:40Z</dcterms:created>
  <dcterms:modified xsi:type="dcterms:W3CDTF">2015-11-05T08:34:06Z</dcterms:modified>
</cp:coreProperties>
</file>