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7" r:id="rId3"/>
    <p:sldId id="257" r:id="rId4"/>
    <p:sldId id="269" r:id="rId5"/>
    <p:sldId id="272" r:id="rId6"/>
    <p:sldId id="276" r:id="rId7"/>
    <p:sldId id="26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FF99"/>
    <a:srgbClr val="FFFFCC"/>
    <a:srgbClr val="CCCC00"/>
    <a:srgbClr val="FEF2E8"/>
    <a:srgbClr val="CCECFF"/>
    <a:srgbClr val="CCFFFF"/>
    <a:srgbClr val="CCFF99"/>
    <a:srgbClr val="FFFF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スタイルなし/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中間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E8034E78-7F5D-4C2E-B375-FC64B27BC917}" styleName="スタイル (濃色)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06799F8-075E-4A3A-A7F6-7FBC6576F1A4}" styleName="テーマ スタイル 2 - アクセント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テーマ スタイル 2 - アクセント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濃色スタイル 2 - アクセント 5/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488" autoAdjust="0"/>
    <p:restoredTop sz="99372" autoAdjust="0"/>
  </p:normalViewPr>
  <p:slideViewPr>
    <p:cSldViewPr snapToGrid="0">
      <p:cViewPr varScale="1">
        <p:scale>
          <a:sx n="117" d="100"/>
          <a:sy n="117" d="100"/>
        </p:scale>
        <p:origin x="-16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knoda\Documents\kn&#12489;&#12461;&#12517;&#12513;&#12531;&#12488;\32thSC\TFcomb\Appendix%20III_SumamryMath,%20Ingredien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361659342817878"/>
          <c:y val="5.3961974265411952E-2"/>
          <c:w val="0.78686982461410837"/>
          <c:h val="0.69531082495330987"/>
        </c:manualLayout>
      </c:layout>
      <c:barChart>
        <c:barDir val="col"/>
        <c:grouping val="clustered"/>
        <c:varyColors val="0"/>
        <c:ser>
          <c:idx val="0"/>
          <c:order val="0"/>
          <c:spPr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FFFCC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D3FBF4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6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7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8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9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10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11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12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13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dPt>
          <c:cat>
            <c:strRef>
              <c:f>'[Appendix III_SumamryMath, Ingredients.xlsx]Q1 Category'!$O$44:$O$56</c:f>
              <c:strCache>
                <c:ptCount val="13"/>
                <c:pt idx="0">
                  <c:v>APs</c:v>
                </c:pt>
                <c:pt idx="1">
                  <c:v>AMs</c:v>
                </c:pt>
                <c:pt idx="2">
                  <c:v>AM+X</c:v>
                </c:pt>
                <c:pt idx="3">
                  <c:v>AI</c:v>
                </c:pt>
                <c:pt idx="4">
                  <c:v>AS</c:v>
                </c:pt>
                <c:pt idx="5">
                  <c:v>AS+DI</c:v>
                </c:pt>
                <c:pt idx="6">
                  <c:v>DI</c:v>
                </c:pt>
                <c:pt idx="7">
                  <c:v>Vit</c:v>
                </c:pt>
                <c:pt idx="8">
                  <c:v>Vit+Min</c:v>
                </c:pt>
                <c:pt idx="9">
                  <c:v>Gastr</c:v>
                </c:pt>
                <c:pt idx="10">
                  <c:v>Horm</c:v>
                </c:pt>
                <c:pt idx="11">
                  <c:v>Cardiol</c:v>
                </c:pt>
                <c:pt idx="12">
                  <c:v>X</c:v>
                </c:pt>
              </c:strCache>
            </c:strRef>
          </c:cat>
          <c:val>
            <c:numRef>
              <c:f>'[Appendix III_SumamryMath, Ingredients.xlsx]Q1 Category'!$P$44:$P$56</c:f>
              <c:numCache>
                <c:formatCode>General</c:formatCode>
                <c:ptCount val="13"/>
                <c:pt idx="0">
                  <c:v>37</c:v>
                </c:pt>
                <c:pt idx="1">
                  <c:v>16</c:v>
                </c:pt>
                <c:pt idx="2">
                  <c:v>15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2</c:v>
                </c:pt>
                <c:pt idx="11">
                  <c:v>2</c:v>
                </c:pt>
                <c:pt idx="1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0327936"/>
        <c:axId val="32215424"/>
      </c:barChart>
      <c:catAx>
        <c:axId val="1603279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lang="ja-JP" sz="1800"/>
            </a:pPr>
            <a:endParaRPr lang="en-US"/>
          </a:p>
        </c:txPr>
        <c:crossAx val="32215424"/>
        <c:crosses val="autoZero"/>
        <c:auto val="1"/>
        <c:lblAlgn val="ctr"/>
        <c:lblOffset val="100"/>
        <c:noMultiLvlLbl val="0"/>
      </c:catAx>
      <c:valAx>
        <c:axId val="322154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ja-JP" sz="1200"/>
            </a:pPr>
            <a:endParaRPr lang="en-US"/>
          </a:p>
        </c:txPr>
        <c:crossAx val="160327936"/>
        <c:crosses val="autoZero"/>
        <c:crossBetween val="between"/>
      </c:valAx>
      <c:spPr>
        <a:solidFill>
          <a:schemeClr val="bg1">
            <a:lumMod val="95000"/>
          </a:schemeClr>
        </a:solidFill>
      </c:spPr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0.32726</cdr:x>
      <cdr:y>0.89797</cdr:y>
    </cdr:from>
    <cdr:to>
      <cdr:x>0.66034</cdr:x>
      <cdr:y>0.97933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1642729" y="3310074"/>
          <a:ext cx="1671969" cy="299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altLang="ja-JP" sz="1400"/>
            <a:t>Combination-category</a:t>
          </a:r>
          <a:endParaRPr lang="ja-JP" altLang="en-US" sz="14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  <a:t>11/5/2015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  <a:t>11/5/2015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ja-JP" altLang="en-US" dirty="0" smtClean="0"/>
              <a:t>プレースホルダーまでドラッグするかアイコンをクリックして図を追加</a:t>
            </a:r>
            <a:endParaRPr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の上に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 smtClean="0"/>
              <a:t>プレースホルダーまでドラッグするかアイコンをクリックして図を追加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 4 つ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 smtClean="0"/>
              <a:t>プレースホルダーまでドラッグするかアイコンをクリックして図を追加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 smtClean="0"/>
              <a:t>プレースホルダーまでドラッグするかアイコンをクリックして図を追加</a:t>
            </a:r>
            <a:endParaRPr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 smtClean="0"/>
              <a:t>プレースホルダーまでドラッグするかアイコンをクリックして図を追加</a:t>
            </a:r>
            <a:endParaRPr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 smtClean="0"/>
              <a:t>プレースホルダーまでドラッグするかアイコンをクリックして図を追加</a:t>
            </a:r>
            <a:endParaRPr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5097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図付き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11/5/2015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ja-JP" altLang="en-US" dirty="0" smtClean="0"/>
              <a:t>プレースホルダーまでドラッグするかアイコンをクリックして図を追加</a:t>
            </a:r>
            <a:endParaRPr dirty="0"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、コンテンツ、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ja-JP" altLang="en-US" dirty="0" smtClean="0"/>
              <a:t>プレースホルダーまでドラッグするかアイコンをクリックして図を追加</a:t>
            </a:r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図付きセク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ja-JP" altLang="en-US" dirty="0" smtClean="0"/>
              <a:t>プレースホルダーまでドラッグするかアイコンをクリックして図を追加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つの上下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11/5/2015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kumimoji="1"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kumimoji="1"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kumimoji="1"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kumimoji="1"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200399" y="4216279"/>
            <a:ext cx="5647765" cy="1342496"/>
          </a:xfrm>
        </p:spPr>
        <p:txBody>
          <a:bodyPr>
            <a:noAutofit/>
          </a:bodyPr>
          <a:lstStyle/>
          <a:p>
            <a:r>
              <a:rPr lang="en-GB" altLang="ja-JP" sz="2800" b="1" dirty="0"/>
              <a:t>VICH Task Force for </a:t>
            </a:r>
            <a:r>
              <a:rPr lang="en-GB" altLang="ja-JP" sz="2800" b="1" dirty="0" smtClean="0"/>
              <a:t>Efficacy </a:t>
            </a:r>
            <a:r>
              <a:rPr lang="en-GB" altLang="ja-JP" sz="2800" b="1" dirty="0"/>
              <a:t>Studies for Combination </a:t>
            </a:r>
            <a:r>
              <a:rPr lang="en-GB" altLang="ja-JP" sz="2800" b="1" dirty="0" smtClean="0"/>
              <a:t>Products</a:t>
            </a:r>
            <a:endParaRPr kumimoji="1" lang="ja-JP" altLang="en-US" sz="28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200400" y="5572056"/>
            <a:ext cx="5729844" cy="621792"/>
          </a:xfrm>
        </p:spPr>
        <p:txBody>
          <a:bodyPr/>
          <a:lstStyle/>
          <a:p>
            <a:r>
              <a:rPr lang="en-GB" altLang="ja-JP" b="1" dirty="0" smtClean="0"/>
              <a:t>Progress </a:t>
            </a:r>
            <a:r>
              <a:rPr lang="en-GB" altLang="ja-JP" b="1" dirty="0"/>
              <a:t>Report </a:t>
            </a:r>
            <a:r>
              <a:rPr lang="en-US" altLang="ja-JP" dirty="0" smtClean="0">
                <a:latin typeface="+mj-lt"/>
                <a:cs typeface="Arial" panose="020B0604020202020204" pitchFamily="34" charset="0"/>
              </a:rPr>
              <a:t>(Final)</a:t>
            </a:r>
            <a:endParaRPr kumimoji="1" lang="ja-JP" altLang="en-US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4" name="コンテンツ プレースホルダー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0436240"/>
              </p:ext>
            </p:extLst>
          </p:nvPr>
        </p:nvGraphicFramePr>
        <p:xfrm>
          <a:off x="3240412" y="351103"/>
          <a:ext cx="5567737" cy="28700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9600"/>
                <a:gridCol w="2717672"/>
                <a:gridCol w="1720465"/>
              </a:tblGrid>
              <a:tr h="306525">
                <a:tc rowSpan="6">
                  <a:txBody>
                    <a:bodyPr/>
                    <a:lstStyle/>
                    <a:p>
                      <a:r>
                        <a:rPr kumimoji="1" lang="en-GB" altLang="ja-JP" sz="1200" kern="1200" dirty="0" smtClean="0">
                          <a:solidFill>
                            <a:schemeClr val="bg1"/>
                          </a:solidFill>
                          <a:effectLst/>
                        </a:rPr>
                        <a:t>VICH </a:t>
                      </a:r>
                      <a:endParaRPr kumimoji="1" lang="ja-JP" altLang="ja-JP" sz="1200" kern="1200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r>
                        <a:rPr kumimoji="1" lang="en-GB" altLang="ja-JP" sz="1200" kern="1200" dirty="0" smtClean="0">
                          <a:solidFill>
                            <a:schemeClr val="bg1"/>
                          </a:solidFill>
                          <a:effectLst/>
                        </a:rPr>
                        <a:t>members</a:t>
                      </a:r>
                      <a:r>
                        <a:rPr lang="ja-JP" altLang="ja-JP" sz="120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kumimoji="1" lang="ja-JP" alt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1" kern="1200" dirty="0" smtClean="0">
                          <a:solidFill>
                            <a:schemeClr val="bg1"/>
                          </a:solidFill>
                          <a:effectLst/>
                        </a:rPr>
                        <a:t>J</a:t>
                      </a:r>
                      <a:r>
                        <a:rPr kumimoji="1" lang="en-GB" altLang="ja-JP" sz="1200" b="1" kern="1200" dirty="0" smtClean="0">
                          <a:solidFill>
                            <a:schemeClr val="bg1"/>
                          </a:solidFill>
                          <a:effectLst/>
                        </a:rPr>
                        <a:t>MAFF (chair)</a:t>
                      </a:r>
                      <a:r>
                        <a:rPr lang="ja-JP" altLang="ja-JP" sz="1200" b="1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GB" altLang="ja-JP" sz="1200" b="1" kern="1200" dirty="0" smtClean="0">
                          <a:solidFill>
                            <a:schemeClr val="bg1"/>
                          </a:solidFill>
                          <a:effectLst/>
                        </a:rPr>
                        <a:t>K. Noda</a:t>
                      </a:r>
                      <a:r>
                        <a:rPr lang="ja-JP" altLang="ja-JP" sz="1200" b="1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25701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160" algn="just">
                        <a:spcAft>
                          <a:spcPts val="0"/>
                        </a:spcAft>
                        <a:tabLst>
                          <a:tab pos="180340" algn="l"/>
                          <a:tab pos="1116330" algn="l"/>
                          <a:tab pos="3018155" algn="l"/>
                          <a:tab pos="4554220" algn="l"/>
                        </a:tabLst>
                      </a:pPr>
                      <a:r>
                        <a:rPr lang="fr-FR" sz="1200" kern="100" dirty="0">
                          <a:solidFill>
                            <a:schemeClr val="bg1"/>
                          </a:solidFill>
                          <a:effectLst/>
                        </a:rPr>
                        <a:t>JVPA</a:t>
                      </a:r>
                      <a:endParaRPr lang="ja-JP" sz="1200" dirty="0">
                        <a:solidFill>
                          <a:schemeClr val="bg1"/>
                        </a:solidFill>
                        <a:effectLst/>
                        <a:latin typeface="Arial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  <a:tab pos="1116330" algn="l"/>
                          <a:tab pos="3018155" algn="l"/>
                          <a:tab pos="4554220" algn="l"/>
                        </a:tabLst>
                      </a:pPr>
                      <a:r>
                        <a:rPr lang="de-DE" sz="1200" kern="100" dirty="0">
                          <a:solidFill>
                            <a:schemeClr val="bg1"/>
                          </a:solidFill>
                          <a:effectLst/>
                        </a:rPr>
                        <a:t>E. </a:t>
                      </a:r>
                      <a:r>
                        <a:rPr lang="de-DE" sz="1200" kern="100" dirty="0" err="1">
                          <a:solidFill>
                            <a:schemeClr val="bg1"/>
                          </a:solidFill>
                          <a:effectLst/>
                        </a:rPr>
                        <a:t>Oishi</a:t>
                      </a:r>
                      <a:endParaRPr lang="ja-JP" sz="1200" dirty="0">
                        <a:solidFill>
                          <a:schemeClr val="bg1"/>
                        </a:solidFill>
                        <a:effectLst/>
                        <a:latin typeface="Arial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5701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160" algn="just">
                        <a:spcAft>
                          <a:spcPts val="0"/>
                        </a:spcAft>
                        <a:tabLst>
                          <a:tab pos="1116330" algn="l"/>
                          <a:tab pos="3018155" algn="l"/>
                          <a:tab pos="4554220" algn="l"/>
                        </a:tabLst>
                      </a:pPr>
                      <a:r>
                        <a:rPr lang="fr-FR" sz="1200" kern="100" dirty="0">
                          <a:solidFill>
                            <a:schemeClr val="bg1"/>
                          </a:solidFill>
                          <a:effectLst/>
                        </a:rPr>
                        <a:t>IFAH-EU</a:t>
                      </a:r>
                      <a:endParaRPr lang="ja-JP" sz="1200" dirty="0">
                        <a:solidFill>
                          <a:schemeClr val="bg1"/>
                        </a:solidFill>
                        <a:effectLst/>
                        <a:latin typeface="Arial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  <a:tab pos="1116330" algn="l"/>
                          <a:tab pos="3018155" algn="l"/>
                          <a:tab pos="4554220" algn="l"/>
                        </a:tabLst>
                      </a:pPr>
                      <a:r>
                        <a:rPr lang="en-GB" sz="1200" kern="100" dirty="0">
                          <a:solidFill>
                            <a:schemeClr val="bg1"/>
                          </a:solidFill>
                          <a:effectLst/>
                        </a:rPr>
                        <a:t>M. Bobey</a:t>
                      </a:r>
                      <a:endParaRPr lang="ja-JP" sz="1200" dirty="0">
                        <a:solidFill>
                          <a:schemeClr val="bg1"/>
                        </a:solidFill>
                        <a:effectLst/>
                        <a:latin typeface="Arial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5701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160" algn="just">
                        <a:spcAft>
                          <a:spcPts val="0"/>
                        </a:spcAft>
                        <a:tabLst>
                          <a:tab pos="1116330" algn="l"/>
                          <a:tab pos="3018155" algn="l"/>
                          <a:tab pos="4554220" algn="l"/>
                        </a:tabLst>
                      </a:pPr>
                      <a:r>
                        <a:rPr lang="fr-FR" sz="1200" kern="100" dirty="0">
                          <a:solidFill>
                            <a:schemeClr val="bg1"/>
                          </a:solidFill>
                          <a:effectLst/>
                        </a:rPr>
                        <a:t>EU</a:t>
                      </a:r>
                      <a:endParaRPr lang="ja-JP" sz="1200" dirty="0">
                        <a:solidFill>
                          <a:schemeClr val="bg1"/>
                        </a:solidFill>
                        <a:effectLst/>
                        <a:latin typeface="Arial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  <a:tab pos="1116330" algn="l"/>
                          <a:tab pos="3018155" algn="l"/>
                          <a:tab pos="4554220" algn="l"/>
                        </a:tabLst>
                      </a:pPr>
                      <a:r>
                        <a:rPr lang="en-GB" sz="1200" kern="100" dirty="0">
                          <a:solidFill>
                            <a:schemeClr val="bg1"/>
                          </a:solidFill>
                          <a:effectLst/>
                        </a:rPr>
                        <a:t>K. Healey</a:t>
                      </a:r>
                      <a:endParaRPr lang="ja-JP" sz="1200" dirty="0">
                        <a:solidFill>
                          <a:schemeClr val="bg1"/>
                        </a:solidFill>
                        <a:effectLst/>
                        <a:latin typeface="Arial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5701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160" algn="just">
                        <a:spcAft>
                          <a:spcPts val="0"/>
                        </a:spcAft>
                        <a:tabLst>
                          <a:tab pos="1116330" algn="l"/>
                          <a:tab pos="3018155" algn="l"/>
                          <a:tab pos="4554220" algn="l"/>
                        </a:tabLst>
                      </a:pPr>
                      <a:r>
                        <a:rPr lang="en-GB" sz="1200" kern="100" dirty="0">
                          <a:solidFill>
                            <a:schemeClr val="bg1"/>
                          </a:solidFill>
                          <a:effectLst/>
                        </a:rPr>
                        <a:t>US FDA</a:t>
                      </a:r>
                      <a:endParaRPr lang="ja-JP" sz="1200" dirty="0">
                        <a:solidFill>
                          <a:schemeClr val="bg1"/>
                        </a:solidFill>
                        <a:effectLst/>
                        <a:latin typeface="Arial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  <a:tab pos="1116330" algn="l"/>
                          <a:tab pos="3018155" algn="l"/>
                          <a:tab pos="4554220" algn="l"/>
                        </a:tabLst>
                      </a:pPr>
                      <a:r>
                        <a:rPr lang="de-DE" sz="1200" kern="100" dirty="0">
                          <a:solidFill>
                            <a:schemeClr val="bg1"/>
                          </a:solidFill>
                          <a:effectLst/>
                        </a:rPr>
                        <a:t>C. Groesbeck</a:t>
                      </a:r>
                      <a:endParaRPr lang="ja-JP" sz="1200" dirty="0">
                        <a:solidFill>
                          <a:schemeClr val="bg1"/>
                        </a:solidFill>
                        <a:effectLst/>
                        <a:latin typeface="Arial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5701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160" algn="just">
                        <a:spcAft>
                          <a:spcPts val="0"/>
                        </a:spcAft>
                        <a:tabLst>
                          <a:tab pos="1116330" algn="l"/>
                          <a:tab pos="3018155" algn="l"/>
                          <a:tab pos="4554220" algn="l"/>
                        </a:tabLst>
                      </a:pPr>
                      <a:r>
                        <a:rPr lang="fr-FR" sz="1200" kern="100" dirty="0">
                          <a:solidFill>
                            <a:schemeClr val="bg1"/>
                          </a:solidFill>
                          <a:effectLst/>
                        </a:rPr>
                        <a:t>AHI</a:t>
                      </a:r>
                      <a:endParaRPr lang="ja-JP" sz="1200" dirty="0">
                        <a:solidFill>
                          <a:schemeClr val="bg1"/>
                        </a:solidFill>
                        <a:effectLst/>
                        <a:latin typeface="Arial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  <a:tab pos="1116330" algn="l"/>
                          <a:tab pos="3018155" algn="l"/>
                          <a:tab pos="4554220" algn="l"/>
                        </a:tabLst>
                      </a:pPr>
                      <a:r>
                        <a:rPr lang="fr-FR" sz="1200" kern="100" dirty="0">
                          <a:solidFill>
                            <a:schemeClr val="bg1"/>
                          </a:solidFill>
                          <a:effectLst/>
                        </a:rPr>
                        <a:t>B. McKusick</a:t>
                      </a:r>
                      <a:endParaRPr lang="ja-JP" sz="1200" dirty="0">
                        <a:solidFill>
                          <a:schemeClr val="bg1"/>
                        </a:solidFill>
                        <a:effectLst/>
                        <a:latin typeface="Arial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6525">
                <a:tc>
                  <a:txBody>
                    <a:bodyPr/>
                    <a:lstStyle/>
                    <a:p>
                      <a:r>
                        <a:rPr kumimoji="1" lang="fr-FR" altLang="ja-JP" sz="1200" kern="1200" dirty="0" smtClean="0">
                          <a:solidFill>
                            <a:schemeClr val="bg1"/>
                          </a:solidFill>
                          <a:effectLst/>
                        </a:rPr>
                        <a:t>Observer</a:t>
                      </a:r>
                      <a:r>
                        <a:rPr lang="ja-JP" altLang="ja-JP" sz="120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kumimoji="1" lang="ja-JP" alt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  <a:tab pos="1116330" algn="l"/>
                          <a:tab pos="3018155" algn="l"/>
                          <a:tab pos="4554220" algn="l"/>
                        </a:tabLst>
                      </a:pPr>
                      <a:r>
                        <a:rPr lang="en-GB" sz="1200" kern="100" dirty="0" smtClean="0">
                          <a:solidFill>
                            <a:schemeClr val="bg1"/>
                          </a:solidFill>
                          <a:effectLst/>
                        </a:rPr>
                        <a:t>South </a:t>
                      </a:r>
                      <a:r>
                        <a:rPr lang="en-GB" sz="1200" kern="100" dirty="0">
                          <a:solidFill>
                            <a:schemeClr val="bg1"/>
                          </a:solidFill>
                          <a:effectLst/>
                        </a:rPr>
                        <a:t>Africa, </a:t>
                      </a:r>
                      <a:r>
                        <a:rPr lang="en-GB" sz="1200" kern="100" dirty="0" smtClean="0">
                          <a:solidFill>
                            <a:schemeClr val="bg1"/>
                          </a:solidFill>
                          <a:effectLst/>
                        </a:rPr>
                        <a:t>Nat. </a:t>
                      </a:r>
                      <a:r>
                        <a:rPr lang="en-GB" sz="1200" kern="100" dirty="0">
                          <a:solidFill>
                            <a:schemeClr val="bg1"/>
                          </a:solidFill>
                          <a:effectLst/>
                        </a:rPr>
                        <a:t>Dept. health</a:t>
                      </a:r>
                      <a:endParaRPr lang="ja-JP" sz="1200" dirty="0">
                        <a:solidFill>
                          <a:schemeClr val="bg1"/>
                        </a:solidFill>
                        <a:effectLst/>
                        <a:latin typeface="Arial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  <a:tab pos="1116330" algn="l"/>
                          <a:tab pos="3018155" algn="l"/>
                          <a:tab pos="4554220" algn="l"/>
                        </a:tabLst>
                      </a:pPr>
                      <a:r>
                        <a:rPr lang="en-GB" sz="1200" kern="100" dirty="0">
                          <a:solidFill>
                            <a:schemeClr val="bg1"/>
                          </a:solidFill>
                          <a:effectLst/>
                        </a:rPr>
                        <a:t>V. Naidoo</a:t>
                      </a:r>
                      <a:endParaRPr lang="ja-JP" sz="1200" dirty="0">
                        <a:solidFill>
                          <a:schemeClr val="bg1"/>
                        </a:solidFill>
                        <a:effectLst/>
                        <a:latin typeface="Arial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5701">
                <a:tc rowSpan="5">
                  <a:txBody>
                    <a:bodyPr/>
                    <a:lstStyle/>
                    <a:p>
                      <a:r>
                        <a:rPr kumimoji="1" lang="fr-FR" altLang="ja-JP" sz="1200" kern="1200" dirty="0" smtClean="0">
                          <a:solidFill>
                            <a:schemeClr val="bg1"/>
                          </a:solidFill>
                          <a:effectLst/>
                        </a:rPr>
                        <a:t>VOF </a:t>
                      </a:r>
                      <a:r>
                        <a:rPr kumimoji="1" lang="fr-FR" altLang="ja-JP" sz="1200" kern="1200" dirty="0" err="1" smtClean="0">
                          <a:solidFill>
                            <a:schemeClr val="bg1"/>
                          </a:solidFill>
                          <a:effectLst/>
                        </a:rPr>
                        <a:t>members</a:t>
                      </a:r>
                      <a:r>
                        <a:rPr lang="ja-JP" altLang="ja-JP" sz="120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kumimoji="1" lang="ja-JP" alt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  <a:tab pos="1116330" algn="l"/>
                          <a:tab pos="3018155" algn="l"/>
                          <a:tab pos="4554220" algn="l"/>
                        </a:tabLst>
                      </a:pPr>
                      <a:r>
                        <a:rPr lang="en-GB" sz="1200" b="1" kern="100" dirty="0">
                          <a:solidFill>
                            <a:schemeClr val="bg1"/>
                          </a:solidFill>
                          <a:effectLst/>
                        </a:rPr>
                        <a:t>China PR, IVDC</a:t>
                      </a:r>
                      <a:endParaRPr lang="ja-JP" sz="12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  <a:tab pos="1116330" algn="l"/>
                          <a:tab pos="3018155" algn="l"/>
                          <a:tab pos="4554220" algn="l"/>
                        </a:tabLst>
                      </a:pPr>
                      <a:r>
                        <a:rPr lang="en-GB" sz="1200" b="1" kern="100" dirty="0">
                          <a:solidFill>
                            <a:schemeClr val="bg1"/>
                          </a:solidFill>
                          <a:effectLst/>
                        </a:rPr>
                        <a:t>S. Xu </a:t>
                      </a:r>
                      <a:endParaRPr lang="ja-JP" sz="12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570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  <a:tab pos="1116330" algn="l"/>
                          <a:tab pos="3018155" algn="l"/>
                          <a:tab pos="4554220" algn="l"/>
                        </a:tabLst>
                      </a:pPr>
                      <a:r>
                        <a:rPr lang="en-GB" sz="1200" kern="100" dirty="0">
                          <a:solidFill>
                            <a:schemeClr val="bg1"/>
                          </a:solidFill>
                          <a:effectLst/>
                        </a:rPr>
                        <a:t>Argentina, SENASA</a:t>
                      </a:r>
                      <a:endParaRPr lang="ja-JP" sz="1200" dirty="0">
                        <a:solidFill>
                          <a:schemeClr val="bg1"/>
                        </a:solidFill>
                        <a:effectLst/>
                        <a:latin typeface="Arial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  <a:tab pos="1116330" algn="l"/>
                          <a:tab pos="3018155" algn="l"/>
                          <a:tab pos="4554220" algn="l"/>
                        </a:tabLst>
                      </a:pPr>
                      <a:r>
                        <a:rPr lang="de-DE" sz="1200" kern="100" dirty="0">
                          <a:solidFill>
                            <a:schemeClr val="bg1"/>
                          </a:solidFill>
                          <a:effectLst/>
                        </a:rPr>
                        <a:t>L. Sbordi</a:t>
                      </a:r>
                      <a:r>
                        <a:rPr lang="en-GB" sz="1200" kern="1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lang="ja-JP" sz="1200" dirty="0">
                        <a:solidFill>
                          <a:schemeClr val="bg1"/>
                        </a:solidFill>
                        <a:effectLst/>
                        <a:latin typeface="Arial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570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  <a:tab pos="1116330" algn="l"/>
                          <a:tab pos="3018155" algn="l"/>
                          <a:tab pos="4554220" algn="l"/>
                        </a:tabLst>
                      </a:pPr>
                      <a:r>
                        <a:rPr lang="en-GB" sz="1200" kern="100" dirty="0">
                          <a:solidFill>
                            <a:schemeClr val="bg1"/>
                          </a:solidFill>
                          <a:effectLst/>
                        </a:rPr>
                        <a:t>Taiwan, Council of Agriculture</a:t>
                      </a:r>
                      <a:endParaRPr lang="ja-JP" sz="1200" dirty="0">
                        <a:solidFill>
                          <a:schemeClr val="bg1"/>
                        </a:solidFill>
                        <a:effectLst/>
                        <a:latin typeface="Arial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  <a:tab pos="1116330" algn="l"/>
                          <a:tab pos="3018155" algn="l"/>
                          <a:tab pos="4554220" algn="l"/>
                        </a:tabLst>
                      </a:pPr>
                      <a:r>
                        <a:rPr lang="de-DE" sz="1200" kern="100" dirty="0">
                          <a:solidFill>
                            <a:schemeClr val="bg1"/>
                          </a:solidFill>
                          <a:effectLst/>
                        </a:rPr>
                        <a:t>T-R. Jan</a:t>
                      </a:r>
                      <a:endParaRPr lang="ja-JP" sz="1200" dirty="0">
                        <a:solidFill>
                          <a:schemeClr val="bg1"/>
                        </a:solidFill>
                        <a:effectLst/>
                        <a:latin typeface="Arial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570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  <a:tab pos="1116330" algn="l"/>
                          <a:tab pos="3018155" algn="l"/>
                          <a:tab pos="4554220" algn="l"/>
                        </a:tabLst>
                      </a:pPr>
                      <a:r>
                        <a:rPr lang="en-GB" sz="1200" kern="100" dirty="0">
                          <a:solidFill>
                            <a:schemeClr val="bg1"/>
                          </a:solidFill>
                          <a:effectLst/>
                        </a:rPr>
                        <a:t>UEMOA</a:t>
                      </a:r>
                      <a:endParaRPr lang="ja-JP" sz="1200" dirty="0">
                        <a:solidFill>
                          <a:schemeClr val="bg1"/>
                        </a:solidFill>
                        <a:effectLst/>
                        <a:latin typeface="Arial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  <a:tab pos="1116330" algn="l"/>
                          <a:tab pos="3018155" algn="l"/>
                          <a:tab pos="4554220" algn="l"/>
                        </a:tabLst>
                      </a:pPr>
                      <a:r>
                        <a:rPr lang="de-DE" sz="1200" kern="100" dirty="0">
                          <a:solidFill>
                            <a:schemeClr val="bg1"/>
                          </a:solidFill>
                          <a:effectLst/>
                        </a:rPr>
                        <a:t>K.Th. Domagni</a:t>
                      </a:r>
                      <a:endParaRPr lang="ja-JP" sz="1200" dirty="0">
                        <a:solidFill>
                          <a:schemeClr val="bg1"/>
                        </a:solidFill>
                        <a:effectLst/>
                        <a:latin typeface="Arial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570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  <a:tab pos="1116330" algn="l"/>
                          <a:tab pos="3018155" algn="l"/>
                          <a:tab pos="4554220" algn="l"/>
                        </a:tabLst>
                      </a:pPr>
                      <a:r>
                        <a:rPr lang="de-DE" sz="1200" kern="100" dirty="0">
                          <a:solidFill>
                            <a:schemeClr val="bg1"/>
                          </a:solidFill>
                          <a:effectLst/>
                        </a:rPr>
                        <a:t>CAMEVET</a:t>
                      </a:r>
                      <a:endParaRPr lang="ja-JP" sz="1200" dirty="0">
                        <a:solidFill>
                          <a:schemeClr val="bg1"/>
                        </a:solidFill>
                        <a:effectLst/>
                        <a:latin typeface="Arial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  <a:tab pos="1116330" algn="l"/>
                          <a:tab pos="3018155" algn="l"/>
                          <a:tab pos="4554220" algn="l"/>
                        </a:tabLst>
                      </a:pPr>
                      <a:r>
                        <a:rPr lang="de-DE" altLang="ja-JP" sz="1200" kern="100" dirty="0" smtClean="0">
                          <a:solidFill>
                            <a:schemeClr val="bg1"/>
                          </a:solidFill>
                          <a:effectLst/>
                        </a:rPr>
                        <a:t>L. Sbordi</a:t>
                      </a:r>
                      <a:r>
                        <a:rPr lang="en-GB" altLang="ja-JP" sz="1200" kern="10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lang="ja-JP" altLang="ja-JP" sz="1200" dirty="0">
                        <a:solidFill>
                          <a:schemeClr val="bg1"/>
                        </a:solidFill>
                        <a:effectLst/>
                        <a:latin typeface="Arial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6274290"/>
              </p:ext>
            </p:extLst>
          </p:nvPr>
        </p:nvGraphicFramePr>
        <p:xfrm>
          <a:off x="3225602" y="3444401"/>
          <a:ext cx="5577714" cy="54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37495"/>
                <a:gridCol w="2714021"/>
                <a:gridCol w="1726198"/>
              </a:tblGrid>
              <a:tr h="181836">
                <a:tc rowSpan="2"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bg1"/>
                          </a:solidFill>
                        </a:rPr>
                        <a:t>Additional contributors</a:t>
                      </a:r>
                      <a:endParaRPr kumimoji="1" lang="ja-JP" alt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bg1"/>
                          </a:solidFill>
                        </a:rPr>
                        <a:t>Australia, APVMA</a:t>
                      </a:r>
                      <a:endParaRPr kumimoji="1" lang="ja-JP" alt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solidFill>
                            <a:schemeClr val="bg1"/>
                          </a:solidFill>
                        </a:rPr>
                        <a:t>P. Reeves</a:t>
                      </a:r>
                      <a:endParaRPr kumimoji="1" lang="ja-JP" altLang="en-US" sz="120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8183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bg1"/>
                          </a:solidFill>
                        </a:rPr>
                        <a:t>NZ, Min. Primary Industry</a:t>
                      </a:r>
                      <a:endParaRPr kumimoji="1" lang="ja-JP" alt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bg1"/>
                          </a:solidFill>
                        </a:rPr>
                        <a:t>W. Hughes</a:t>
                      </a:r>
                      <a:endParaRPr kumimoji="1" lang="ja-JP" alt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316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199" y="638976"/>
            <a:ext cx="6508377" cy="1143000"/>
          </a:xfrm>
        </p:spPr>
        <p:txBody>
          <a:bodyPr/>
          <a:lstStyle/>
          <a:p>
            <a:r>
              <a:rPr kumimoji="1" lang="en-US" altLang="ja-JP" b="1" u="sng" dirty="0" smtClean="0"/>
              <a:t>Introduction</a:t>
            </a:r>
            <a:endParaRPr kumimoji="1" lang="ja-JP" altLang="en-US" b="1" u="sng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199" y="1835224"/>
            <a:ext cx="8378329" cy="4675745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GB" altLang="ja-JP" sz="1800" dirty="0" smtClean="0"/>
              <a:t>At the 3</a:t>
            </a:r>
            <a:r>
              <a:rPr lang="en-GB" altLang="ja-JP" sz="1800" baseline="30000" dirty="0" smtClean="0"/>
              <a:t>rd</a:t>
            </a:r>
            <a:r>
              <a:rPr lang="en-GB" altLang="ja-JP" sz="1800" dirty="0" smtClean="0"/>
              <a:t> VOF meeting in Nov 2013, China PR presented</a:t>
            </a:r>
            <a:r>
              <a:rPr lang="ja-JP" altLang="en-US" sz="1800" dirty="0"/>
              <a:t> </a:t>
            </a:r>
            <a:r>
              <a:rPr lang="en-GB" altLang="ja-JP" sz="1800" dirty="0" smtClean="0"/>
              <a:t>a </a:t>
            </a:r>
            <a:r>
              <a:rPr lang="en-GB" altLang="ja-JP" sz="1800" dirty="0"/>
              <a:t>Concept Paper </a:t>
            </a:r>
            <a:r>
              <a:rPr lang="en-GB" altLang="ja-JP" sz="1800" dirty="0" smtClean="0"/>
              <a:t>for </a:t>
            </a:r>
            <a:r>
              <a:rPr lang="en-GB" altLang="ja-JP" sz="1800" dirty="0"/>
              <a:t>a VICH guideline on </a:t>
            </a:r>
            <a:r>
              <a:rPr lang="en-GB" altLang="ja-JP" sz="1800" dirty="0" smtClean="0"/>
              <a:t>“efficacy studies for combination drug products”. </a:t>
            </a:r>
            <a:endParaRPr lang="ja-JP" altLang="ja-JP" sz="1800" dirty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GB" altLang="ja-JP" sz="1800" dirty="0"/>
              <a:t>The </a:t>
            </a:r>
            <a:r>
              <a:rPr lang="en-GB" altLang="ja-JP" sz="1800" dirty="0" smtClean="0"/>
              <a:t>SC &amp; VOF </a:t>
            </a:r>
            <a:r>
              <a:rPr lang="en-GB" altLang="ja-JP" sz="1800" dirty="0"/>
              <a:t>members welcomed the proposal confirming that it is an important topic where guidance is currently lacking.</a:t>
            </a:r>
            <a:endParaRPr lang="ja-JP" altLang="ja-JP" sz="1800" dirty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GB" altLang="ja-JP" sz="1800" dirty="0"/>
              <a:t>T</a:t>
            </a:r>
            <a:r>
              <a:rPr lang="en-GB" altLang="ja-JP" sz="1800" dirty="0" smtClean="0"/>
              <a:t>he </a:t>
            </a:r>
            <a:r>
              <a:rPr lang="en-GB" altLang="ja-JP" sz="1800" dirty="0"/>
              <a:t>scope of this topic is very broad and could lead to several GLs. </a:t>
            </a:r>
            <a:endParaRPr lang="ja-JP" altLang="ja-JP" sz="1800" dirty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GB" altLang="ja-JP" sz="1800" dirty="0" smtClean="0"/>
              <a:t>It </a:t>
            </a:r>
            <a:r>
              <a:rPr lang="en-GB" altLang="ja-JP" sz="1800" dirty="0"/>
              <a:t>would be useful to identify the different combinations available in order to reach agreement on which GLs should be developed</a:t>
            </a:r>
            <a:r>
              <a:rPr lang="en-GB" altLang="ja-JP" sz="1800" dirty="0" smtClean="0"/>
              <a:t>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endParaRPr lang="ja-JP" altLang="ja-JP" sz="1800" dirty="0"/>
          </a:p>
          <a:p>
            <a:pPr marL="0" indent="0" algn="ctr">
              <a:lnSpc>
                <a:spcPct val="120000"/>
              </a:lnSpc>
              <a:spcBef>
                <a:spcPts val="600"/>
              </a:spcBef>
              <a:buNone/>
            </a:pPr>
            <a:r>
              <a:rPr lang="en-GB" altLang="ja-JP" sz="1800" i="1" dirty="0" smtClean="0"/>
              <a:t>The </a:t>
            </a:r>
            <a:r>
              <a:rPr lang="en-GB" altLang="ja-JP" sz="1800" i="1" dirty="0"/>
              <a:t>SC decided to create a task force (</a:t>
            </a:r>
            <a:r>
              <a:rPr lang="en-GB" altLang="ja-JP" sz="1800" i="1" dirty="0" smtClean="0"/>
              <a:t>TF) </a:t>
            </a:r>
            <a:r>
              <a:rPr lang="en-GB" altLang="ja-JP" sz="1800" i="1" dirty="0"/>
              <a:t>chaired by </a:t>
            </a:r>
            <a:r>
              <a:rPr lang="en-GB" altLang="ja-JP" sz="1800" i="1" dirty="0" smtClean="0"/>
              <a:t>JMAFF.</a:t>
            </a:r>
          </a:p>
        </p:txBody>
      </p:sp>
    </p:spTree>
    <p:extLst>
      <p:ext uri="{BB962C8B-B14F-4D97-AF65-F5344CB8AC3E}">
        <p14:creationId xmlns:p14="http://schemas.microsoft.com/office/powerpoint/2010/main" val="220732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0974" y="914400"/>
            <a:ext cx="6508377" cy="1143000"/>
          </a:xfrm>
        </p:spPr>
        <p:txBody>
          <a:bodyPr/>
          <a:lstStyle/>
          <a:p>
            <a:r>
              <a:rPr lang="en-GB" altLang="ja-JP" b="1" u="sng" dirty="0" smtClean="0"/>
              <a:t>Mandate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0974" y="2209800"/>
            <a:ext cx="5753101" cy="4181475"/>
          </a:xfrm>
        </p:spPr>
        <p:txBody>
          <a:bodyPr>
            <a:normAutofit lnSpcReduction="10000"/>
          </a:bodyPr>
          <a:lstStyle/>
          <a:p>
            <a:r>
              <a:rPr lang="en-GB" altLang="ja-JP" sz="2400" dirty="0" smtClean="0"/>
              <a:t>To </a:t>
            </a:r>
            <a:r>
              <a:rPr lang="en-GB" altLang="ja-JP" sz="2400" dirty="0"/>
              <a:t>elaborate a discussion paper </a:t>
            </a:r>
            <a:r>
              <a:rPr lang="en-GB" altLang="ja-JP" sz="2400" i="1" dirty="0" smtClean="0"/>
              <a:t>proposing a more focused scope for the development of a VICH GL for efficacy studies for combination products. </a:t>
            </a:r>
            <a:endParaRPr lang="en-GB" altLang="ja-JP" sz="2400" dirty="0" smtClean="0"/>
          </a:p>
          <a:p>
            <a:pPr marL="0" indent="0">
              <a:buNone/>
            </a:pPr>
            <a:r>
              <a:rPr lang="en-GB" altLang="ja-JP" sz="2400" dirty="0"/>
              <a:t> </a:t>
            </a:r>
            <a:r>
              <a:rPr lang="en-GB" altLang="ja-JP" sz="2400" dirty="0" smtClean="0"/>
              <a:t>            </a:t>
            </a:r>
            <a:endParaRPr lang="ja-JP" altLang="ja-JP" sz="2200" dirty="0"/>
          </a:p>
          <a:p>
            <a:r>
              <a:rPr lang="en-GB" altLang="ja-JP" sz="2400" dirty="0" smtClean="0"/>
              <a:t>The TF will</a:t>
            </a:r>
          </a:p>
          <a:p>
            <a:pPr lvl="1"/>
            <a:r>
              <a:rPr lang="en-GB" altLang="ja-JP" sz="2400" dirty="0"/>
              <a:t>P</a:t>
            </a:r>
            <a:r>
              <a:rPr lang="en-GB" altLang="ja-JP" sz="2400" dirty="0" smtClean="0"/>
              <a:t>rioritize </a:t>
            </a:r>
            <a:r>
              <a:rPr lang="en-GB" altLang="ja-JP" sz="2400" dirty="0"/>
              <a:t>the target </a:t>
            </a:r>
            <a:r>
              <a:rPr lang="en-GB" altLang="ja-JP" sz="2400" dirty="0" smtClean="0"/>
              <a:t>products</a:t>
            </a:r>
          </a:p>
          <a:p>
            <a:pPr lvl="1">
              <a:tabLst>
                <a:tab pos="5114925" algn="l"/>
              </a:tabLst>
            </a:pPr>
            <a:r>
              <a:rPr lang="en-GB" altLang="ja-JP" sz="2400" dirty="0"/>
              <a:t>E</a:t>
            </a:r>
            <a:r>
              <a:rPr lang="en-GB" altLang="ja-JP" sz="2400" dirty="0" smtClean="0"/>
              <a:t>xplore </a:t>
            </a:r>
            <a:r>
              <a:rPr lang="en-GB" altLang="ja-JP" sz="2400" dirty="0"/>
              <a:t>the possibility of </a:t>
            </a:r>
            <a:endParaRPr lang="en-GB" altLang="ja-JP" sz="2400" dirty="0" smtClean="0"/>
          </a:p>
          <a:p>
            <a:pPr marL="228600" lvl="1" indent="0">
              <a:buNone/>
              <a:tabLst>
                <a:tab pos="5114925" algn="l"/>
              </a:tabLst>
            </a:pPr>
            <a:r>
              <a:rPr lang="en-GB" altLang="ja-JP" sz="2400" dirty="0"/>
              <a:t> </a:t>
            </a:r>
            <a:r>
              <a:rPr lang="en-GB" altLang="ja-JP" sz="2400" dirty="0" smtClean="0"/>
              <a:t> a </a:t>
            </a:r>
            <a:r>
              <a:rPr lang="en-GB" altLang="ja-JP" sz="2400" dirty="0"/>
              <a:t>general policy </a:t>
            </a:r>
            <a:r>
              <a:rPr lang="en-GB" altLang="ja-JP" sz="2400" dirty="0" smtClean="0"/>
              <a:t>document</a:t>
            </a:r>
            <a:endParaRPr lang="ja-JP" altLang="ja-JP" sz="2400" dirty="0"/>
          </a:p>
        </p:txBody>
      </p:sp>
      <p:sp>
        <p:nvSpPr>
          <p:cNvPr id="4" name="正方形/長方形 3"/>
          <p:cNvSpPr/>
          <p:nvPr/>
        </p:nvSpPr>
        <p:spPr>
          <a:xfrm>
            <a:off x="4933950" y="5040868"/>
            <a:ext cx="427672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ja-JP" sz="2200" dirty="0" smtClean="0">
                <a:solidFill>
                  <a:schemeClr val="accent1"/>
                </a:solidFill>
              </a:rPr>
              <a:t>&gt;Explore Major combination</a:t>
            </a:r>
          </a:p>
          <a:p>
            <a:endParaRPr lang="en-GB" altLang="ja-JP" sz="2200" dirty="0" smtClean="0">
              <a:solidFill>
                <a:schemeClr val="accent1"/>
              </a:solidFill>
            </a:endParaRPr>
          </a:p>
          <a:p>
            <a:r>
              <a:rPr lang="en-GB" altLang="ja-JP" sz="2200" dirty="0" smtClean="0">
                <a:solidFill>
                  <a:schemeClr val="accent1"/>
                </a:solidFill>
              </a:rPr>
              <a:t>&gt;Analyse GLs already in Place</a:t>
            </a:r>
          </a:p>
        </p:txBody>
      </p:sp>
    </p:spTree>
    <p:extLst>
      <p:ext uri="{BB962C8B-B14F-4D97-AF65-F5344CB8AC3E}">
        <p14:creationId xmlns:p14="http://schemas.microsoft.com/office/powerpoint/2010/main" val="2176168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idx="4294967295"/>
          </p:nvPr>
        </p:nvSpPr>
        <p:spPr>
          <a:xfrm>
            <a:off x="725277" y="253388"/>
            <a:ext cx="6911975" cy="760412"/>
          </a:xfrm>
        </p:spPr>
        <p:txBody>
          <a:bodyPr/>
          <a:lstStyle/>
          <a:p>
            <a:r>
              <a:rPr lang="en-US" altLang="ja-JP" dirty="0">
                <a:solidFill>
                  <a:schemeClr val="accent2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Major </a:t>
            </a:r>
            <a:r>
              <a:rPr lang="en-US" altLang="ja-JP" dirty="0" smtClean="0">
                <a:solidFill>
                  <a:schemeClr val="accent2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Combination-products</a:t>
            </a:r>
            <a:endParaRPr kumimoji="1" lang="ja-JP" altLang="en-US" dirty="0"/>
          </a:p>
        </p:txBody>
      </p:sp>
      <p:graphicFrame>
        <p:nvGraphicFramePr>
          <p:cNvPr id="6" name="グラフ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5141831"/>
              </p:ext>
            </p:extLst>
          </p:nvPr>
        </p:nvGraphicFramePr>
        <p:xfrm>
          <a:off x="0" y="1013800"/>
          <a:ext cx="9144000" cy="584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8584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2740673"/>
              </p:ext>
            </p:extLst>
          </p:nvPr>
        </p:nvGraphicFramePr>
        <p:xfrm>
          <a:off x="95251" y="788279"/>
          <a:ext cx="8877299" cy="5748200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712033"/>
                <a:gridCol w="2228572"/>
                <a:gridCol w="1507291"/>
                <a:gridCol w="4429403"/>
              </a:tblGrid>
              <a:tr h="6299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endParaRPr lang="ja-JP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9656" marR="49656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2545" algn="ctr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n-US" sz="2000" dirty="0" smtClean="0">
                          <a:effectLst/>
                        </a:rPr>
                        <a:t>Title</a:t>
                      </a:r>
                      <a:endParaRPr lang="ja-JP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9656" marR="4965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2545" algn="ctr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n-US" sz="2000" dirty="0" smtClean="0">
                          <a:effectLst/>
                        </a:rPr>
                        <a:t>Category</a:t>
                      </a:r>
                      <a:endParaRPr lang="ja-JP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9656" marR="4965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2545" algn="ctr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  <a:tab pos="2700020" algn="ctr"/>
                        </a:tabLst>
                      </a:pPr>
                      <a:r>
                        <a:rPr lang="en-US" sz="2000" dirty="0" smtClean="0">
                          <a:effectLst/>
                        </a:rPr>
                        <a:t>Scope</a:t>
                      </a:r>
                      <a:endParaRPr lang="ja-JP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9656" marR="4965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6558">
                <a:tc>
                  <a:txBody>
                    <a:bodyPr/>
                    <a:lstStyle/>
                    <a:p>
                      <a:pPr marL="42545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</a:endParaRPr>
                    </a:p>
                    <a:p>
                      <a:pPr marL="42545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EU</a:t>
                      </a:r>
                      <a:endParaRPr lang="ja-JP" sz="2000" dirty="0">
                        <a:effectLst/>
                        <a:latin typeface="Verdana"/>
                        <a:ea typeface="Verdana"/>
                        <a:cs typeface="Verdana"/>
                      </a:endParaRPr>
                    </a:p>
                  </a:txBody>
                  <a:tcPr marL="49656" marR="49656" marT="0" marB="0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254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</a:rPr>
                        <a:t>Guidance </a:t>
                      </a:r>
                      <a:r>
                        <a:rPr lang="en-US" sz="1600" b="1" dirty="0">
                          <a:effectLst/>
                        </a:rPr>
                        <a:t>on pharmaceutical fixed combination </a:t>
                      </a:r>
                      <a:r>
                        <a:rPr lang="en-US" sz="1600" b="1" dirty="0" smtClean="0">
                          <a:effectLst/>
                        </a:rPr>
                        <a:t>products</a:t>
                      </a:r>
                      <a:endParaRPr lang="ja-JP" sz="1600" b="1" dirty="0">
                        <a:effectLst/>
                      </a:endParaRPr>
                    </a:p>
                  </a:txBody>
                  <a:tcPr marL="49656" marR="49656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42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600" b="1" dirty="0" smtClean="0">
                          <a:effectLst/>
                        </a:rPr>
                        <a:t>General</a:t>
                      </a:r>
                      <a:endParaRPr lang="ja-JP" sz="1600" b="1" dirty="0">
                        <a:effectLst/>
                        <a:latin typeface="+mj-lt"/>
                        <a:ea typeface="SimSun"/>
                      </a:endParaRPr>
                    </a:p>
                  </a:txBody>
                  <a:tcPr marL="49656" marR="4965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4254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</a:rPr>
                        <a:t>EU </a:t>
                      </a:r>
                      <a:r>
                        <a:rPr lang="en-US" sz="1600" b="1" dirty="0">
                          <a:effectLst/>
                        </a:rPr>
                        <a:t>data requirements for efficacy, safety and residues documentation for veterinary medicinal products, containing 2 or more active substances. </a:t>
                      </a:r>
                      <a:endParaRPr lang="ja-JP" sz="1600" b="1" dirty="0">
                        <a:effectLst/>
                      </a:endParaRPr>
                    </a:p>
                  </a:txBody>
                  <a:tcPr marL="49656" marR="4965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376328">
                <a:tc>
                  <a:txBody>
                    <a:bodyPr/>
                    <a:lstStyle/>
                    <a:p>
                      <a:pPr marL="42545" algn="just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n-US" altLang="ja-JP" sz="2000" dirty="0" smtClean="0">
                          <a:effectLst/>
                          <a:latin typeface="+mn-lt"/>
                          <a:ea typeface="+mn-ea"/>
                        </a:rPr>
                        <a:t>US</a:t>
                      </a:r>
                      <a:endParaRPr lang="ja-JP" altLang="ja-JP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9656" marR="49656" marT="0" marB="0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2545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n-US" sz="1600" b="1" dirty="0" smtClean="0">
                          <a:effectLst/>
                        </a:rPr>
                        <a:t>CVM </a:t>
                      </a:r>
                      <a:r>
                        <a:rPr lang="en-US" sz="1600" b="1" dirty="0">
                          <a:effectLst/>
                        </a:rPr>
                        <a:t>GFI #24 Drug Combinations for Use in </a:t>
                      </a:r>
                      <a:r>
                        <a:rPr lang="en-US" sz="1600" b="1" dirty="0" smtClean="0">
                          <a:effectLst/>
                        </a:rPr>
                        <a:t>Animals</a:t>
                      </a:r>
                      <a:endParaRPr lang="ja-JP" sz="1600" b="1" dirty="0">
                        <a:effectLst/>
                      </a:endParaRPr>
                    </a:p>
                  </a:txBody>
                  <a:tcPr marL="49656" marR="49656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1" kern="1200" dirty="0" smtClean="0">
                          <a:effectLst/>
                        </a:rPr>
                        <a:t>General</a:t>
                      </a:r>
                      <a:endParaRPr kumimoji="1" lang="ja-JP" altLang="ja-JP" sz="16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SimSun"/>
                        <a:cs typeface="+mn-cs"/>
                      </a:endParaRPr>
                    </a:p>
                  </a:txBody>
                  <a:tcPr marL="49656" marR="4965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42545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n-US" sz="1600" b="1" dirty="0" smtClean="0">
                          <a:effectLst/>
                        </a:rPr>
                        <a:t>Information </a:t>
                      </a:r>
                      <a:r>
                        <a:rPr lang="en-US" sz="1600" b="1" dirty="0">
                          <a:effectLst/>
                        </a:rPr>
                        <a:t>and data to demonstrate that the combination of drugs provides a benefit that cannot be obtained by the use of each of the drugs individually 	</a:t>
                      </a:r>
                      <a:endParaRPr lang="ja-JP" sz="16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9656" marR="4965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485340">
                <a:tc>
                  <a:txBody>
                    <a:bodyPr/>
                    <a:lstStyle/>
                    <a:p>
                      <a:pPr marL="42545"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</a:endParaRPr>
                    </a:p>
                    <a:p>
                      <a:pPr marL="42545"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Aust.</a:t>
                      </a:r>
                      <a:endParaRPr lang="ja-JP" sz="2000" dirty="0">
                        <a:effectLst/>
                        <a:latin typeface="Verdana"/>
                        <a:ea typeface="Verdana"/>
                        <a:cs typeface="Verdana"/>
                      </a:endParaRPr>
                    </a:p>
                  </a:txBody>
                  <a:tcPr marL="52844" marR="52844" marT="0" marB="0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254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600" b="1" dirty="0" smtClean="0">
                          <a:effectLst/>
                        </a:rPr>
                        <a:t>WAAVP</a:t>
                      </a:r>
                      <a:r>
                        <a:rPr lang="en-US" altLang="ja-JP" sz="1600" b="1" baseline="0" dirty="0" smtClean="0">
                          <a:effectLst/>
                        </a:rPr>
                        <a:t> </a:t>
                      </a:r>
                      <a:r>
                        <a:rPr lang="ja-JP" sz="1600" b="1" dirty="0" smtClean="0">
                          <a:effectLst/>
                        </a:rPr>
                        <a:t>guideline</a:t>
                      </a:r>
                      <a:r>
                        <a:rPr lang="en-US" sz="1600" b="1" kern="1800" dirty="0">
                          <a:effectLst/>
                        </a:rPr>
                        <a:t>: </a:t>
                      </a:r>
                      <a:endParaRPr lang="en-US" sz="1600" b="1" kern="1800" dirty="0" smtClean="0">
                        <a:effectLst/>
                      </a:endParaRPr>
                    </a:p>
                    <a:p>
                      <a:pPr marL="4254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(Adopted  as National GL in Australia)</a:t>
                      </a:r>
                      <a:endParaRPr lang="en-US" sz="1600" b="1" kern="1800" dirty="0" smtClean="0">
                        <a:effectLst/>
                      </a:endParaRPr>
                    </a:p>
                    <a:p>
                      <a:pPr marL="4254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1800" dirty="0" smtClean="0">
                          <a:effectLst/>
                        </a:rPr>
                        <a:t>Anthelmintic </a:t>
                      </a:r>
                      <a:r>
                        <a:rPr lang="en-US" sz="1400" b="0" kern="1800" dirty="0">
                          <a:effectLst/>
                        </a:rPr>
                        <a:t>combination products targeting nematode infections of ruminants and </a:t>
                      </a:r>
                      <a:r>
                        <a:rPr lang="en-US" sz="1400" b="0" kern="1800" dirty="0" smtClean="0">
                          <a:effectLst/>
                        </a:rPr>
                        <a:t>horses</a:t>
                      </a:r>
                      <a:r>
                        <a:rPr lang="ja-JP" sz="1400" b="0" dirty="0">
                          <a:effectLst/>
                        </a:rPr>
                        <a:t> </a:t>
                      </a:r>
                      <a:endParaRPr lang="ja-JP" sz="1400" b="0" dirty="0">
                        <a:effectLst/>
                        <a:latin typeface="Verdana"/>
                        <a:ea typeface="Verdana"/>
                        <a:cs typeface="Verdana"/>
                      </a:endParaRPr>
                    </a:p>
                  </a:txBody>
                  <a:tcPr marL="52844" marR="52844" marT="0" marB="0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42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effectLst/>
                        </a:rPr>
                        <a:t>Antiparasitics</a:t>
                      </a:r>
                      <a:endParaRPr lang="ja-JP" sz="1600" b="1" dirty="0">
                        <a:effectLst/>
                        <a:latin typeface="+mj-lt"/>
                        <a:ea typeface="Verdana"/>
                        <a:cs typeface="Verdana"/>
                      </a:endParaRPr>
                    </a:p>
                  </a:txBody>
                  <a:tcPr marL="52844" marR="5284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28295" indent="-28575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dirty="0" smtClean="0">
                          <a:effectLst/>
                        </a:rPr>
                        <a:t>A </a:t>
                      </a:r>
                      <a:r>
                        <a:rPr lang="en-US" sz="1600" b="1" dirty="0">
                          <a:effectLst/>
                        </a:rPr>
                        <a:t>scientific basis </a:t>
                      </a:r>
                      <a:r>
                        <a:rPr lang="en-US" sz="1600" b="1" dirty="0" smtClean="0">
                          <a:effectLst/>
                        </a:rPr>
                        <a:t>for </a:t>
                      </a:r>
                      <a:r>
                        <a:rPr lang="en-US" sz="1600" b="1" dirty="0">
                          <a:effectLst/>
                        </a:rPr>
                        <a:t>the approval </a:t>
                      </a:r>
                      <a:endParaRPr lang="en-US" sz="1600" b="1" dirty="0" smtClean="0">
                        <a:effectLst/>
                      </a:endParaRPr>
                    </a:p>
                    <a:p>
                      <a:pPr marL="328295" indent="-28575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dirty="0" smtClean="0">
                          <a:effectLst/>
                        </a:rPr>
                        <a:t>Anthelmintic products </a:t>
                      </a:r>
                      <a:r>
                        <a:rPr lang="en-US" sz="1600" b="1" dirty="0">
                          <a:effectLst/>
                        </a:rPr>
                        <a:t>with two or more constituents with similar spectra of activity from different pharmacological </a:t>
                      </a:r>
                      <a:r>
                        <a:rPr lang="en-US" sz="1600" b="1" dirty="0" smtClean="0">
                          <a:effectLst/>
                        </a:rPr>
                        <a:t>classes</a:t>
                      </a:r>
                      <a:endParaRPr lang="en-US" sz="1600" b="1" dirty="0">
                        <a:effectLst/>
                      </a:endParaRPr>
                    </a:p>
                    <a:p>
                      <a:pPr marL="328295" indent="-28575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dirty="0" smtClean="0">
                          <a:effectLst/>
                        </a:rPr>
                        <a:t>For</a:t>
                      </a:r>
                      <a:r>
                        <a:rPr lang="en-US" sz="1600" b="1" baseline="0" dirty="0" smtClean="0">
                          <a:effectLst/>
                        </a:rPr>
                        <a:t> use in </a:t>
                      </a:r>
                      <a:r>
                        <a:rPr lang="en-US" sz="1600" b="1" dirty="0" smtClean="0">
                          <a:effectLst/>
                        </a:rPr>
                        <a:t>addition </a:t>
                      </a:r>
                      <a:r>
                        <a:rPr lang="en-US" sz="1600" b="1" dirty="0">
                          <a:effectLst/>
                        </a:rPr>
                        <a:t>to the existing </a:t>
                      </a:r>
                      <a:r>
                        <a:rPr lang="en-US" sz="1600" b="1" dirty="0" smtClean="0">
                          <a:effectLst/>
                        </a:rPr>
                        <a:t>requirements/GLs for single-API  </a:t>
                      </a:r>
                      <a:r>
                        <a:rPr lang="en-US" sz="1600" b="1" dirty="0">
                          <a:effectLst/>
                        </a:rPr>
                        <a:t>products</a:t>
                      </a:r>
                      <a:r>
                        <a:rPr lang="en-US" sz="1600" b="1" dirty="0" smtClean="0">
                          <a:effectLst/>
                        </a:rPr>
                        <a:t>.</a:t>
                      </a:r>
                      <a:endParaRPr lang="ja-JP" sz="1600" b="1" dirty="0">
                        <a:effectLst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800" dirty="0">
                          <a:effectLst/>
                        </a:rPr>
                        <a:t> </a:t>
                      </a:r>
                      <a:endParaRPr lang="ja-JP" sz="1600" b="1" dirty="0">
                        <a:effectLst/>
                        <a:latin typeface="Verdana"/>
                        <a:ea typeface="Verdana"/>
                        <a:cs typeface="Verdana"/>
                      </a:endParaRPr>
                    </a:p>
                  </a:txBody>
                  <a:tcPr marL="52844" marR="5284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317234" y="104775"/>
            <a:ext cx="7352523" cy="651314"/>
          </a:xfrm>
        </p:spPr>
        <p:txBody>
          <a:bodyPr/>
          <a:lstStyle/>
          <a:p>
            <a:r>
              <a:rPr lang="en-US" altLang="ja-JP" sz="3200" dirty="0" smtClean="0">
                <a:latin typeface="Century Gothic" panose="020B0502020202020204" pitchFamily="34" charset="0"/>
                <a:ea typeface="Arial"/>
                <a:cs typeface="Arial"/>
              </a:rPr>
              <a:t>Technical Requirement GLs in Place</a:t>
            </a:r>
            <a:endParaRPr kumimoji="1" lang="ja-JP" altLang="en-US" sz="3200" dirty="0"/>
          </a:p>
        </p:txBody>
      </p:sp>
      <p:pic>
        <p:nvPicPr>
          <p:cNvPr id="4" name="Picture 3" descr="C:\Users\Administrator\Pictures\300px-Flag_of_the_United_States_svg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7" y="2990849"/>
            <a:ext cx="386542" cy="297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Administrator\Pictures\EU_flag_highres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6" y="1814514"/>
            <a:ext cx="416275" cy="280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Administrator\Pictures\WAAVP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7" y="4543426"/>
            <a:ext cx="529915" cy="172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:\Users\Administrator\Pictures\300px-Flag_of_Australia_svg.pn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7" y="4752975"/>
            <a:ext cx="413956" cy="236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正方形/長方形 7"/>
          <p:cNvSpPr/>
          <p:nvPr/>
        </p:nvSpPr>
        <p:spPr>
          <a:xfrm>
            <a:off x="844953" y="6569405"/>
            <a:ext cx="635104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1400" dirty="0" smtClean="0"/>
              <a:t>WAAVP</a:t>
            </a:r>
            <a:r>
              <a:rPr lang="en-US" altLang="ja-JP" sz="1400" dirty="0" smtClean="0"/>
              <a:t>: World Association for Advancement of Veterinary Parasitology</a:t>
            </a:r>
            <a:endParaRPr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56296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38446" y="301017"/>
            <a:ext cx="6508377" cy="672760"/>
          </a:xfrm>
        </p:spPr>
        <p:txBody>
          <a:bodyPr/>
          <a:lstStyle/>
          <a:p>
            <a:r>
              <a:rPr kumimoji="1" lang="en-US" altLang="ja-JP" dirty="0" smtClean="0"/>
              <a:t>Conclusion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>
          <a:xfrm>
            <a:off x="356260" y="1448790"/>
            <a:ext cx="8609610" cy="5213267"/>
          </a:xfrm>
        </p:spPr>
        <p:txBody>
          <a:bodyPr>
            <a:normAutofit/>
          </a:bodyPr>
          <a:lstStyle/>
          <a:p>
            <a:r>
              <a:rPr lang="en-GB" altLang="ja-JP" sz="2400" b="1" dirty="0" smtClean="0"/>
              <a:t>General combination GL</a:t>
            </a:r>
          </a:p>
          <a:p>
            <a:pPr lvl="1"/>
            <a:r>
              <a:rPr lang="en-GB" altLang="ja-JP" sz="2000" dirty="0" smtClean="0"/>
              <a:t>EU </a:t>
            </a:r>
            <a:r>
              <a:rPr lang="en-GB" altLang="ja-JP" sz="2000" dirty="0"/>
              <a:t>and </a:t>
            </a:r>
            <a:r>
              <a:rPr lang="en-GB" altLang="ja-JP" sz="2000" dirty="0" smtClean="0"/>
              <a:t>US are </a:t>
            </a:r>
            <a:r>
              <a:rPr lang="en-GB" altLang="ja-JP" sz="2000" dirty="0"/>
              <a:t>the representative </a:t>
            </a:r>
            <a:r>
              <a:rPr lang="en-GB" altLang="ja-JP" sz="2000" dirty="0" smtClean="0"/>
              <a:t>General GLs.</a:t>
            </a:r>
          </a:p>
          <a:p>
            <a:pPr lvl="1"/>
            <a:r>
              <a:rPr lang="en-GB" altLang="ja-JP" sz="2000" dirty="0" smtClean="0"/>
              <a:t>Internationally </a:t>
            </a:r>
            <a:r>
              <a:rPr lang="en-GB" altLang="ja-JP" sz="2000" dirty="0"/>
              <a:t>harmonized </a:t>
            </a:r>
            <a:r>
              <a:rPr lang="en-GB" altLang="ja-JP" sz="2000" dirty="0" smtClean="0"/>
              <a:t>GL </a:t>
            </a:r>
            <a:r>
              <a:rPr lang="en-GB" altLang="ja-JP" sz="2000" dirty="0"/>
              <a:t>by extracting appropriate elements from </a:t>
            </a:r>
            <a:r>
              <a:rPr lang="en-GB" altLang="ja-JP" sz="2000" dirty="0" smtClean="0"/>
              <a:t>them. </a:t>
            </a:r>
            <a:endParaRPr lang="en-GB" altLang="ja-JP" sz="2400" dirty="0" smtClean="0"/>
          </a:p>
          <a:p>
            <a:r>
              <a:rPr lang="en-GB" altLang="ja-JP" sz="2400" b="1" dirty="0" smtClean="0"/>
              <a:t>Specific combination GL</a:t>
            </a:r>
          </a:p>
          <a:p>
            <a:pPr lvl="1"/>
            <a:r>
              <a:rPr lang="en-US" altLang="ja-JP" sz="2000" dirty="0"/>
              <a:t>Main target : Anti-</a:t>
            </a:r>
            <a:r>
              <a:rPr lang="en-US" altLang="ja-JP" sz="2000" dirty="0" err="1"/>
              <a:t>Parasitics</a:t>
            </a:r>
            <a:endParaRPr lang="en-US" altLang="ja-JP" sz="2000" dirty="0"/>
          </a:p>
          <a:p>
            <a:pPr lvl="2"/>
            <a:r>
              <a:rPr lang="en-GB" altLang="ja-JP" sz="2000" dirty="0"/>
              <a:t>D</a:t>
            </a:r>
            <a:r>
              <a:rPr lang="en-GB" altLang="ja-JP" sz="2000" dirty="0" smtClean="0"/>
              <a:t>rug </a:t>
            </a:r>
            <a:r>
              <a:rPr lang="en-GB" altLang="ja-JP" sz="2000" dirty="0"/>
              <a:t>resistance </a:t>
            </a:r>
            <a:r>
              <a:rPr lang="en-GB" altLang="ja-JP" sz="2000" dirty="0" smtClean="0"/>
              <a:t>control will be a main objective.</a:t>
            </a:r>
          </a:p>
          <a:p>
            <a:pPr lvl="2"/>
            <a:r>
              <a:rPr lang="en-GB" altLang="ja-JP" sz="2000" dirty="0" smtClean="0"/>
              <a:t>Inclusion </a:t>
            </a:r>
            <a:r>
              <a:rPr lang="en-GB" altLang="ja-JP" sz="2000" dirty="0"/>
              <a:t>of </a:t>
            </a:r>
            <a:r>
              <a:rPr lang="en-GB" altLang="ja-JP" sz="2000" dirty="0" smtClean="0"/>
              <a:t>WAAVP/Australian GL into VICH </a:t>
            </a:r>
            <a:r>
              <a:rPr lang="en-GB" altLang="ja-JP" sz="2000" dirty="0"/>
              <a:t>framework </a:t>
            </a:r>
            <a:r>
              <a:rPr lang="en-GB" altLang="ja-JP" sz="2000" dirty="0" smtClean="0"/>
              <a:t>should be </a:t>
            </a:r>
            <a:r>
              <a:rPr lang="en-GB" altLang="ja-JP" sz="2000" dirty="0"/>
              <a:t>explored </a:t>
            </a:r>
            <a:r>
              <a:rPr lang="en-GB" altLang="ja-JP" sz="2000" dirty="0" smtClean="0"/>
              <a:t>in collaboration with </a:t>
            </a:r>
            <a:r>
              <a:rPr lang="en-GB" altLang="ja-JP" sz="2000" dirty="0"/>
              <a:t>the </a:t>
            </a:r>
            <a:r>
              <a:rPr lang="en-GB" altLang="ja-JP" sz="2000" dirty="0" smtClean="0"/>
              <a:t>Anthelmintics-EWG.</a:t>
            </a:r>
            <a:endParaRPr lang="en-GB" altLang="ja-JP" sz="2000" dirty="0"/>
          </a:p>
          <a:p>
            <a:pPr lvl="1"/>
            <a:r>
              <a:rPr lang="en-GB" altLang="ja-JP" sz="2000" dirty="0" smtClean="0"/>
              <a:t>Other specific combination may be a target in the future.</a:t>
            </a:r>
          </a:p>
          <a:p>
            <a:pPr lvl="2"/>
            <a:r>
              <a:rPr lang="en-GB" altLang="ja-JP" sz="2000" dirty="0" smtClean="0"/>
              <a:t>After some experiences</a:t>
            </a:r>
          </a:p>
          <a:p>
            <a:pPr lvl="2"/>
            <a:r>
              <a:rPr lang="en-GB" altLang="ja-JP" sz="2000" dirty="0"/>
              <a:t>F</a:t>
            </a:r>
            <a:r>
              <a:rPr lang="en-GB" altLang="ja-JP" sz="2000" dirty="0" smtClean="0"/>
              <a:t>urther discussion by the VOF and SC members needed</a:t>
            </a:r>
            <a:endParaRPr lang="ja-JP" altLang="ja-JP" sz="2000" dirty="0"/>
          </a:p>
        </p:txBody>
      </p:sp>
    </p:spTree>
    <p:extLst>
      <p:ext uri="{BB962C8B-B14F-4D97-AF65-F5344CB8AC3E}">
        <p14:creationId xmlns:p14="http://schemas.microsoft.com/office/powerpoint/2010/main" val="227086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円/楕円 1"/>
          <p:cNvSpPr/>
          <p:nvPr/>
        </p:nvSpPr>
        <p:spPr>
          <a:xfrm>
            <a:off x="2710431" y="1219145"/>
            <a:ext cx="3865524" cy="369048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2357193" y="2525776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kumimoji="1" lang="en-US" altLang="ja-JP" sz="3200" dirty="0">
                <a:solidFill>
                  <a:schemeClr val="bg1"/>
                </a:solidFill>
              </a:rPr>
              <a:t>Thank you</a:t>
            </a:r>
          </a:p>
          <a:p>
            <a:pPr algn="ctr"/>
            <a:r>
              <a:rPr lang="ja-JP" altLang="en-US" sz="3200" dirty="0">
                <a:solidFill>
                  <a:schemeClr val="bg1"/>
                </a:solidFill>
              </a:rPr>
              <a:t>感謝</a:t>
            </a:r>
            <a:endParaRPr kumimoji="1" lang="en-US" altLang="ja-JP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764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プラザ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3154</TotalTime>
  <Words>487</Words>
  <Application>Microsoft Office PowerPoint</Application>
  <PresentationFormat>On-screen Show (4:3)</PresentationFormat>
  <Paragraphs>91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プラザ</vt:lpstr>
      <vt:lpstr>VICH Task Force for Efficacy Studies for Combination Products</vt:lpstr>
      <vt:lpstr>Introduction</vt:lpstr>
      <vt:lpstr>Mandate</vt:lpstr>
      <vt:lpstr>Major Combination-products</vt:lpstr>
      <vt:lpstr>Technical Requirement GLs in Place</vt:lpstr>
      <vt:lpstr>Conclusion</vt:lpstr>
      <vt:lpstr>PowerPoint Presentation</vt:lpstr>
    </vt:vector>
  </TitlesOfParts>
  <Company>Nexus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VICH Task Force for Efficacy Studies for Combination Products</dc:title>
  <dc:creator>Noda Ken</dc:creator>
  <cp:lastModifiedBy>Sophie Frederickx</cp:lastModifiedBy>
  <cp:revision>186</cp:revision>
  <dcterms:created xsi:type="dcterms:W3CDTF">2014-06-14T13:28:55Z</dcterms:created>
  <dcterms:modified xsi:type="dcterms:W3CDTF">2015-11-05T08:37:06Z</dcterms:modified>
</cp:coreProperties>
</file>