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259" r:id="rId5"/>
    <p:sldId id="271" r:id="rId6"/>
    <p:sldId id="262" r:id="rId7"/>
    <p:sldId id="264" r:id="rId8"/>
    <p:sldId id="272" r:id="rId9"/>
    <p:sldId id="265" r:id="rId10"/>
    <p:sldId id="267" r:id="rId11"/>
    <p:sldId id="270" r:id="rId12"/>
    <p:sldId id="275" r:id="rId13"/>
    <p:sldId id="266" r:id="rId14"/>
    <p:sldId id="278" r:id="rId15"/>
    <p:sldId id="279" r:id="rId16"/>
    <p:sldId id="273" r:id="rId17"/>
    <p:sldId id="274" r:id="rId18"/>
    <p:sldId id="268" r:id="rId19"/>
    <p:sldId id="276" r:id="rId20"/>
    <p:sldId id="277" r:id="rId21"/>
    <p:sldId id="269" r:id="rId22"/>
    <p:sldId id="280" r:id="rId23"/>
    <p:sldId id="26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012C67-BA7D-45CD-84E4-332DF0A6E501}" type="datetimeFigureOut">
              <a:rPr lang="en-US" smtClean="0"/>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3B770-35C3-43A6-A8C7-9DF01E98605D}" type="slidenum">
              <a:rPr lang="en-US" smtClean="0"/>
              <a:t>‹#›</a:t>
            </a:fld>
            <a:endParaRPr lang="en-US"/>
          </a:p>
        </p:txBody>
      </p:sp>
    </p:spTree>
    <p:extLst>
      <p:ext uri="{BB962C8B-B14F-4D97-AF65-F5344CB8AC3E}">
        <p14:creationId xmlns:p14="http://schemas.microsoft.com/office/powerpoint/2010/main" val="326718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seen many product innovations and regulatory challenges in recent years, but the two predominating trends I’ll focus on today are the increased pressure to bring products to market more</a:t>
            </a:r>
            <a:r>
              <a:rPr lang="en-US" baseline="0" dirty="0" smtClean="0"/>
              <a:t> quickly and </a:t>
            </a:r>
            <a:r>
              <a:rPr lang="en-US" baseline="0" dirty="0" err="1" smtClean="0"/>
              <a:t>and</a:t>
            </a:r>
            <a:r>
              <a:rPr lang="en-US" baseline="0" dirty="0" smtClean="0"/>
              <a:t> increased interest in customized </a:t>
            </a:r>
            <a:r>
              <a:rPr lang="en-US" baseline="0" dirty="0" err="1" smtClean="0"/>
              <a:t>biologcals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2</a:t>
            </a:fld>
            <a:endParaRPr lang="en-US"/>
          </a:p>
        </p:txBody>
      </p:sp>
    </p:spTree>
    <p:extLst>
      <p:ext uri="{BB962C8B-B14F-4D97-AF65-F5344CB8AC3E}">
        <p14:creationId xmlns:p14="http://schemas.microsoft.com/office/powerpoint/2010/main" val="2953265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typically provide additional regulatory flexibility for products intended to treat diseases</a:t>
            </a:r>
            <a:r>
              <a:rPr lang="en-US" baseline="0" dirty="0" smtClean="0"/>
              <a:t> with grave prognoses, such as cancer.  Efficacy data are often generated in clinical trials, sometimes being compared to historical control data.  Initial safety data often include those animals enrolled in the clinical trial, plus a few healthy animals.  We proceed to conditional licensure as soon it appears the product has some efficacy and is reasonably safe use.</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11</a:t>
            </a:fld>
            <a:endParaRPr lang="en-US"/>
          </a:p>
        </p:txBody>
      </p:sp>
    </p:spTree>
    <p:extLst>
      <p:ext uri="{BB962C8B-B14F-4D97-AF65-F5344CB8AC3E}">
        <p14:creationId xmlns:p14="http://schemas.microsoft.com/office/powerpoint/2010/main" val="240771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Products solely for emergency USDA</a:t>
            </a:r>
            <a:r>
              <a:rPr lang="en-US" baseline="0" dirty="0" smtClean="0"/>
              <a:t> use, such as those for a foreign animal disease incursion, may be used by the USDA under an exemption with no license/permit or review by the biologics program.  There is increasing expectation, however, for emergency products to be reviewed and accepted by the USDA prior to use in U.S. livestock.  To this end, we have used regulatory flexibility to issue conditional licenses or permits for emergency products based on detailed review of foreign dossiers (increased reliance compared to other products) and other streamlined requirements.  </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12</a:t>
            </a:fld>
            <a:endParaRPr lang="en-US"/>
          </a:p>
        </p:txBody>
      </p:sp>
    </p:spTree>
    <p:extLst>
      <p:ext uri="{BB962C8B-B14F-4D97-AF65-F5344CB8AC3E}">
        <p14:creationId xmlns:p14="http://schemas.microsoft.com/office/powerpoint/2010/main" val="191965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regulatory trend I’d like to discuss today is an increased demand for customized biologicals.  This may involve vaccines specific for a specific</a:t>
            </a:r>
            <a:r>
              <a:rPr lang="en-US" baseline="0" dirty="0" smtClean="0"/>
              <a:t> geographical region or the need to standardize vaccinations across diverse geographical regions because of animal movement in integrated production systems.  It also involves the ever-expanding arena of autologous cancer therapeutics.</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13</a:t>
            </a:fld>
            <a:endParaRPr lang="en-US"/>
          </a:p>
        </p:txBody>
      </p:sp>
    </p:spTree>
    <p:extLst>
      <p:ext uri="{BB962C8B-B14F-4D97-AF65-F5344CB8AC3E}">
        <p14:creationId xmlns:p14="http://schemas.microsoft.com/office/powerpoint/2010/main" val="387843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the only regulatory mechanism for custom products was via </a:t>
            </a:r>
            <a:r>
              <a:rPr lang="en-US" dirty="0" err="1" smtClean="0"/>
              <a:t>autogenous</a:t>
            </a:r>
            <a:r>
              <a:rPr lang="en-US" dirty="0" smtClean="0"/>
              <a:t> products.  </a:t>
            </a:r>
            <a:r>
              <a:rPr lang="en-US" dirty="0" err="1" smtClean="0"/>
              <a:t>Autogenous</a:t>
            </a:r>
            <a:r>
              <a:rPr lang="en-US" dirty="0" smtClean="0"/>
              <a:t> regulations have very specific requirements as to where the Seed may be obtained and where the product may be administered.  </a:t>
            </a:r>
            <a:r>
              <a:rPr lang="en-US" dirty="0" err="1" smtClean="0"/>
              <a:t>Autogenous</a:t>
            </a:r>
            <a:r>
              <a:rPr lang="en-US" dirty="0" smtClean="0"/>
              <a:t> products are only tested for purity, not efficacy or safety.</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14</a:t>
            </a:fld>
            <a:endParaRPr lang="en-US"/>
          </a:p>
        </p:txBody>
      </p:sp>
    </p:spTree>
    <p:extLst>
      <p:ext uri="{BB962C8B-B14F-4D97-AF65-F5344CB8AC3E}">
        <p14:creationId xmlns:p14="http://schemas.microsoft.com/office/powerpoint/2010/main" val="2063015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this year we published guidance to allow for a new class of customized product called Prescription Product.  The Prescription Product</a:t>
            </a:r>
            <a:r>
              <a:rPr lang="en-US" baseline="0" dirty="0" smtClean="0"/>
              <a:t> differs from </a:t>
            </a:r>
            <a:r>
              <a:rPr lang="en-US" baseline="0" dirty="0" err="1" smtClean="0"/>
              <a:t>autogenous</a:t>
            </a:r>
            <a:r>
              <a:rPr lang="en-US" baseline="0" dirty="0" smtClean="0"/>
              <a:t> in that the scope of administration is determined by a prescribing veterinarian and not exact geographical location.  The manufacturer also tests for safety in addition to purity.  The gene sequence for the custom Seed does not necessarily have to come from a source herd isolate and is subject to the discretion of the prescribing vet.</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15</a:t>
            </a:fld>
            <a:endParaRPr lang="en-US"/>
          </a:p>
        </p:txBody>
      </p:sp>
    </p:spTree>
    <p:extLst>
      <p:ext uri="{BB962C8B-B14F-4D97-AF65-F5344CB8AC3E}">
        <p14:creationId xmlns:p14="http://schemas.microsoft.com/office/powerpoint/2010/main" val="2016221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key component of the Prescription Product is that is may be combine custom-prepared</a:t>
            </a:r>
            <a:r>
              <a:rPr lang="en-US" baseline="0" dirty="0" smtClean="0"/>
              <a:t> Seeds</a:t>
            </a:r>
            <a:r>
              <a:rPr lang="en-US" dirty="0" smtClean="0"/>
              <a:t> with other </a:t>
            </a:r>
            <a:r>
              <a:rPr lang="en-US" dirty="0" err="1" smtClean="0"/>
              <a:t>commerically</a:t>
            </a:r>
            <a:r>
              <a:rPr lang="en-US" dirty="0" smtClean="0"/>
              <a:t> available vaccine Seeds.</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16</a:t>
            </a:fld>
            <a:endParaRPr lang="en-US"/>
          </a:p>
        </p:txBody>
      </p:sp>
    </p:spTree>
    <p:extLst>
      <p:ext uri="{BB962C8B-B14F-4D97-AF65-F5344CB8AC3E}">
        <p14:creationId xmlns:p14="http://schemas.microsoft.com/office/powerpoint/2010/main" val="1393351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Prescription product does have many similarities to Conditional licenses, however.</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17</a:t>
            </a:fld>
            <a:endParaRPr lang="en-US"/>
          </a:p>
        </p:txBody>
      </p:sp>
    </p:spTree>
    <p:extLst>
      <p:ext uri="{BB962C8B-B14F-4D97-AF65-F5344CB8AC3E}">
        <p14:creationId xmlns:p14="http://schemas.microsoft.com/office/powerpoint/2010/main" val="3834843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seen a large increase</a:t>
            </a:r>
            <a:r>
              <a:rPr lang="en-US" baseline="0" dirty="0" smtClean="0"/>
              <a:t> in inquiries regarding autologous cancer therapeutics.  We have determined, however, that this is a lab service and not a regulated biologic.</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18</a:t>
            </a:fld>
            <a:endParaRPr lang="en-US"/>
          </a:p>
        </p:txBody>
      </p:sp>
    </p:spTree>
    <p:extLst>
      <p:ext uri="{BB962C8B-B14F-4D97-AF65-F5344CB8AC3E}">
        <p14:creationId xmlns:p14="http://schemas.microsoft.com/office/powerpoint/2010/main" val="255256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43B770-35C3-43A6-A8C7-9DF01E98605D}" type="slidenum">
              <a:rPr lang="en-US" smtClean="0"/>
              <a:t>3</a:t>
            </a:fld>
            <a:endParaRPr lang="en-US"/>
          </a:p>
        </p:txBody>
      </p:sp>
    </p:spTree>
    <p:extLst>
      <p:ext uri="{BB962C8B-B14F-4D97-AF65-F5344CB8AC3E}">
        <p14:creationId xmlns:p14="http://schemas.microsoft.com/office/powerpoint/2010/main" val="404515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the USDA had limited regulatory options to expedite product licensure</a:t>
            </a:r>
            <a:r>
              <a:rPr lang="en-US" baseline="0" dirty="0" smtClean="0"/>
              <a:t> except for conditional licenses.</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4</a:t>
            </a:fld>
            <a:endParaRPr lang="en-US"/>
          </a:p>
        </p:txBody>
      </p:sp>
    </p:spTree>
    <p:extLst>
      <p:ext uri="{BB962C8B-B14F-4D97-AF65-F5344CB8AC3E}">
        <p14:creationId xmlns:p14="http://schemas.microsoft.com/office/powerpoint/2010/main" val="180104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conditional license has several restrictions and shortcomings.</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5</a:t>
            </a:fld>
            <a:endParaRPr lang="en-US"/>
          </a:p>
        </p:txBody>
      </p:sp>
    </p:spTree>
    <p:extLst>
      <p:ext uri="{BB962C8B-B14F-4D97-AF65-F5344CB8AC3E}">
        <p14:creationId xmlns:p14="http://schemas.microsoft.com/office/powerpoint/2010/main" val="209932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2007 we published guidance on expedited</a:t>
            </a:r>
            <a:r>
              <a:rPr lang="en-US" baseline="0" dirty="0" smtClean="0"/>
              <a:t> processes to update influenza virus isolates in killed equine and swine influenza vaccines.</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6</a:t>
            </a:fld>
            <a:endParaRPr lang="en-US"/>
          </a:p>
        </p:txBody>
      </p:sp>
    </p:spTree>
    <p:extLst>
      <p:ext uri="{BB962C8B-B14F-4D97-AF65-F5344CB8AC3E}">
        <p14:creationId xmlns:p14="http://schemas.microsoft.com/office/powerpoint/2010/main" val="256738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of an expedited process for swapping out Seeds to meet emerging disease needs was</a:t>
            </a:r>
            <a:r>
              <a:rPr lang="en-US" baseline="0" dirty="0" smtClean="0"/>
              <a:t> expanded beyond influenza viruses in 2013.  With the mainstreaming of vectored vaccines, we published guidance for using an established vector system and standardized production and product formulation methods to expedite strain changes for potentially any agent, not just influenza viruses.  The platform system also streamlines licensing of vaccines against new agents (not just strain changes).</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7</a:t>
            </a:fld>
            <a:endParaRPr lang="en-US"/>
          </a:p>
        </p:txBody>
      </p:sp>
    </p:spTree>
    <p:extLst>
      <p:ext uri="{BB962C8B-B14F-4D97-AF65-F5344CB8AC3E}">
        <p14:creationId xmlns:p14="http://schemas.microsoft.com/office/powerpoint/2010/main" val="374065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reduction in time to licensure</a:t>
            </a:r>
            <a:r>
              <a:rPr lang="en-US" baseline="0" dirty="0" smtClean="0"/>
              <a:t> depends on the similarity of the  new gene insert to one that has been previously licensed.  Strain changes for the same agent experience the greatest streamlining, but even genes from new agents benefit from the “recycling” of an accepted production platform.</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8</a:t>
            </a:fld>
            <a:endParaRPr lang="en-US"/>
          </a:p>
        </p:txBody>
      </p:sp>
    </p:spTree>
    <p:extLst>
      <p:ext uri="{BB962C8B-B14F-4D97-AF65-F5344CB8AC3E}">
        <p14:creationId xmlns:p14="http://schemas.microsoft.com/office/powerpoint/2010/main" val="274546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Eligibility</a:t>
            </a:r>
            <a:r>
              <a:rPr lang="en-US" baseline="0" dirty="0" smtClean="0"/>
              <a:t> criteria for conditional licensure (i.e., only a reasonable expectation of efficacy) is the same for platform and conventional products, but a benefit of developing a conditionally licensed platform product is that multi-</a:t>
            </a:r>
            <a:r>
              <a:rPr lang="en-US" baseline="0" dirty="0" err="1" smtClean="0"/>
              <a:t>valent</a:t>
            </a:r>
            <a:r>
              <a:rPr lang="en-US" baseline="0" dirty="0" smtClean="0"/>
              <a:t> combinations can be licensed while the new agent is still in conditional status.  </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9</a:t>
            </a:fld>
            <a:endParaRPr lang="en-US"/>
          </a:p>
        </p:txBody>
      </p:sp>
    </p:spTree>
    <p:extLst>
      <p:ext uri="{BB962C8B-B14F-4D97-AF65-F5344CB8AC3E}">
        <p14:creationId xmlns:p14="http://schemas.microsoft.com/office/powerpoint/2010/main" val="229323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service we have recently provided to firms is a pre-tested Master Seed or a</a:t>
            </a:r>
            <a:r>
              <a:rPr lang="en-US" baseline="0" dirty="0" smtClean="0"/>
              <a:t> challenge isolate/protocol </a:t>
            </a:r>
            <a:r>
              <a:rPr lang="en-US" dirty="0" smtClean="0"/>
              <a:t>for emerging diseases—this</a:t>
            </a:r>
            <a:r>
              <a:rPr lang="en-US" baseline="0" dirty="0" smtClean="0"/>
              <a:t> can shorten licensing time by several months.</a:t>
            </a:r>
            <a:endParaRPr lang="en-US" dirty="0"/>
          </a:p>
        </p:txBody>
      </p:sp>
      <p:sp>
        <p:nvSpPr>
          <p:cNvPr id="4" name="Slide Number Placeholder 3"/>
          <p:cNvSpPr>
            <a:spLocks noGrp="1"/>
          </p:cNvSpPr>
          <p:nvPr>
            <p:ph type="sldNum" sz="quarter" idx="10"/>
          </p:nvPr>
        </p:nvSpPr>
        <p:spPr/>
        <p:txBody>
          <a:bodyPr/>
          <a:lstStyle/>
          <a:p>
            <a:fld id="{E343B770-35C3-43A6-A8C7-9DF01E98605D}" type="slidenum">
              <a:rPr lang="en-US" smtClean="0"/>
              <a:t>10</a:t>
            </a:fld>
            <a:endParaRPr lang="en-US"/>
          </a:p>
        </p:txBody>
      </p:sp>
    </p:spTree>
    <p:extLst>
      <p:ext uri="{BB962C8B-B14F-4D97-AF65-F5344CB8AC3E}">
        <p14:creationId xmlns:p14="http://schemas.microsoft.com/office/powerpoint/2010/main" val="213006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D16A2F5-8CFC-44AE-B515-6AC1BE6A7395}"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0821587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52475"/>
            <a:ext cx="8229600" cy="941388"/>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61B740-03D6-43F2-A2D5-E0D8D78EDBB2}"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6362192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23900"/>
            <a:ext cx="2057400" cy="54387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19150"/>
            <a:ext cx="6019800" cy="5307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FEE86-CEB9-4F30-85FD-7620AFDB68D0}"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5533187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43100"/>
            <a:ext cx="8229600" cy="41830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8A67042-1252-4665-88CF-33F17ED5649B}"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2105933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2DCE85-6D53-4147-9C68-5FF76AA4755D}"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743084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8229600" cy="8461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349154-128C-4EA9-AD0C-D541C57241F6}" type="datetime1">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570320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23900"/>
            <a:ext cx="8229600" cy="7064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010634-7662-4DE4-8E35-C604D6221B52}" type="datetime1">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991562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12788"/>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18281C-4D31-4E07-AB9F-8E069DCCA564}" type="datetime1">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21301704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14F5D-F5C1-42CE-9B3D-480ADFC45326}" type="datetime1">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5301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1050"/>
            <a:ext cx="3008313" cy="654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81050"/>
            <a:ext cx="5111750" cy="5345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30AF5-6205-4739-9D3B-7B2D658695FB}" type="datetime1">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4551876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85825"/>
            <a:ext cx="5486400" cy="3841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77A0E-3C04-4E1C-9642-BDA794061909}" type="datetime1">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28582174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6235"/>
            <a:ext cx="8229600" cy="8439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ADF8B-7139-4AC1-AD1B-38CAFBDB81FB}" type="datetime1">
              <a:rPr lang="en-US" smtClean="0"/>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7C728-5218-8E41-BD52-95328715D22E}" type="slidenum">
              <a:rPr lang="en-US" smtClean="0"/>
              <a:t>‹#›</a:t>
            </a:fld>
            <a:endParaRPr lang="en-US" dirty="0"/>
          </a:p>
        </p:txBody>
      </p:sp>
      <p:pic>
        <p:nvPicPr>
          <p:cNvPr id="7" name="Picture 6" descr=" SigLockup Master PwPt.4c-whiteb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8" name="Straight Connector 7"/>
          <p:cNvCxnSpPr/>
          <p:nvPr userDrawn="1"/>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336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60000">
            <a:off x="550616" y="1336465"/>
            <a:ext cx="1600200" cy="1714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961" y="2907118"/>
            <a:ext cx="1600200" cy="1739900"/>
          </a:xfrm>
          <a:prstGeom prst="rect">
            <a:avLst/>
          </a:prstGeom>
        </p:spPr>
      </p:pic>
      <p:sp>
        <p:nvSpPr>
          <p:cNvPr id="3" name="Subtitle 2"/>
          <p:cNvSpPr>
            <a:spLocks noGrp="1"/>
          </p:cNvSpPr>
          <p:nvPr>
            <p:ph type="subTitle" idx="1"/>
          </p:nvPr>
        </p:nvSpPr>
        <p:spPr>
          <a:xfrm>
            <a:off x="1847581" y="1657350"/>
            <a:ext cx="5684403" cy="4564699"/>
          </a:xfrm>
        </p:spPr>
        <p:txBody>
          <a:bodyPr>
            <a:normAutofit fontScale="92500" lnSpcReduction="10000"/>
          </a:bodyPr>
          <a:lstStyle/>
          <a:p>
            <a:pPr>
              <a:spcBef>
                <a:spcPts val="0"/>
              </a:spcBef>
            </a:pPr>
            <a:endParaRPr lang="en-US" dirty="0" smtClean="0">
              <a:cs typeface="Times New Roman" pitchFamily="18" charset="0"/>
            </a:endParaRPr>
          </a:p>
          <a:p>
            <a:pPr>
              <a:spcBef>
                <a:spcPts val="0"/>
              </a:spcBef>
            </a:pPr>
            <a:endParaRPr lang="en-US" dirty="0">
              <a:cs typeface="Times New Roman" pitchFamily="18" charset="0"/>
            </a:endParaRPr>
          </a:p>
          <a:p>
            <a:r>
              <a:rPr lang="en-US" sz="2600" b="1" dirty="0"/>
              <a:t>Regulatory Perspective on Trends </a:t>
            </a:r>
            <a:r>
              <a:rPr lang="en-US" sz="2600" b="1" dirty="0" smtClean="0"/>
              <a:t/>
            </a:r>
            <a:br>
              <a:rPr lang="en-US" sz="2600" b="1" dirty="0" smtClean="0"/>
            </a:br>
            <a:r>
              <a:rPr lang="en-US" sz="2600" b="1" dirty="0" smtClean="0"/>
              <a:t>in </a:t>
            </a:r>
            <a:r>
              <a:rPr lang="en-US" sz="2600" b="1" dirty="0"/>
              <a:t>Veterinary Biologics</a:t>
            </a:r>
          </a:p>
          <a:p>
            <a:pPr>
              <a:spcBef>
                <a:spcPts val="0"/>
              </a:spcBef>
            </a:pPr>
            <a:endParaRPr lang="en-US" dirty="0">
              <a:cs typeface="Times New Roman" pitchFamily="18" charset="0"/>
            </a:endParaRPr>
          </a:p>
          <a:p>
            <a:pPr>
              <a:spcBef>
                <a:spcPts val="0"/>
              </a:spcBef>
            </a:pPr>
            <a:endParaRPr lang="en-US" sz="1800" dirty="0" smtClean="0">
              <a:cs typeface="Times New Roman" pitchFamily="18" charset="0"/>
            </a:endParaRPr>
          </a:p>
          <a:p>
            <a:pPr>
              <a:spcBef>
                <a:spcPts val="0"/>
              </a:spcBef>
            </a:pPr>
            <a:endParaRPr lang="en-US" sz="1800" dirty="0">
              <a:cs typeface="Times New Roman" pitchFamily="18" charset="0"/>
            </a:endParaRPr>
          </a:p>
          <a:p>
            <a:pPr>
              <a:spcBef>
                <a:spcPts val="0"/>
              </a:spcBef>
            </a:pPr>
            <a:endParaRPr lang="en-US" sz="1800" dirty="0" smtClean="0">
              <a:cs typeface="Times New Roman" pitchFamily="18" charset="0"/>
            </a:endParaRPr>
          </a:p>
          <a:p>
            <a:pPr>
              <a:spcBef>
                <a:spcPts val="0"/>
              </a:spcBef>
            </a:pPr>
            <a:endParaRPr lang="en-US" sz="1800" dirty="0">
              <a:cs typeface="Times New Roman" pitchFamily="18" charset="0"/>
            </a:endParaRPr>
          </a:p>
          <a:p>
            <a:pPr>
              <a:spcBef>
                <a:spcPts val="0"/>
              </a:spcBef>
            </a:pPr>
            <a:r>
              <a:rPr lang="en-US" sz="1800" dirty="0" smtClean="0">
                <a:cs typeface="Times New Roman" pitchFamily="18" charset="0"/>
              </a:rPr>
              <a:t>Byron </a:t>
            </a:r>
            <a:r>
              <a:rPr lang="en-US" sz="1800" dirty="0" err="1" smtClean="0">
                <a:cs typeface="Times New Roman" pitchFamily="18" charset="0"/>
              </a:rPr>
              <a:t>Rippke</a:t>
            </a:r>
            <a:r>
              <a:rPr lang="en-US" sz="1800" dirty="0" smtClean="0">
                <a:cs typeface="Times New Roman" pitchFamily="18" charset="0"/>
              </a:rPr>
              <a:t>, DVM</a:t>
            </a:r>
          </a:p>
          <a:p>
            <a:pPr>
              <a:spcBef>
                <a:spcPts val="0"/>
              </a:spcBef>
            </a:pPr>
            <a:r>
              <a:rPr lang="en-US" sz="1800" dirty="0" smtClean="0">
                <a:cs typeface="Times New Roman" pitchFamily="18" charset="0"/>
              </a:rPr>
              <a:t>Nancy Clough, DVM, PhD</a:t>
            </a:r>
            <a:endParaRPr lang="en-US" sz="1800" dirty="0">
              <a:cs typeface="Times New Roman" pitchFamily="18" charset="0"/>
            </a:endParaRPr>
          </a:p>
          <a:p>
            <a:pPr>
              <a:spcBef>
                <a:spcPts val="0"/>
              </a:spcBef>
            </a:pPr>
            <a:r>
              <a:rPr lang="en-US" sz="1800" dirty="0" smtClean="0">
                <a:cs typeface="Times New Roman" pitchFamily="18" charset="0"/>
              </a:rPr>
              <a:t>Director, Center for Veterinary Biologics</a:t>
            </a:r>
            <a:endParaRPr lang="en-US" sz="1800" dirty="0">
              <a:cs typeface="Times New Roman" pitchFamily="18" charset="0"/>
            </a:endParaRPr>
          </a:p>
          <a:p>
            <a:pPr>
              <a:spcBef>
                <a:spcPts val="0"/>
              </a:spcBef>
            </a:pPr>
            <a:r>
              <a:rPr lang="en-US" sz="1800" dirty="0">
                <a:cs typeface="Times New Roman" pitchFamily="18" charset="0"/>
              </a:rPr>
              <a:t>U.S. Department of Agriculture</a:t>
            </a:r>
          </a:p>
          <a:p>
            <a:pPr>
              <a:spcBef>
                <a:spcPts val="0"/>
              </a:spcBef>
            </a:pPr>
            <a:r>
              <a:rPr lang="en-US" sz="1800" dirty="0">
                <a:cs typeface="Times New Roman" pitchFamily="18" charset="0"/>
              </a:rPr>
              <a:t>Animal and Plant Health Inspection Service</a:t>
            </a:r>
          </a:p>
          <a:p>
            <a:pPr>
              <a:spcBef>
                <a:spcPts val="0"/>
              </a:spcBef>
            </a:pPr>
            <a:r>
              <a:rPr lang="en-US" sz="1800" dirty="0" smtClean="0">
                <a:cs typeface="Times New Roman" pitchFamily="18" charset="0"/>
              </a:rPr>
              <a:t>November 2015</a:t>
            </a:r>
            <a:endParaRPr lang="en-US" sz="1800" dirty="0">
              <a:cs typeface="Times New Roman" pitchFamily="18" charset="0"/>
            </a:endParaRPr>
          </a:p>
          <a:p>
            <a:endParaRPr lang="en-US" dirty="0"/>
          </a:p>
        </p:txBody>
      </p:sp>
      <p:pic>
        <p:nvPicPr>
          <p:cNvPr id="9" name="Picture 8" descr=" SigLockup Master PwPt.4c-whiteb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29605" t="1741" r="1463" b="13184"/>
          <a:stretch/>
        </p:blipFill>
        <p:spPr>
          <a:xfrm>
            <a:off x="286502" y="2878619"/>
            <a:ext cx="1737360" cy="1531832"/>
          </a:xfrm>
          <a:prstGeom prst="rect">
            <a:avLst/>
          </a:prstGeom>
          <a:ln>
            <a:noFill/>
          </a:ln>
          <a:effectLst/>
        </p:spPr>
      </p:pic>
      <p:pic>
        <p:nvPicPr>
          <p:cNvPr id="18" name="Picture 12" descr="NRCSNM0103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965537">
            <a:off x="7083382" y="4490224"/>
            <a:ext cx="1737360" cy="1737360"/>
          </a:xfrm>
          <a:prstGeom prst="rect">
            <a:avLst/>
          </a:prstGeom>
          <a:noFill/>
          <a:ln w="9525">
            <a:noFill/>
            <a:miter lim="800000"/>
            <a:headEnd/>
            <a:tailEnd/>
          </a:ln>
        </p:spPr>
      </p:pic>
      <p:pic>
        <p:nvPicPr>
          <p:cNvPr id="19" name="Picture 18" descr="chick-hatching.jpg"/>
          <p:cNvPicPr>
            <a:picLocks noChangeAspect="1"/>
          </p:cNvPicPr>
          <p:nvPr/>
        </p:nvPicPr>
        <p:blipFill>
          <a:blip r:embed="rId7" cstate="print"/>
          <a:srcRect/>
          <a:stretch>
            <a:fillRect/>
          </a:stretch>
        </p:blipFill>
        <p:spPr bwMode="auto">
          <a:xfrm rot="20739893">
            <a:off x="405548" y="4447569"/>
            <a:ext cx="1737360" cy="1737361"/>
          </a:xfrm>
          <a:prstGeom prst="rect">
            <a:avLst/>
          </a:prstGeom>
          <a:ln>
            <a:noFill/>
          </a:ln>
          <a:effectLst/>
        </p:spPr>
      </p:pic>
      <p:pic>
        <p:nvPicPr>
          <p:cNvPr id="1026" name="Picture 2" descr="C:\Users\jrgarrison\Pictures\001_rb-image-172428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276617">
            <a:off x="7083381" y="1374218"/>
            <a:ext cx="1737360" cy="160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6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Emerging Diseases</a:t>
            </a:r>
            <a:endParaRPr lang="en-US" dirty="0"/>
          </a:p>
        </p:txBody>
      </p:sp>
      <p:sp>
        <p:nvSpPr>
          <p:cNvPr id="3" name="Content Placeholder 2"/>
          <p:cNvSpPr>
            <a:spLocks noGrp="1"/>
          </p:cNvSpPr>
          <p:nvPr>
            <p:ph idx="1"/>
          </p:nvPr>
        </p:nvSpPr>
        <p:spPr/>
        <p:txBody>
          <a:bodyPr>
            <a:normAutofit/>
          </a:bodyPr>
          <a:lstStyle/>
          <a:p>
            <a:r>
              <a:rPr lang="en-US" sz="2400" dirty="0" smtClean="0"/>
              <a:t>Recent examples:  Pandemic H1N1 influenza (2009), porcine epidemic diarrhea virus (2013), H3N2 canine influenza viruses (2015)</a:t>
            </a:r>
          </a:p>
          <a:p>
            <a:r>
              <a:rPr lang="en-US" sz="2400" dirty="0" smtClean="0"/>
              <a:t>To expedite product licensure, USDA obtained, tested Master Seeds for direct distribution to biologics manufacturers.  Applicants could use these Seeds in product development with minimal or no additional testing.</a:t>
            </a:r>
          </a:p>
          <a:p>
            <a:r>
              <a:rPr lang="en-US" sz="2400" dirty="0" smtClean="0"/>
              <a:t>Provided challenge virus and standardized challenge protocol for PEDV</a:t>
            </a:r>
            <a:endParaRPr lang="en-US" sz="2400" dirty="0"/>
          </a:p>
        </p:txBody>
      </p:sp>
      <p:sp>
        <p:nvSpPr>
          <p:cNvPr id="4" name="Slide Number Placeholder 3"/>
          <p:cNvSpPr>
            <a:spLocks noGrp="1"/>
          </p:cNvSpPr>
          <p:nvPr>
            <p:ph type="sldNum" sz="quarter" idx="12"/>
          </p:nvPr>
        </p:nvSpPr>
        <p:spPr/>
        <p:txBody>
          <a:bodyPr/>
          <a:lstStyle/>
          <a:p>
            <a:fld id="{C637C728-5218-8E41-BD52-95328715D22E}" type="slidenum">
              <a:rPr lang="en-US" smtClean="0"/>
              <a:t>10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985" y="5521401"/>
            <a:ext cx="4085714" cy="1209524"/>
          </a:xfrm>
          <a:prstGeom prst="rect">
            <a:avLst/>
          </a:prstGeom>
        </p:spPr>
      </p:pic>
    </p:spTree>
    <p:extLst>
      <p:ext uri="{BB962C8B-B14F-4D97-AF65-F5344CB8AC3E}">
        <p14:creationId xmlns:p14="http://schemas.microsoft.com/office/powerpoint/2010/main" val="234434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Products for Grave Diagnoses</a:t>
            </a:r>
            <a:endParaRPr lang="en-US" dirty="0"/>
          </a:p>
        </p:txBody>
      </p:sp>
      <p:sp>
        <p:nvSpPr>
          <p:cNvPr id="3" name="Content Placeholder 2"/>
          <p:cNvSpPr>
            <a:spLocks noGrp="1"/>
          </p:cNvSpPr>
          <p:nvPr>
            <p:ph idx="1"/>
          </p:nvPr>
        </p:nvSpPr>
        <p:spPr/>
        <p:txBody>
          <a:bodyPr>
            <a:normAutofit/>
          </a:bodyPr>
          <a:lstStyle/>
          <a:p>
            <a:r>
              <a:rPr lang="en-US" sz="2800" dirty="0" smtClean="0"/>
              <a:t>Niche products for diseases with grave diagnoses (e.g., cancer) may be conditionally licensed on limited efficacy </a:t>
            </a:r>
            <a:r>
              <a:rPr lang="en-US" sz="2800" i="1" dirty="0" smtClean="0"/>
              <a:t>and</a:t>
            </a:r>
            <a:r>
              <a:rPr lang="en-US" sz="2800" dirty="0" smtClean="0"/>
              <a:t> safety data with expectation more will be gathered</a:t>
            </a:r>
          </a:p>
          <a:p>
            <a:r>
              <a:rPr lang="en-US" sz="2800" dirty="0" smtClean="0"/>
              <a:t>Typically evaluated in well-controlled clinical trials with rolling enrollment</a:t>
            </a:r>
            <a:endParaRPr lang="en-US" sz="2800" dirty="0"/>
          </a:p>
        </p:txBody>
      </p:sp>
      <p:sp>
        <p:nvSpPr>
          <p:cNvPr id="4" name="Slide Number Placeholder 3"/>
          <p:cNvSpPr>
            <a:spLocks noGrp="1"/>
          </p:cNvSpPr>
          <p:nvPr>
            <p:ph type="sldNum" sz="quarter" idx="12"/>
          </p:nvPr>
        </p:nvSpPr>
        <p:spPr/>
        <p:txBody>
          <a:bodyPr/>
          <a:lstStyle/>
          <a:p>
            <a:fld id="{C637C728-5218-8E41-BD52-95328715D22E}" type="slidenum">
              <a:rPr lang="en-US" smtClean="0"/>
              <a:t>11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267" y="4625975"/>
            <a:ext cx="2847975" cy="2095500"/>
          </a:xfrm>
          <a:prstGeom prst="rect">
            <a:avLst/>
          </a:prstGeom>
        </p:spPr>
      </p:pic>
    </p:spTree>
    <p:extLst>
      <p:ext uri="{BB962C8B-B14F-4D97-AF65-F5344CB8AC3E}">
        <p14:creationId xmlns:p14="http://schemas.microsoft.com/office/powerpoint/2010/main" val="2677581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Products for Emergency USDA Use</a:t>
            </a:r>
            <a:endParaRPr lang="en-US" dirty="0"/>
          </a:p>
        </p:txBody>
      </p:sp>
      <p:sp>
        <p:nvSpPr>
          <p:cNvPr id="3" name="Content Placeholder 2"/>
          <p:cNvSpPr>
            <a:spLocks noGrp="1"/>
          </p:cNvSpPr>
          <p:nvPr>
            <p:ph idx="1"/>
          </p:nvPr>
        </p:nvSpPr>
        <p:spPr>
          <a:xfrm>
            <a:off x="457200" y="1695271"/>
            <a:ext cx="8229600" cy="4183063"/>
          </a:xfrm>
        </p:spPr>
        <p:txBody>
          <a:bodyPr>
            <a:normAutofit fontScale="92500" lnSpcReduction="10000"/>
          </a:bodyPr>
          <a:lstStyle/>
          <a:p>
            <a:r>
              <a:rPr lang="en-US" sz="3000" dirty="0" smtClean="0"/>
              <a:t>Foreign animal diseases</a:t>
            </a:r>
          </a:p>
          <a:p>
            <a:r>
              <a:rPr lang="en-US" sz="3000" i="1" dirty="0" smtClean="0"/>
              <a:t>Can</a:t>
            </a:r>
            <a:r>
              <a:rPr lang="en-US" sz="3000" dirty="0" smtClean="0"/>
              <a:t> be used under exemption with no license/permit (9 CFR 106.1)</a:t>
            </a:r>
          </a:p>
          <a:p>
            <a:r>
              <a:rPr lang="en-US" sz="3000" dirty="0" smtClean="0"/>
              <a:t>BUT current goal is to use only licensed product in emergencies</a:t>
            </a:r>
          </a:p>
          <a:p>
            <a:r>
              <a:rPr lang="en-US" sz="3000" dirty="0" smtClean="0"/>
              <a:t>Increased reliance on pre-existing foreign dossiers and other streamlined processes to justify conditional licenses or restricted import permits for emergency use</a:t>
            </a:r>
          </a:p>
          <a:p>
            <a:endParaRPr lang="en-US" dirty="0"/>
          </a:p>
        </p:txBody>
      </p:sp>
      <p:sp>
        <p:nvSpPr>
          <p:cNvPr id="4" name="Slide Number Placeholder 3"/>
          <p:cNvSpPr>
            <a:spLocks noGrp="1"/>
          </p:cNvSpPr>
          <p:nvPr>
            <p:ph type="sldNum" sz="quarter" idx="12"/>
          </p:nvPr>
        </p:nvSpPr>
        <p:spPr/>
        <p:txBody>
          <a:bodyPr/>
          <a:lstStyle/>
          <a:p>
            <a:fld id="{C637C728-5218-8E41-BD52-95328715D22E}" type="slidenum">
              <a:rPr lang="en-US" smtClean="0"/>
              <a:t>12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313" y="5136812"/>
            <a:ext cx="2297430" cy="1611630"/>
          </a:xfrm>
          <a:prstGeom prst="rect">
            <a:avLst/>
          </a:prstGeom>
        </p:spPr>
      </p:pic>
    </p:spTree>
    <p:extLst>
      <p:ext uri="{BB962C8B-B14F-4D97-AF65-F5344CB8AC3E}">
        <p14:creationId xmlns:p14="http://schemas.microsoft.com/office/powerpoint/2010/main" val="2828720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Customized Biologicals</a:t>
            </a:r>
            <a:endParaRPr lang="en-US" dirty="0"/>
          </a:p>
        </p:txBody>
      </p:sp>
      <p:sp>
        <p:nvSpPr>
          <p:cNvPr id="3" name="Content Placeholder 2"/>
          <p:cNvSpPr>
            <a:spLocks noGrp="1"/>
          </p:cNvSpPr>
          <p:nvPr>
            <p:ph idx="1"/>
          </p:nvPr>
        </p:nvSpPr>
        <p:spPr>
          <a:xfrm>
            <a:off x="457200" y="1943100"/>
            <a:ext cx="8229600" cy="2310245"/>
          </a:xfrm>
        </p:spPr>
        <p:txBody>
          <a:bodyPr/>
          <a:lstStyle/>
          <a:p>
            <a:r>
              <a:rPr lang="en-US" dirty="0" smtClean="0"/>
              <a:t>To meet distinct needs in:</a:t>
            </a:r>
          </a:p>
          <a:p>
            <a:pPr lvl="1"/>
            <a:r>
              <a:rPr lang="en-US" dirty="0" smtClean="0"/>
              <a:t>A geographic region</a:t>
            </a:r>
          </a:p>
          <a:p>
            <a:pPr lvl="1"/>
            <a:r>
              <a:rPr lang="en-US" dirty="0" smtClean="0"/>
              <a:t>An integrated animal production system</a:t>
            </a:r>
          </a:p>
          <a:p>
            <a:pPr lvl="1"/>
            <a:r>
              <a:rPr lang="en-US" dirty="0" smtClean="0"/>
              <a:t>Individual animals</a:t>
            </a:r>
            <a:endParaRPr lang="en-US" dirty="0"/>
          </a:p>
        </p:txBody>
      </p:sp>
      <p:sp>
        <p:nvSpPr>
          <p:cNvPr id="4" name="Slide Number Placeholder 3"/>
          <p:cNvSpPr>
            <a:spLocks noGrp="1"/>
          </p:cNvSpPr>
          <p:nvPr>
            <p:ph type="sldNum" sz="quarter" idx="12"/>
          </p:nvPr>
        </p:nvSpPr>
        <p:spPr/>
        <p:txBody>
          <a:bodyPr/>
          <a:lstStyle/>
          <a:p>
            <a:fld id="{C637C728-5218-8E41-BD52-95328715D22E}" type="slidenum">
              <a:rPr lang="en-US" smtClean="0"/>
              <a:t>13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66" y="3994872"/>
            <a:ext cx="25146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3933916"/>
            <a:ext cx="1828800" cy="170878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9742" y="5022056"/>
            <a:ext cx="4179094" cy="1835944"/>
          </a:xfrm>
          <a:prstGeom prst="rect">
            <a:avLst/>
          </a:prstGeom>
        </p:spPr>
      </p:pic>
    </p:spTree>
    <p:extLst>
      <p:ext uri="{BB962C8B-B14F-4D97-AF65-F5344CB8AC3E}">
        <p14:creationId xmlns:p14="http://schemas.microsoft.com/office/powerpoint/2010/main" val="4054498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Autogenous</a:t>
            </a:r>
            <a:r>
              <a:rPr lang="en-US" dirty="0" smtClean="0"/>
              <a:t> Products</a:t>
            </a:r>
            <a:endParaRPr lang="en-US" dirty="0"/>
          </a:p>
        </p:txBody>
      </p:sp>
      <p:sp>
        <p:nvSpPr>
          <p:cNvPr id="3" name="Content Placeholder 2"/>
          <p:cNvSpPr>
            <a:spLocks noGrp="1"/>
          </p:cNvSpPr>
          <p:nvPr>
            <p:ph idx="1"/>
          </p:nvPr>
        </p:nvSpPr>
        <p:spPr>
          <a:xfrm>
            <a:off x="457200" y="1693718"/>
            <a:ext cx="8229600" cy="4183063"/>
          </a:xfrm>
        </p:spPr>
        <p:txBody>
          <a:bodyPr/>
          <a:lstStyle/>
          <a:p>
            <a:r>
              <a:rPr lang="en-US" sz="2800" dirty="0" smtClean="0"/>
              <a:t>9CFR 113.113 and VS Memo 800.69</a:t>
            </a:r>
          </a:p>
          <a:p>
            <a:r>
              <a:rPr lang="en-US" sz="2800" dirty="0" smtClean="0"/>
              <a:t>Traditional Seeds</a:t>
            </a:r>
          </a:p>
          <a:p>
            <a:r>
              <a:rPr lang="en-US" sz="2800" dirty="0" smtClean="0"/>
              <a:t>Open-ended license to make conventional vaccine from an isolate from a source herd</a:t>
            </a:r>
          </a:p>
          <a:p>
            <a:r>
              <a:rPr lang="en-US" sz="2800" dirty="0"/>
              <a:t>P</a:t>
            </a:r>
            <a:r>
              <a:rPr lang="en-US" sz="2800" dirty="0" smtClean="0"/>
              <a:t>urity tested only.  No efficacy or safety testing.</a:t>
            </a:r>
          </a:p>
          <a:p>
            <a:r>
              <a:rPr lang="en-US" sz="2800" dirty="0" smtClean="0"/>
              <a:t>Can only be used in source herd and adjacent premises</a:t>
            </a:r>
          </a:p>
          <a:p>
            <a:endParaRPr lang="en-US" dirty="0"/>
          </a:p>
        </p:txBody>
      </p:sp>
      <p:sp>
        <p:nvSpPr>
          <p:cNvPr id="4" name="Slide Number Placeholder 3"/>
          <p:cNvSpPr>
            <a:spLocks noGrp="1"/>
          </p:cNvSpPr>
          <p:nvPr>
            <p:ph type="sldNum" sz="quarter" idx="12"/>
          </p:nvPr>
        </p:nvSpPr>
        <p:spPr/>
        <p:txBody>
          <a:bodyPr/>
          <a:lstStyle/>
          <a:p>
            <a:fld id="{C637C728-5218-8E41-BD52-95328715D22E}" type="slidenum">
              <a:rPr lang="en-US" smtClean="0"/>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715" y="4764451"/>
            <a:ext cx="5010912" cy="1876349"/>
          </a:xfrm>
          <a:prstGeom prst="rect">
            <a:avLst/>
          </a:prstGeom>
        </p:spPr>
      </p:pic>
    </p:spTree>
    <p:extLst>
      <p:ext uri="{BB962C8B-B14F-4D97-AF65-F5344CB8AC3E}">
        <p14:creationId xmlns:p14="http://schemas.microsoft.com/office/powerpoint/2010/main" val="1771558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Prescription Products</a:t>
            </a:r>
            <a:endParaRPr lang="en-US" dirty="0"/>
          </a:p>
        </p:txBody>
      </p:sp>
      <p:sp>
        <p:nvSpPr>
          <p:cNvPr id="3" name="Content Placeholder 2"/>
          <p:cNvSpPr>
            <a:spLocks noGrp="1"/>
          </p:cNvSpPr>
          <p:nvPr>
            <p:ph idx="1"/>
          </p:nvPr>
        </p:nvSpPr>
        <p:spPr>
          <a:xfrm>
            <a:off x="457200" y="1943100"/>
            <a:ext cx="8229600" cy="4637809"/>
          </a:xfrm>
        </p:spPr>
        <p:txBody>
          <a:bodyPr>
            <a:normAutofit fontScale="92500" lnSpcReduction="10000"/>
          </a:bodyPr>
          <a:lstStyle/>
          <a:p>
            <a:r>
              <a:rPr lang="en-US" dirty="0" smtClean="0"/>
              <a:t>VS Memo 800.213 (added 2015)</a:t>
            </a:r>
          </a:p>
          <a:p>
            <a:r>
              <a:rPr lang="en-US" dirty="0" smtClean="0"/>
              <a:t>Open-ended license to create custom recombinant formulations based on established production platform</a:t>
            </a:r>
          </a:p>
          <a:p>
            <a:r>
              <a:rPr lang="en-US" dirty="0" smtClean="0"/>
              <a:t>Requires prescribing veterinarian</a:t>
            </a:r>
          </a:p>
          <a:p>
            <a:r>
              <a:rPr lang="en-US" dirty="0" smtClean="0"/>
              <a:t>Serials (batches) tested for safety, purity.  Vet assumes liability for efficacy.</a:t>
            </a:r>
          </a:p>
          <a:p>
            <a:r>
              <a:rPr lang="en-US" dirty="0" smtClean="0"/>
              <a:t>Gene sequence for platform Seed may be obtained from prescribing veterinarian or other epidemiological data</a:t>
            </a:r>
          </a:p>
          <a:p>
            <a:endParaRPr lang="en-US" dirty="0"/>
          </a:p>
        </p:txBody>
      </p:sp>
      <p:sp>
        <p:nvSpPr>
          <p:cNvPr id="4" name="Slide Number Placeholder 3"/>
          <p:cNvSpPr>
            <a:spLocks noGrp="1"/>
          </p:cNvSpPr>
          <p:nvPr>
            <p:ph type="sldNum" sz="quarter" idx="12"/>
          </p:nvPr>
        </p:nvSpPr>
        <p:spPr/>
        <p:txBody>
          <a:bodyPr/>
          <a:lstStyle/>
          <a:p>
            <a:fld id="{C637C728-5218-8E41-BD52-95328715D22E}" type="slidenum">
              <a:rPr lang="en-US" smtClean="0"/>
              <a:t>15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618" y="935180"/>
            <a:ext cx="1219200" cy="1219200"/>
          </a:xfrm>
          <a:prstGeom prst="rect">
            <a:avLst/>
          </a:prstGeom>
        </p:spPr>
      </p:pic>
    </p:spTree>
    <p:extLst>
      <p:ext uri="{BB962C8B-B14F-4D97-AF65-F5344CB8AC3E}">
        <p14:creationId xmlns:p14="http://schemas.microsoft.com/office/powerpoint/2010/main" val="3646275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Prescription Products </a:t>
            </a:r>
            <a:endParaRPr lang="en-US" dirty="0"/>
          </a:p>
        </p:txBody>
      </p:sp>
      <p:sp>
        <p:nvSpPr>
          <p:cNvPr id="3" name="Content Placeholder 2"/>
          <p:cNvSpPr>
            <a:spLocks noGrp="1"/>
          </p:cNvSpPr>
          <p:nvPr>
            <p:ph idx="1"/>
          </p:nvPr>
        </p:nvSpPr>
        <p:spPr/>
        <p:txBody>
          <a:bodyPr/>
          <a:lstStyle/>
          <a:p>
            <a:r>
              <a:rPr lang="en-US" dirty="0" smtClean="0"/>
              <a:t>May be used in geographically distant sites, as veterinarian deems appropriate.</a:t>
            </a:r>
          </a:p>
          <a:p>
            <a:r>
              <a:rPr lang="en-US" dirty="0" smtClean="0"/>
              <a:t>May include gene sequences animals are at risk for exposure but not yet in herd</a:t>
            </a:r>
          </a:p>
          <a:p>
            <a:r>
              <a:rPr lang="en-US" dirty="0" smtClean="0"/>
              <a:t>Prescription fraction may </a:t>
            </a:r>
            <a:r>
              <a:rPr lang="en-US" dirty="0"/>
              <a:t>be combined with fractions licensed for non-prescription products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637C728-5218-8E41-BD52-95328715D22E}" type="slidenum">
              <a:rPr lang="en-US" smtClean="0"/>
              <a:t>16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618" y="824340"/>
            <a:ext cx="1219200" cy="1219200"/>
          </a:xfrm>
          <a:prstGeom prst="rect">
            <a:avLst/>
          </a:prstGeom>
        </p:spPr>
      </p:pic>
    </p:spTree>
    <p:extLst>
      <p:ext uri="{BB962C8B-B14F-4D97-AF65-F5344CB8AC3E}">
        <p14:creationId xmlns:p14="http://schemas.microsoft.com/office/powerpoint/2010/main" val="1655790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Prescription products</a:t>
            </a:r>
            <a:endParaRPr lang="en-US" dirty="0"/>
          </a:p>
        </p:txBody>
      </p:sp>
      <p:sp>
        <p:nvSpPr>
          <p:cNvPr id="3" name="Content Placeholder 2"/>
          <p:cNvSpPr>
            <a:spLocks noGrp="1"/>
          </p:cNvSpPr>
          <p:nvPr>
            <p:ph idx="1"/>
          </p:nvPr>
        </p:nvSpPr>
        <p:spPr>
          <a:xfrm>
            <a:off x="401782" y="2173287"/>
            <a:ext cx="8229600" cy="4183063"/>
          </a:xfrm>
        </p:spPr>
        <p:txBody>
          <a:bodyPr/>
          <a:lstStyle/>
          <a:p>
            <a:r>
              <a:rPr lang="en-US" dirty="0" smtClean="0"/>
              <a:t>Restricted labeling—similar to conditional</a:t>
            </a:r>
          </a:p>
          <a:p>
            <a:r>
              <a:rPr lang="en-US" dirty="0" smtClean="0"/>
              <a:t>Restricted distribution—only by State permission</a:t>
            </a:r>
          </a:p>
          <a:p>
            <a:r>
              <a:rPr lang="en-US" dirty="0" smtClean="0"/>
              <a:t>Individual serial (batch) release by USDA</a:t>
            </a:r>
          </a:p>
          <a:p>
            <a:r>
              <a:rPr lang="en-US" dirty="0" smtClean="0"/>
              <a:t>License issued for 2 years, subject to renewal</a:t>
            </a:r>
            <a:endParaRPr lang="en-US" dirty="0"/>
          </a:p>
        </p:txBody>
      </p:sp>
      <p:sp>
        <p:nvSpPr>
          <p:cNvPr id="4" name="Slide Number Placeholder 3"/>
          <p:cNvSpPr>
            <a:spLocks noGrp="1"/>
          </p:cNvSpPr>
          <p:nvPr>
            <p:ph type="sldNum" sz="quarter" idx="12"/>
          </p:nvPr>
        </p:nvSpPr>
        <p:spPr/>
        <p:txBody>
          <a:bodyPr/>
          <a:lstStyle/>
          <a:p>
            <a:fld id="{C637C728-5218-8E41-BD52-95328715D22E}" type="slidenum">
              <a:rPr lang="en-US" smtClean="0"/>
              <a:t>17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618" y="796630"/>
            <a:ext cx="1219200" cy="1219200"/>
          </a:xfrm>
          <a:prstGeom prst="rect">
            <a:avLst/>
          </a:prstGeom>
        </p:spPr>
      </p:pic>
    </p:spTree>
    <p:extLst>
      <p:ext uri="{BB962C8B-B14F-4D97-AF65-F5344CB8AC3E}">
        <p14:creationId xmlns:p14="http://schemas.microsoft.com/office/powerpoint/2010/main" val="1280628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273"/>
            <a:ext cx="8229600" cy="766476"/>
          </a:xfrm>
        </p:spPr>
        <p:txBody>
          <a:bodyPr>
            <a:normAutofit/>
          </a:bodyPr>
          <a:lstStyle/>
          <a:p>
            <a:pPr algn="l"/>
            <a:r>
              <a:rPr lang="en-US" dirty="0" smtClean="0"/>
              <a:t>Autologous cancer therapeutics</a:t>
            </a:r>
            <a:endParaRPr lang="en-US" dirty="0"/>
          </a:p>
        </p:txBody>
      </p:sp>
      <p:sp>
        <p:nvSpPr>
          <p:cNvPr id="3" name="Content Placeholder 2"/>
          <p:cNvSpPr>
            <a:spLocks noGrp="1"/>
          </p:cNvSpPr>
          <p:nvPr>
            <p:ph idx="1"/>
          </p:nvPr>
        </p:nvSpPr>
        <p:spPr>
          <a:xfrm>
            <a:off x="457200" y="1597748"/>
            <a:ext cx="8439150" cy="4763076"/>
          </a:xfrm>
        </p:spPr>
        <p:txBody>
          <a:bodyPr>
            <a:normAutofit/>
          </a:bodyPr>
          <a:lstStyle/>
          <a:p>
            <a:r>
              <a:rPr lang="en-US" sz="2800" dirty="0" smtClean="0"/>
              <a:t>Immunotherapy as an adjunct to other cancer treatment</a:t>
            </a:r>
          </a:p>
          <a:p>
            <a:r>
              <a:rPr lang="en-US" sz="2800" dirty="0" smtClean="0"/>
              <a:t>Vaccines prepared from patient’s tumor cells stimulate immune response against same cells</a:t>
            </a:r>
          </a:p>
          <a:p>
            <a:r>
              <a:rPr lang="en-US" sz="2800" dirty="0" smtClean="0"/>
              <a:t>Custom products prepared in small quantity solely for administration to the same patient are considered a laboratory </a:t>
            </a:r>
            <a:br>
              <a:rPr lang="en-US" sz="2800" dirty="0" smtClean="0"/>
            </a:br>
            <a:r>
              <a:rPr lang="en-US" sz="2800" dirty="0" smtClean="0"/>
              <a:t>service and NOT regulated </a:t>
            </a:r>
            <a:br>
              <a:rPr lang="en-US" sz="2800" dirty="0" smtClean="0"/>
            </a:br>
            <a:r>
              <a:rPr lang="en-US" sz="2800" dirty="0" smtClean="0"/>
              <a:t>as biologicals by the USDA</a:t>
            </a:r>
            <a:endParaRPr lang="en-US" sz="2800" dirty="0"/>
          </a:p>
        </p:txBody>
      </p:sp>
      <p:sp>
        <p:nvSpPr>
          <p:cNvPr id="4" name="Slide Number Placeholder 3"/>
          <p:cNvSpPr>
            <a:spLocks noGrp="1"/>
          </p:cNvSpPr>
          <p:nvPr>
            <p:ph type="sldNum" sz="quarter" idx="12"/>
          </p:nvPr>
        </p:nvSpPr>
        <p:spPr/>
        <p:txBody>
          <a:bodyPr/>
          <a:lstStyle/>
          <a:p>
            <a:fld id="{C637C728-5218-8E41-BD52-95328715D22E}" type="slidenum">
              <a:rPr lang="en-US" smtClean="0"/>
              <a:t>18</a:t>
            </a:fld>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32000"/>
                    </a14:imgEffect>
                  </a14:imgLayer>
                </a14:imgProps>
              </a:ext>
              <a:ext uri="{28A0092B-C50C-407E-A947-70E740481C1C}">
                <a14:useLocalDpi xmlns:a14="http://schemas.microsoft.com/office/drawing/2010/main" val="0"/>
              </a:ext>
            </a:extLst>
          </a:blip>
          <a:stretch>
            <a:fillRect/>
          </a:stretch>
        </p:blipFill>
        <p:spPr>
          <a:xfrm>
            <a:off x="5387686" y="4578349"/>
            <a:ext cx="2857500" cy="2143125"/>
          </a:xfrm>
          <a:prstGeom prst="rect">
            <a:avLst/>
          </a:prstGeom>
        </p:spPr>
      </p:pic>
    </p:spTree>
    <p:extLst>
      <p:ext uri="{BB962C8B-B14F-4D97-AF65-F5344CB8AC3E}">
        <p14:creationId xmlns:p14="http://schemas.microsoft.com/office/powerpoint/2010/main" val="652818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3476"/>
            <a:ext cx="8229600" cy="832251"/>
          </a:xfrm>
        </p:spPr>
        <p:txBody>
          <a:bodyPr/>
          <a:lstStyle/>
          <a:p>
            <a:pPr algn="l"/>
            <a:r>
              <a:rPr lang="en-US" dirty="0" smtClean="0"/>
              <a:t>Summary</a:t>
            </a:r>
            <a:endParaRPr lang="en-US" dirty="0"/>
          </a:p>
        </p:txBody>
      </p:sp>
      <p:sp>
        <p:nvSpPr>
          <p:cNvPr id="3" name="Content Placeholder 2"/>
          <p:cNvSpPr>
            <a:spLocks noGrp="1"/>
          </p:cNvSpPr>
          <p:nvPr>
            <p:ph idx="1"/>
          </p:nvPr>
        </p:nvSpPr>
        <p:spPr>
          <a:xfrm>
            <a:off x="457200" y="1692068"/>
            <a:ext cx="8229600" cy="4434096"/>
          </a:xfrm>
        </p:spPr>
        <p:txBody>
          <a:bodyPr>
            <a:normAutofit fontScale="92500" lnSpcReduction="20000"/>
          </a:bodyPr>
          <a:lstStyle/>
          <a:p>
            <a:r>
              <a:rPr lang="en-US" b="1" dirty="0" smtClean="0"/>
              <a:t>Expediting time to licensure</a:t>
            </a:r>
          </a:p>
          <a:p>
            <a:pPr lvl="1"/>
            <a:r>
              <a:rPr lang="en-US" sz="2600" dirty="0" smtClean="0"/>
              <a:t>Conditional licenses</a:t>
            </a:r>
          </a:p>
          <a:p>
            <a:pPr lvl="1"/>
            <a:r>
              <a:rPr lang="en-US" sz="2600" dirty="0" smtClean="0"/>
              <a:t>Streamlined updates of influenza strains</a:t>
            </a:r>
          </a:p>
          <a:p>
            <a:pPr lvl="1"/>
            <a:r>
              <a:rPr lang="en-US" sz="2600" dirty="0" smtClean="0"/>
              <a:t>Production Platforms</a:t>
            </a:r>
          </a:p>
          <a:p>
            <a:pPr lvl="1"/>
            <a:r>
              <a:rPr lang="en-US" sz="2600" dirty="0" smtClean="0"/>
              <a:t>USDA provides Seeds for emerging diseases</a:t>
            </a:r>
          </a:p>
          <a:p>
            <a:pPr lvl="1"/>
            <a:r>
              <a:rPr lang="en-US" sz="2600" dirty="0" smtClean="0"/>
              <a:t>Products for USDA emergency use</a:t>
            </a:r>
          </a:p>
          <a:p>
            <a:pPr lvl="1"/>
            <a:r>
              <a:rPr lang="en-US" sz="2600" dirty="0" smtClean="0"/>
              <a:t>Products for grave diagnoses</a:t>
            </a:r>
            <a:br>
              <a:rPr lang="en-US" sz="2600" dirty="0" smtClean="0"/>
            </a:br>
            <a:endParaRPr lang="en-US" sz="2600" dirty="0" smtClean="0"/>
          </a:p>
          <a:p>
            <a:r>
              <a:rPr lang="en-US" b="1" dirty="0" smtClean="0"/>
              <a:t>Custom Products</a:t>
            </a:r>
          </a:p>
          <a:p>
            <a:pPr lvl="1"/>
            <a:r>
              <a:rPr lang="en-US" sz="2400" dirty="0" err="1" smtClean="0"/>
              <a:t>Autogenous</a:t>
            </a:r>
            <a:r>
              <a:rPr lang="en-US" sz="2400" dirty="0" smtClean="0"/>
              <a:t> products</a:t>
            </a:r>
          </a:p>
          <a:p>
            <a:pPr lvl="1"/>
            <a:r>
              <a:rPr lang="en-US" sz="2400" dirty="0" smtClean="0"/>
              <a:t>Prescription products</a:t>
            </a:r>
          </a:p>
          <a:p>
            <a:pPr lvl="1"/>
            <a:r>
              <a:rPr lang="en-US" sz="2400" dirty="0" smtClean="0"/>
              <a:t>Autologous cancer therapeutics</a:t>
            </a:r>
            <a:endParaRPr lang="en-US" sz="2400" dirty="0"/>
          </a:p>
        </p:txBody>
      </p:sp>
      <p:sp>
        <p:nvSpPr>
          <p:cNvPr id="4" name="Slide Number Placeholder 3"/>
          <p:cNvSpPr>
            <a:spLocks noGrp="1"/>
          </p:cNvSpPr>
          <p:nvPr>
            <p:ph type="sldNum" sz="quarter" idx="12"/>
          </p:nvPr>
        </p:nvSpPr>
        <p:spPr/>
        <p:txBody>
          <a:bodyPr/>
          <a:lstStyle/>
          <a:p>
            <a:fld id="{C637C728-5218-8E41-BD52-95328715D22E}" type="slidenum">
              <a:rPr lang="en-US" smtClean="0"/>
              <a:t>19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600700" y="5411789"/>
            <a:ext cx="3543300" cy="1428750"/>
          </a:xfrm>
          <a:prstGeom prst="rect">
            <a:avLst/>
          </a:prstGeom>
        </p:spPr>
      </p:pic>
    </p:spTree>
    <p:extLst>
      <p:ext uri="{BB962C8B-B14F-4D97-AF65-F5344CB8AC3E}">
        <p14:creationId xmlns:p14="http://schemas.microsoft.com/office/powerpoint/2010/main" val="1805633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Predominating Trends</a:t>
            </a:r>
            <a:endParaRPr lang="en-US" dirty="0"/>
          </a:p>
        </p:txBody>
      </p:sp>
      <p:sp>
        <p:nvSpPr>
          <p:cNvPr id="3" name="Content Placeholder 2"/>
          <p:cNvSpPr>
            <a:spLocks noGrp="1"/>
          </p:cNvSpPr>
          <p:nvPr>
            <p:ph idx="1"/>
          </p:nvPr>
        </p:nvSpPr>
        <p:spPr>
          <a:xfrm>
            <a:off x="457200" y="1943100"/>
            <a:ext cx="8229600" cy="2698173"/>
          </a:xfrm>
        </p:spPr>
        <p:txBody>
          <a:bodyPr/>
          <a:lstStyle/>
          <a:p>
            <a:r>
              <a:rPr lang="en-US" dirty="0" smtClean="0"/>
              <a:t>Increased pressure to bring products to market more quickly</a:t>
            </a:r>
          </a:p>
          <a:p>
            <a:r>
              <a:rPr lang="en-US" dirty="0" smtClean="0"/>
              <a:t>Increased interest in customized biologicals to meet regional or individual needs</a:t>
            </a:r>
            <a:endParaRPr lang="en-US" dirty="0"/>
          </a:p>
        </p:txBody>
      </p:sp>
      <p:sp>
        <p:nvSpPr>
          <p:cNvPr id="4" name="Slide Number Placeholder 3"/>
          <p:cNvSpPr>
            <a:spLocks noGrp="1"/>
          </p:cNvSpPr>
          <p:nvPr>
            <p:ph type="sldNum" sz="quarter" idx="12"/>
          </p:nvPr>
        </p:nvSpPr>
        <p:spPr/>
        <p:txBody>
          <a:bodyPr/>
          <a:lstStyle/>
          <a:p>
            <a:fld id="{C637C728-5218-8E41-BD52-95328715D22E}" type="slidenum">
              <a:rPr lang="en-US" smtClean="0"/>
              <a:t>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181" y="4287981"/>
            <a:ext cx="3048000" cy="2286000"/>
          </a:xfrm>
          <a:prstGeom prst="rect">
            <a:avLst/>
          </a:prstGeom>
        </p:spPr>
      </p:pic>
    </p:spTree>
    <p:extLst>
      <p:ext uri="{BB962C8B-B14F-4D97-AF65-F5344CB8AC3E}">
        <p14:creationId xmlns:p14="http://schemas.microsoft.com/office/powerpoint/2010/main" val="4128939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828800" y="1583140"/>
            <a:ext cx="5486400" cy="523220"/>
          </a:xfrm>
          <a:prstGeom prst="rect">
            <a:avLst/>
          </a:prstGeom>
          <a:noFill/>
        </p:spPr>
        <p:txBody>
          <a:bodyPr wrap="square" rtlCol="0">
            <a:spAutoFit/>
          </a:bodyPr>
          <a:lstStyle/>
          <a:p>
            <a:pPr algn="ctr"/>
            <a:r>
              <a:rPr lang="en-US" sz="2800" dirty="0" smtClean="0"/>
              <a:t>Questions?</a:t>
            </a:r>
            <a:endParaRPr lang="en-US" sz="2800" dirty="0"/>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6535" r="6208"/>
          <a:stretch/>
        </p:blipFill>
        <p:spPr>
          <a:xfrm rot="-540000">
            <a:off x="5703003" y="3153945"/>
            <a:ext cx="1707134" cy="1645920"/>
          </a:xfrm>
          <a:prstGeom prst="rect">
            <a:avLst/>
          </a:prstGeom>
          <a:noFill/>
        </p:spPr>
      </p:pic>
      <p:pic>
        <p:nvPicPr>
          <p:cNvPr id="18" name="Picture 4" descr="MPj01804280000[1]"/>
          <p:cNvPicPr>
            <a:picLocks noChangeAspect="1" noChangeArrowheads="1"/>
          </p:cNvPicPr>
          <p:nvPr/>
        </p:nvPicPr>
        <p:blipFill>
          <a:blip r:embed="rId4" cstate="print"/>
          <a:srcRect r="11321"/>
          <a:stretch>
            <a:fillRect/>
          </a:stretch>
        </p:blipFill>
        <p:spPr bwMode="auto">
          <a:xfrm>
            <a:off x="351505" y="2631304"/>
            <a:ext cx="1931022" cy="2213846"/>
          </a:xfrm>
          <a:prstGeom prst="rect">
            <a:avLst/>
          </a:prstGeom>
          <a:noFill/>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7752" y="3125520"/>
            <a:ext cx="1955251" cy="171963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0136" y="3153945"/>
            <a:ext cx="1463407" cy="1691205"/>
          </a:xfrm>
          <a:prstGeom prst="rect">
            <a:avLst/>
          </a:prstGeom>
          <a:noFill/>
        </p:spPr>
      </p:pic>
      <p:pic>
        <p:nvPicPr>
          <p:cNvPr id="21" name="Picture 2" descr="C:\Users\jcarnahan\AppData\Local\Microsoft\Windows\Temporary Internet Files\Content.IE5\ZFW3H1LK\MP900439317[1].jpg"/>
          <p:cNvPicPr>
            <a:picLocks noChangeAspect="1" noChangeArrowheads="1"/>
          </p:cNvPicPr>
          <p:nvPr/>
        </p:nvPicPr>
        <p:blipFill rotWithShape="1">
          <a:blip r:embed="rId7">
            <a:extLst>
              <a:ext uri="{28A0092B-C50C-407E-A947-70E740481C1C}">
                <a14:useLocalDpi xmlns:a14="http://schemas.microsoft.com/office/drawing/2010/main" val="0"/>
              </a:ext>
            </a:extLst>
          </a:blip>
          <a:srcRect t="9735" b="12193"/>
          <a:stretch/>
        </p:blipFill>
        <p:spPr bwMode="auto">
          <a:xfrm rot="780000">
            <a:off x="2282527" y="3125520"/>
            <a:ext cx="1465225" cy="173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511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itle 13"/>
          <p:cNvSpPr>
            <a:spLocks noGrp="1"/>
          </p:cNvSpPr>
          <p:nvPr>
            <p:ph type="title"/>
          </p:nvPr>
        </p:nvSpPr>
        <p:spPr>
          <a:xfrm>
            <a:off x="457200" y="995654"/>
            <a:ext cx="8229600" cy="843965"/>
          </a:xfrm>
        </p:spPr>
        <p:txBody>
          <a:bodyPr>
            <a:normAutofit fontScale="90000"/>
          </a:bodyPr>
          <a:lstStyle/>
          <a:p>
            <a:r>
              <a:rPr lang="en-US" dirty="0" smtClean="0"/>
              <a:t>Regulating at the Speed of Change</a:t>
            </a:r>
            <a:endParaRPr lang="en-US" dirty="0"/>
          </a:p>
        </p:txBody>
      </p:sp>
      <p:sp>
        <p:nvSpPr>
          <p:cNvPr id="15" name="Content Placeholder 14"/>
          <p:cNvSpPr>
            <a:spLocks noGrp="1"/>
          </p:cNvSpPr>
          <p:nvPr>
            <p:ph idx="1"/>
          </p:nvPr>
        </p:nvSpPr>
        <p:spPr>
          <a:xfrm>
            <a:off x="457200" y="1839619"/>
            <a:ext cx="8229600" cy="4286544"/>
          </a:xfrm>
        </p:spPr>
        <p:txBody>
          <a:bodyPr>
            <a:normAutofit/>
          </a:bodyPr>
          <a:lstStyle/>
          <a:p>
            <a:r>
              <a:rPr lang="en-US" sz="2800" dirty="0" smtClean="0"/>
              <a:t>Increased pressure to bring products to market as quickly as possible:</a:t>
            </a:r>
          </a:p>
          <a:p>
            <a:pPr lvl="2"/>
            <a:r>
              <a:rPr lang="en-US" dirty="0" smtClean="0"/>
              <a:t>Highly mutable agents</a:t>
            </a:r>
          </a:p>
          <a:p>
            <a:pPr lvl="2"/>
            <a:r>
              <a:rPr lang="en-US" dirty="0" smtClean="0"/>
              <a:t>Emerging diseases</a:t>
            </a:r>
          </a:p>
          <a:p>
            <a:pPr lvl="2"/>
            <a:r>
              <a:rPr lang="en-US" dirty="0" smtClean="0"/>
              <a:t>Novel technologies</a:t>
            </a:r>
          </a:p>
          <a:p>
            <a:pPr marL="0" indent="0" algn="ctr">
              <a:buNone/>
            </a:pPr>
            <a:r>
              <a:rPr lang="en-US" sz="2800" b="1" dirty="0" smtClean="0"/>
              <a:t>vs.</a:t>
            </a:r>
          </a:p>
          <a:p>
            <a:pPr marL="0" indent="0" algn="ctr">
              <a:buNone/>
            </a:pPr>
            <a:endParaRPr lang="en-US" sz="2800" b="1" dirty="0" smtClean="0"/>
          </a:p>
          <a:p>
            <a:r>
              <a:rPr lang="en-US" sz="2800" dirty="0" smtClean="0"/>
              <a:t>USDA’s mission to ensure licensed products are pure, safe, potent, and effective</a:t>
            </a:r>
            <a:endParaRPr lang="en-US" sz="2800" dirty="0"/>
          </a:p>
        </p:txBody>
      </p:sp>
      <p:sp>
        <p:nvSpPr>
          <p:cNvPr id="16" name="Slide Number Placeholder 15"/>
          <p:cNvSpPr>
            <a:spLocks noGrp="1"/>
          </p:cNvSpPr>
          <p:nvPr>
            <p:ph type="sldNum" sz="quarter" idx="12"/>
          </p:nvPr>
        </p:nvSpPr>
        <p:spPr/>
        <p:txBody>
          <a:bodyPr/>
          <a:lstStyle/>
          <a:p>
            <a:fld id="{C637C728-5218-8E41-BD52-95328715D22E}" type="slidenum">
              <a:rPr lang="en-US" smtClean="0"/>
              <a:t>3</a:t>
            </a:fld>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300" y="3200400"/>
            <a:ext cx="1162050" cy="1371600"/>
          </a:xfrm>
          <a:prstGeom prst="rect">
            <a:avLst/>
          </a:prstGeom>
        </p:spPr>
      </p:pic>
    </p:spTree>
    <p:extLst>
      <p:ext uri="{BB962C8B-B14F-4D97-AF65-F5344CB8AC3E}">
        <p14:creationId xmlns:p14="http://schemas.microsoft.com/office/powerpoint/2010/main" val="4278481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Conditional Licenses</a:t>
            </a:r>
            <a:endParaRPr lang="en-US" dirty="0"/>
          </a:p>
        </p:txBody>
      </p:sp>
      <p:sp>
        <p:nvSpPr>
          <p:cNvPr id="3" name="Content Placeholder 2"/>
          <p:cNvSpPr>
            <a:spLocks noGrp="1"/>
          </p:cNvSpPr>
          <p:nvPr>
            <p:ph idx="1"/>
          </p:nvPr>
        </p:nvSpPr>
        <p:spPr>
          <a:xfrm>
            <a:off x="457200" y="1943100"/>
            <a:ext cx="8229600" cy="4679891"/>
          </a:xfrm>
        </p:spPr>
        <p:txBody>
          <a:bodyPr>
            <a:normAutofit/>
          </a:bodyPr>
          <a:lstStyle/>
          <a:p>
            <a:r>
              <a:rPr lang="en-US" dirty="0" smtClean="0"/>
              <a:t>9 CFR 102.6</a:t>
            </a:r>
          </a:p>
          <a:p>
            <a:r>
              <a:rPr lang="en-US" dirty="0" smtClean="0"/>
              <a:t>To meet emergency conditions, limited market, local or special circumstance</a:t>
            </a:r>
          </a:p>
          <a:p>
            <a:r>
              <a:rPr lang="en-US" dirty="0" smtClean="0"/>
              <a:t>Reduced requirements for proof of efficacy (“reasonable expectation”) but otherwise must meet all licensing requirements for full licensure</a:t>
            </a:r>
          </a:p>
        </p:txBody>
      </p:sp>
      <p:sp>
        <p:nvSpPr>
          <p:cNvPr id="4" name="Slide Number Placeholder 3"/>
          <p:cNvSpPr>
            <a:spLocks noGrp="1"/>
          </p:cNvSpPr>
          <p:nvPr>
            <p:ph type="sldNum" sz="quarter" idx="12"/>
          </p:nvPr>
        </p:nvSpPr>
        <p:spPr/>
        <p:txBody>
          <a:bodyPr/>
          <a:lstStyle/>
          <a:p>
            <a:fld id="{C637C728-5218-8E41-BD52-95328715D22E}" type="slidenum">
              <a:rPr lang="en-US" smtClean="0"/>
              <a:t>4</a:t>
            </a:fld>
            <a:endParaRPr lang="en-US"/>
          </a:p>
        </p:txBody>
      </p:sp>
      <p:sp>
        <p:nvSpPr>
          <p:cNvPr id="5" name="TextBox 4"/>
          <p:cNvSpPr txBox="1"/>
          <p:nvPr/>
        </p:nvSpPr>
        <p:spPr>
          <a:xfrm rot="1260000">
            <a:off x="6409032" y="910517"/>
            <a:ext cx="2179178" cy="954107"/>
          </a:xfrm>
          <a:prstGeom prst="rect">
            <a:avLst/>
          </a:prstGeom>
          <a:noFill/>
          <a:ln>
            <a:solidFill>
              <a:srgbClr val="FF0000"/>
            </a:solidFill>
          </a:ln>
        </p:spPr>
        <p:txBody>
          <a:bodyPr wrap="square" rtlCol="0">
            <a:spAutoFit/>
          </a:bodyPr>
          <a:lstStyle/>
          <a:p>
            <a:r>
              <a:rPr lang="en-US" sz="1400" i="1" dirty="0">
                <a:solidFill>
                  <a:srgbClr val="FF0000"/>
                </a:solidFill>
              </a:rPr>
              <a:t>This product license is conditional. Efficacy and potency test studies in progress.</a:t>
            </a:r>
            <a:endParaRPr lang="en-US" sz="1400" dirty="0">
              <a:solidFill>
                <a:srgbClr val="FF0000"/>
              </a:solidFill>
            </a:endParaRPr>
          </a:p>
        </p:txBody>
      </p:sp>
    </p:spTree>
    <p:extLst>
      <p:ext uri="{BB962C8B-B14F-4D97-AF65-F5344CB8AC3E}">
        <p14:creationId xmlns:p14="http://schemas.microsoft.com/office/powerpoint/2010/main" val="858067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Conditional Licenses:</a:t>
            </a:r>
            <a:br>
              <a:rPr lang="en-US" dirty="0" smtClean="0"/>
            </a:br>
            <a:r>
              <a:rPr lang="en-US" dirty="0" smtClean="0"/>
              <a:t>Limitations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Special </a:t>
            </a:r>
            <a:r>
              <a:rPr lang="en-US" dirty="0" smtClean="0"/>
              <a:t>labeling to disclose conditional status, no trade names </a:t>
            </a:r>
          </a:p>
          <a:p>
            <a:r>
              <a:rPr lang="en-US" dirty="0" smtClean="0"/>
              <a:t>Restricted distribution—requires permission from State or importing authorities</a:t>
            </a:r>
          </a:p>
          <a:p>
            <a:r>
              <a:rPr lang="en-US" dirty="0" smtClean="0"/>
              <a:t>Annual </a:t>
            </a:r>
            <a:r>
              <a:rPr lang="en-US" dirty="0"/>
              <a:t>or biannual license renewal</a:t>
            </a:r>
          </a:p>
          <a:p>
            <a:r>
              <a:rPr lang="en-US" dirty="0" smtClean="0"/>
              <a:t>Conditionally licensed fractions cannot </a:t>
            </a:r>
            <a:r>
              <a:rPr lang="en-US" dirty="0"/>
              <a:t>be mixed with fully licensed </a:t>
            </a:r>
            <a:r>
              <a:rPr lang="en-US" dirty="0" smtClean="0"/>
              <a:t>fractions</a:t>
            </a:r>
          </a:p>
          <a:p>
            <a:r>
              <a:rPr lang="en-US" dirty="0" smtClean="0"/>
              <a:t>Once a similar product has full license, no additional conditional licenses are issued</a:t>
            </a:r>
            <a:endParaRPr lang="en-US" dirty="0"/>
          </a:p>
          <a:p>
            <a:endParaRPr lang="en-US" dirty="0"/>
          </a:p>
        </p:txBody>
      </p:sp>
      <p:sp>
        <p:nvSpPr>
          <p:cNvPr id="4" name="Slide Number Placeholder 3"/>
          <p:cNvSpPr>
            <a:spLocks noGrp="1"/>
          </p:cNvSpPr>
          <p:nvPr>
            <p:ph type="sldNum" sz="quarter" idx="12"/>
          </p:nvPr>
        </p:nvSpPr>
        <p:spPr/>
        <p:txBody>
          <a:bodyPr/>
          <a:lstStyle/>
          <a:p>
            <a:fld id="{C637C728-5218-8E41-BD52-95328715D22E}" type="slidenum">
              <a:rPr lang="en-US" smtClean="0"/>
              <a:t>5</a:t>
            </a:fld>
            <a:endParaRPr lang="en-US" dirty="0"/>
          </a:p>
        </p:txBody>
      </p:sp>
      <p:sp>
        <p:nvSpPr>
          <p:cNvPr id="6" name="TextBox 5"/>
          <p:cNvSpPr txBox="1"/>
          <p:nvPr/>
        </p:nvSpPr>
        <p:spPr>
          <a:xfrm rot="1260000">
            <a:off x="6651791" y="841243"/>
            <a:ext cx="2179178" cy="954107"/>
          </a:xfrm>
          <a:prstGeom prst="rect">
            <a:avLst/>
          </a:prstGeom>
          <a:noFill/>
          <a:ln>
            <a:solidFill>
              <a:srgbClr val="FF0000"/>
            </a:solidFill>
          </a:ln>
        </p:spPr>
        <p:txBody>
          <a:bodyPr wrap="square" rtlCol="0">
            <a:spAutoFit/>
          </a:bodyPr>
          <a:lstStyle/>
          <a:p>
            <a:r>
              <a:rPr lang="en-US" sz="1400" i="1" dirty="0">
                <a:solidFill>
                  <a:srgbClr val="FF0000"/>
                </a:solidFill>
              </a:rPr>
              <a:t>This product license is conditional. Efficacy and potency test studies in progress.</a:t>
            </a:r>
            <a:endParaRPr lang="en-US" sz="1400" dirty="0">
              <a:solidFill>
                <a:srgbClr val="FF0000"/>
              </a:solidFill>
            </a:endParaRPr>
          </a:p>
        </p:txBody>
      </p:sp>
    </p:spTree>
    <p:extLst>
      <p:ext uri="{BB962C8B-B14F-4D97-AF65-F5344CB8AC3E}">
        <p14:creationId xmlns:p14="http://schemas.microsoft.com/office/powerpoint/2010/main" val="1107652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Influenza virus changes</a:t>
            </a:r>
            <a:endParaRPr lang="en-US" dirty="0"/>
          </a:p>
        </p:txBody>
      </p:sp>
      <p:sp>
        <p:nvSpPr>
          <p:cNvPr id="3" name="Content Placeholder 2"/>
          <p:cNvSpPr>
            <a:spLocks noGrp="1"/>
          </p:cNvSpPr>
          <p:nvPr>
            <p:ph idx="1"/>
          </p:nvPr>
        </p:nvSpPr>
        <p:spPr>
          <a:xfrm>
            <a:off x="457200" y="1943100"/>
            <a:ext cx="8229600" cy="4560250"/>
          </a:xfrm>
        </p:spPr>
        <p:txBody>
          <a:bodyPr>
            <a:normAutofit fontScale="92500" lnSpcReduction="20000"/>
          </a:bodyPr>
          <a:lstStyle/>
          <a:p>
            <a:r>
              <a:rPr lang="en-US" dirty="0" smtClean="0"/>
              <a:t>Veterinary Services Memorandum 800.111, first published in 2007</a:t>
            </a:r>
          </a:p>
          <a:p>
            <a:r>
              <a:rPr lang="en-US" dirty="0" smtClean="0"/>
              <a:t>Arose from need to keep vaccine Seeds up to date with rapid, frequent virus shift/drift</a:t>
            </a:r>
          </a:p>
          <a:p>
            <a:r>
              <a:rPr lang="en-US" dirty="0" smtClean="0"/>
              <a:t>Once manufacturer has a full license for </a:t>
            </a:r>
            <a:r>
              <a:rPr lang="en-US" u="sng" dirty="0" smtClean="0"/>
              <a:t>killed</a:t>
            </a:r>
            <a:r>
              <a:rPr lang="en-US" dirty="0" smtClean="0"/>
              <a:t> product, can add, remove, exchange Seeds of same HN type(s) in expedited manner</a:t>
            </a:r>
          </a:p>
          <a:p>
            <a:r>
              <a:rPr lang="en-US" dirty="0" smtClean="0"/>
              <a:t>Requires only similar serological response.  No large-scale field safety</a:t>
            </a:r>
          </a:p>
          <a:p>
            <a:r>
              <a:rPr lang="en-US" dirty="0" smtClean="0"/>
              <a:t>Updated product receives full license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637C728-5218-8E41-BD52-95328715D22E}" type="slidenum">
              <a:rPr lang="en-US" smtClean="0"/>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891" y="777240"/>
            <a:ext cx="1824355" cy="1165860"/>
          </a:xfrm>
          <a:prstGeom prst="rect">
            <a:avLst/>
          </a:prstGeom>
        </p:spPr>
      </p:pic>
    </p:spTree>
    <p:extLst>
      <p:ext uri="{BB962C8B-B14F-4D97-AF65-F5344CB8AC3E}">
        <p14:creationId xmlns:p14="http://schemas.microsoft.com/office/powerpoint/2010/main" val="4215769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Platform Technology</a:t>
            </a:r>
            <a:endParaRPr lang="en-US" dirty="0"/>
          </a:p>
        </p:txBody>
      </p:sp>
      <p:sp>
        <p:nvSpPr>
          <p:cNvPr id="3" name="Content Placeholder 2"/>
          <p:cNvSpPr>
            <a:spLocks noGrp="1"/>
          </p:cNvSpPr>
          <p:nvPr>
            <p:ph idx="1"/>
          </p:nvPr>
        </p:nvSpPr>
        <p:spPr/>
        <p:txBody>
          <a:bodyPr>
            <a:normAutofit/>
          </a:bodyPr>
          <a:lstStyle/>
          <a:p>
            <a:r>
              <a:rPr lang="en-US" sz="2500" dirty="0" smtClean="0"/>
              <a:t>VS Memorandum 800.213, first published 2013</a:t>
            </a:r>
          </a:p>
          <a:p>
            <a:r>
              <a:rPr lang="en-US" sz="2500" dirty="0" smtClean="0"/>
              <a:t>Inactivated, non-replicating protein or nucleic acid vaccines (any agent) from recombinant technology</a:t>
            </a:r>
          </a:p>
          <a:p>
            <a:r>
              <a:rPr lang="en-US" sz="2500" dirty="0"/>
              <a:t>Unchanging part of </a:t>
            </a:r>
            <a:r>
              <a:rPr lang="en-US" sz="2500" dirty="0" smtClean="0"/>
              <a:t>vector construct </a:t>
            </a:r>
            <a:r>
              <a:rPr lang="en-US" sz="2500" dirty="0"/>
              <a:t>+ consistent </a:t>
            </a:r>
            <a:r>
              <a:rPr lang="en-US" sz="2500" dirty="0" smtClean="0"/>
              <a:t>manufacturing </a:t>
            </a:r>
            <a:r>
              <a:rPr lang="en-US" sz="2500" dirty="0"/>
              <a:t>method = </a:t>
            </a:r>
            <a:r>
              <a:rPr lang="en-US" sz="2500" b="1" dirty="0"/>
              <a:t>production platform</a:t>
            </a:r>
          </a:p>
          <a:p>
            <a:r>
              <a:rPr lang="en-US" sz="2500" dirty="0" smtClean="0"/>
              <a:t>Can prepare limitless vaccine constructs differing only in inserted gene sequence</a:t>
            </a:r>
          </a:p>
          <a:p>
            <a:endParaRPr lang="en-US" sz="2400" dirty="0"/>
          </a:p>
        </p:txBody>
      </p:sp>
      <p:sp>
        <p:nvSpPr>
          <p:cNvPr id="4" name="Slide Number Placeholder 3"/>
          <p:cNvSpPr>
            <a:spLocks noGrp="1"/>
          </p:cNvSpPr>
          <p:nvPr>
            <p:ph type="sldNum" sz="quarter" idx="12"/>
          </p:nvPr>
        </p:nvSpPr>
        <p:spPr/>
        <p:txBody>
          <a:bodyPr/>
          <a:lstStyle/>
          <a:p>
            <a:fld id="{C637C728-5218-8E41-BD52-95328715D22E}" type="slidenum">
              <a:rPr lang="en-US" smtClean="0"/>
              <a:t>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66" y="5243194"/>
            <a:ext cx="3689350" cy="15113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565" y="5347589"/>
            <a:ext cx="3531235" cy="1557147"/>
          </a:xfrm>
          <a:prstGeom prst="rect">
            <a:avLst/>
          </a:prstGeom>
        </p:spPr>
      </p:pic>
    </p:spTree>
    <p:extLst>
      <p:ext uri="{BB962C8B-B14F-4D97-AF65-F5344CB8AC3E}">
        <p14:creationId xmlns:p14="http://schemas.microsoft.com/office/powerpoint/2010/main" val="3037454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Production Platforms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First license using a defined platform--  traditional requirements</a:t>
            </a:r>
          </a:p>
          <a:p>
            <a:r>
              <a:rPr lang="en-US" dirty="0" smtClean="0"/>
              <a:t>Subsequent licenses for same platform expedited</a:t>
            </a:r>
          </a:p>
          <a:p>
            <a:r>
              <a:rPr lang="en-US" dirty="0" smtClean="0"/>
              <a:t>Depending on similarity of new insert to licensed insert(s):</a:t>
            </a:r>
          </a:p>
          <a:p>
            <a:pPr lvl="1"/>
            <a:r>
              <a:rPr lang="en-US" dirty="0" smtClean="0"/>
              <a:t>Abbreviated inactivation kinetics</a:t>
            </a:r>
          </a:p>
          <a:p>
            <a:pPr lvl="1"/>
            <a:r>
              <a:rPr lang="en-US" dirty="0" smtClean="0"/>
              <a:t>Abbreviated field safety studies</a:t>
            </a:r>
          </a:p>
          <a:p>
            <a:pPr lvl="1"/>
            <a:r>
              <a:rPr lang="en-US" dirty="0" smtClean="0"/>
              <a:t>Abbreviated risk assessment</a:t>
            </a:r>
          </a:p>
        </p:txBody>
      </p:sp>
      <p:sp>
        <p:nvSpPr>
          <p:cNvPr id="4" name="Slide Number Placeholder 3"/>
          <p:cNvSpPr>
            <a:spLocks noGrp="1"/>
          </p:cNvSpPr>
          <p:nvPr>
            <p:ph type="sldNum" sz="quarter" idx="12"/>
          </p:nvPr>
        </p:nvSpPr>
        <p:spPr/>
        <p:txBody>
          <a:bodyPr/>
          <a:lstStyle/>
          <a:p>
            <a:fld id="{C637C728-5218-8E41-BD52-95328715D22E}" type="slidenum">
              <a:rPr lang="en-US" smtClean="0"/>
              <a:t>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5256" y="4273873"/>
            <a:ext cx="2552381" cy="2584127"/>
          </a:xfrm>
          <a:prstGeom prst="rect">
            <a:avLst/>
          </a:prstGeom>
        </p:spPr>
      </p:pic>
    </p:spTree>
    <p:extLst>
      <p:ext uri="{BB962C8B-B14F-4D97-AF65-F5344CB8AC3E}">
        <p14:creationId xmlns:p14="http://schemas.microsoft.com/office/powerpoint/2010/main" val="2140823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Production Platforms</a:t>
            </a:r>
            <a:endParaRPr lang="en-US" dirty="0"/>
          </a:p>
        </p:txBody>
      </p:sp>
      <p:sp>
        <p:nvSpPr>
          <p:cNvPr id="3" name="Content Placeholder 2"/>
          <p:cNvSpPr>
            <a:spLocks noGrp="1"/>
          </p:cNvSpPr>
          <p:nvPr>
            <p:ph idx="1"/>
          </p:nvPr>
        </p:nvSpPr>
        <p:spPr/>
        <p:txBody>
          <a:bodyPr/>
          <a:lstStyle/>
          <a:p>
            <a:r>
              <a:rPr lang="en-US" dirty="0" smtClean="0"/>
              <a:t>Platform-based Seeds (vector + gene insert) that only have reasonable expectation of efficacy (“conditional” license) may be combined with fully licensed Seeds from same platform</a:t>
            </a:r>
          </a:p>
          <a:p>
            <a:r>
              <a:rPr lang="en-US" dirty="0" smtClean="0"/>
              <a:t>May be eligible for conditional license even if similar full licenses exist</a:t>
            </a:r>
            <a:endParaRPr lang="en-US" dirty="0"/>
          </a:p>
        </p:txBody>
      </p:sp>
      <p:sp>
        <p:nvSpPr>
          <p:cNvPr id="4" name="Slide Number Placeholder 3"/>
          <p:cNvSpPr>
            <a:spLocks noGrp="1"/>
          </p:cNvSpPr>
          <p:nvPr>
            <p:ph type="sldNum" sz="quarter" idx="12"/>
          </p:nvPr>
        </p:nvSpPr>
        <p:spPr/>
        <p:txBody>
          <a:bodyPr/>
          <a:lstStyle/>
          <a:p>
            <a:fld id="{C637C728-5218-8E41-BD52-95328715D22E}" type="slidenum">
              <a:rPr lang="en-US" smtClean="0"/>
              <a:t>9</a:t>
            </a:fld>
            <a:endParaRPr lang="en-US"/>
          </a:p>
        </p:txBody>
      </p:sp>
    </p:spTree>
    <p:extLst>
      <p:ext uri="{BB962C8B-B14F-4D97-AF65-F5344CB8AC3E}">
        <p14:creationId xmlns:p14="http://schemas.microsoft.com/office/powerpoint/2010/main" val="362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CE03E819FF0A4C93CAEC3B9BDFA023" ma:contentTypeVersion="1" ma:contentTypeDescription="Create a new document." ma:contentTypeScope="" ma:versionID="f3cc1fe315a7efb59af32d3f9cec99a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D5D1F9-5070-488D-B508-8CAB48289D13}">
  <ds:schemaRefs>
    <ds:schemaRef ds:uri="http://schemas.microsoft.com/sharepoint/v3/contenttype/forms"/>
  </ds:schemaRefs>
</ds:datastoreItem>
</file>

<file path=customXml/itemProps2.xml><?xml version="1.0" encoding="utf-8"?>
<ds:datastoreItem xmlns:ds="http://schemas.openxmlformats.org/officeDocument/2006/customXml" ds:itemID="{20F0FFDA-CA2D-4EBA-8E5F-51EA5F9D28A4}">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C9571CA-6639-4803-8E3E-7F462FBE43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8793</TotalTime>
  <Words>1555</Words>
  <Application>Microsoft Office PowerPoint</Application>
  <PresentationFormat>On-screen Show (4:3)</PresentationFormat>
  <Paragraphs>165</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Predominating Trends</vt:lpstr>
      <vt:lpstr>Regulating at the Speed of Change</vt:lpstr>
      <vt:lpstr>Conditional Licenses</vt:lpstr>
      <vt:lpstr>Conditional Licenses: Limitations</vt:lpstr>
      <vt:lpstr>Influenza virus changes</vt:lpstr>
      <vt:lpstr>Platform Technology</vt:lpstr>
      <vt:lpstr>Production Platforms </vt:lpstr>
      <vt:lpstr>Production Platforms</vt:lpstr>
      <vt:lpstr>Emerging Diseases</vt:lpstr>
      <vt:lpstr>Products for Grave Diagnoses</vt:lpstr>
      <vt:lpstr>Products for Emergency USDA Use</vt:lpstr>
      <vt:lpstr>Customized Biologicals</vt:lpstr>
      <vt:lpstr>Autogenous Products</vt:lpstr>
      <vt:lpstr>Prescription Products</vt:lpstr>
      <vt:lpstr>Prescription Products </vt:lpstr>
      <vt:lpstr>Prescription products</vt:lpstr>
      <vt:lpstr>Autologous cancer therapeutics</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Sophie Frederickx</cp:lastModifiedBy>
  <cp:revision>136</cp:revision>
  <cp:lastPrinted>2012-10-23T11:48:32Z</cp:lastPrinted>
  <dcterms:created xsi:type="dcterms:W3CDTF">2012-10-22T18:54:08Z</dcterms:created>
  <dcterms:modified xsi:type="dcterms:W3CDTF">2015-11-05T08:43:48Z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0x01010068CE03E819FF0A4C93CAEC3B9BDFA023</vt:lpwstr>
  </property>
</Properties>
</file>