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4" r:id="rId5"/>
    <p:sldMasterId id="2147483676" r:id="rId6"/>
    <p:sldMasterId id="2147483678" r:id="rId7"/>
    <p:sldMasterId id="2147483680" r:id="rId8"/>
    <p:sldMasterId id="2147483662" r:id="rId9"/>
    <p:sldMasterId id="2147483668" r:id="rId10"/>
    <p:sldMasterId id="2147483670" r:id="rId11"/>
    <p:sldMasterId id="2147483672" r:id="rId12"/>
  </p:sldMasterIdLst>
  <p:notesMasterIdLst>
    <p:notesMasterId r:id="rId26"/>
  </p:notesMasterIdLst>
  <p:sldIdLst>
    <p:sldId id="275" r:id="rId13"/>
    <p:sldId id="288" r:id="rId14"/>
    <p:sldId id="287" r:id="rId15"/>
    <p:sldId id="289" r:id="rId16"/>
    <p:sldId id="290" r:id="rId17"/>
    <p:sldId id="291" r:id="rId18"/>
    <p:sldId id="293" r:id="rId19"/>
    <p:sldId id="278" r:id="rId20"/>
    <p:sldId id="283" r:id="rId21"/>
    <p:sldId id="279" r:id="rId22"/>
    <p:sldId id="277" r:id="rId23"/>
    <p:sldId id="281" r:id="rId24"/>
    <p:sldId id="270" r:id="rId25"/>
  </p:sldIdLst>
  <p:sldSz cx="9144000" cy="6858000" type="screen4x3"/>
  <p:notesSz cx="7010400" cy="9296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218B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5B7C8-EE86-4161-840F-FBC9DFE59E6D}" v="588" dt="2019-09-26T10:34:37.921"/>
    <p1510:client id="{44102C9B-AC87-2D7B-6846-37BBC3D15B64}" v="598" dt="2019-09-26T08:42:23.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4" autoAdjust="0"/>
    <p:restoredTop sz="94660"/>
  </p:normalViewPr>
  <p:slideViewPr>
    <p:cSldViewPr snapToGrid="0" snapToObjects="1">
      <p:cViewPr varScale="1">
        <p:scale>
          <a:sx n="100" d="100"/>
          <a:sy n="100" d="100"/>
        </p:scale>
        <p:origin x="12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9FB07-BDF1-4244-A480-942FD133CE0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FB0E07B-7506-4A32-A5FE-5740127CF756}">
      <dgm:prSet phldrT="[Texte]" custT="1"/>
      <dgm:spPr>
        <a:solidFill>
          <a:srgbClr val="218BA7"/>
        </a:solidFill>
        <a:ln w="38100">
          <a:solidFill>
            <a:schemeClr val="bg1"/>
          </a:solidFill>
        </a:ln>
      </dgm:spPr>
      <dgm:t>
        <a:bodyPr/>
        <a:lstStyle/>
        <a:p>
          <a:pPr algn="ctr">
            <a:spcAft>
              <a:spcPts val="0"/>
            </a:spcAft>
          </a:pPr>
          <a:r>
            <a:rPr lang="fr-FR" sz="2000" b="1" dirty="0"/>
            <a:t>VICH GL3</a:t>
          </a:r>
        </a:p>
        <a:p>
          <a:pPr algn="ctr">
            <a:spcAft>
              <a:spcPts val="0"/>
            </a:spcAft>
          </a:pPr>
          <a:r>
            <a:rPr lang="fr-FR" sz="2000" b="1" dirty="0"/>
            <a:t>(</a:t>
          </a:r>
          <a:r>
            <a:rPr lang="en-BE" sz="2000" b="1" u="sng" dirty="0"/>
            <a:t>Directive </a:t>
          </a:r>
          <a:r>
            <a:rPr lang="en-BE" sz="2000" b="1" u="sng" dirty="0" err="1"/>
            <a:t>Parente</a:t>
          </a:r>
          <a:r>
            <a:rPr lang="fr-FR" sz="2000" b="1" dirty="0"/>
            <a:t>) </a:t>
          </a:r>
        </a:p>
        <a:p>
          <a:pPr algn="ctr">
            <a:spcAft>
              <a:spcPct val="35000"/>
            </a:spcAft>
          </a:pPr>
          <a:r>
            <a:rPr lang="fr-FR" sz="1600" b="0" dirty="0"/>
            <a:t>«</a:t>
          </a:r>
          <a:r>
            <a:rPr lang="en-BE" sz="1600" b="0" dirty="0"/>
            <a:t>Tests</a:t>
          </a:r>
          <a:r>
            <a:rPr lang="fr-FR" sz="1600" b="0" i="1" u="none" strike="noStrike" dirty="0">
              <a:effectLst/>
            </a:rPr>
            <a:t> de stabilité des nouvelles substances médicamenteuses vétérinaires et des nouveaux produits médicinaux</a:t>
          </a:r>
          <a:r>
            <a:rPr lang="en-US" sz="1600" b="0" u="none" strike="noStrike" dirty="0">
              <a:effectLst/>
            </a:rPr>
            <a:t>”</a:t>
          </a:r>
          <a:r>
            <a:rPr lang="fr-FR" sz="1600" b="0" dirty="0"/>
            <a:t> </a:t>
          </a:r>
        </a:p>
        <a:p>
          <a:pPr algn="ctr">
            <a:spcAft>
              <a:spcPct val="35000"/>
            </a:spcAft>
          </a:pPr>
          <a:r>
            <a:rPr lang="fr-FR" sz="1100" b="0" dirty="0"/>
            <a:t>_________________________________</a:t>
          </a:r>
        </a:p>
        <a:p>
          <a:pPr algn="ctr">
            <a:spcAft>
              <a:spcPct val="35000"/>
            </a:spcAft>
          </a:pPr>
          <a:r>
            <a:rPr lang="en-BE" sz="1600" b="1" dirty="0"/>
            <a:t>P</a:t>
          </a:r>
          <a:r>
            <a:rPr lang="fr-FR" sz="1600" b="1" dirty="0" err="1"/>
            <a:t>rincip</a:t>
          </a:r>
          <a:r>
            <a:rPr lang="en-BE" sz="1600" b="1" dirty="0"/>
            <a:t>es </a:t>
          </a:r>
          <a:r>
            <a:rPr lang="en-BE" sz="1600" b="1" dirty="0" err="1"/>
            <a:t>généraux</a:t>
          </a:r>
          <a:r>
            <a:rPr lang="fr-FR" sz="1600" b="1" dirty="0"/>
            <a:t> </a:t>
          </a:r>
          <a:r>
            <a:rPr lang="en-BE" sz="1600" b="1" dirty="0"/>
            <a:t>pour</a:t>
          </a:r>
          <a:r>
            <a:rPr lang="fr-FR" sz="1600" b="0" dirty="0"/>
            <a:t>:</a:t>
          </a:r>
        </a:p>
        <a:p>
          <a:pPr algn="l">
            <a:spcAft>
              <a:spcPct val="35000"/>
            </a:spcAft>
          </a:pPr>
          <a:r>
            <a:rPr lang="fr-FR" sz="1100" b="0" dirty="0"/>
            <a:t>¤  </a:t>
          </a:r>
          <a:r>
            <a:rPr lang="en-BE" sz="1600" b="0" dirty="0"/>
            <a:t>T</a:t>
          </a:r>
          <a:r>
            <a:rPr lang="fr-FR" sz="1600" b="0" dirty="0"/>
            <a:t>est</a:t>
          </a:r>
          <a:r>
            <a:rPr lang="en-BE" sz="1600" b="0" dirty="0"/>
            <a:t>s de stress</a:t>
          </a:r>
          <a:endParaRPr lang="fr-FR" sz="1600" b="0" dirty="0"/>
        </a:p>
        <a:p>
          <a:pPr algn="l">
            <a:spcAft>
              <a:spcPct val="35000"/>
            </a:spcAft>
          </a:pPr>
          <a:r>
            <a:rPr lang="fr-FR" sz="1600" b="0" dirty="0"/>
            <a:t>¤ S</a:t>
          </a:r>
          <a:r>
            <a:rPr lang="en-BE" sz="1600" b="0" dirty="0"/>
            <a:t>é</a:t>
          </a:r>
          <a:r>
            <a:rPr lang="fr-FR" sz="1600" b="0" dirty="0" err="1"/>
            <a:t>lection</a:t>
          </a:r>
          <a:r>
            <a:rPr lang="fr-FR" sz="1600" b="0" dirty="0"/>
            <a:t> </a:t>
          </a:r>
          <a:r>
            <a:rPr lang="en-BE" sz="1600" b="0" dirty="0"/>
            <a:t>de lots</a:t>
          </a:r>
          <a:endParaRPr lang="fr-FR" sz="1600" b="0" dirty="0"/>
        </a:p>
        <a:p>
          <a:pPr algn="l">
            <a:spcAft>
              <a:spcPct val="35000"/>
            </a:spcAft>
          </a:pPr>
          <a:r>
            <a:rPr lang="fr-FR" sz="1600" b="0" dirty="0"/>
            <a:t>¤ </a:t>
          </a:r>
          <a:r>
            <a:rPr lang="en-BE" sz="1600" b="0" dirty="0"/>
            <a:t>Conception </a:t>
          </a:r>
          <a:r>
            <a:rPr lang="en-BE" sz="1600" b="0" dirty="0" err="1"/>
            <a:t>d’études</a:t>
          </a:r>
          <a:r>
            <a:rPr lang="en-BE" sz="1600" b="0" dirty="0"/>
            <a:t> de </a:t>
          </a:r>
          <a:r>
            <a:rPr lang="en-BE" sz="1600" b="0" dirty="0" err="1"/>
            <a:t>stabilité</a:t>
          </a:r>
          <a:endParaRPr lang="fr-FR" sz="1600" b="0" dirty="0"/>
        </a:p>
        <a:p>
          <a:pPr algn="l">
            <a:spcAft>
              <a:spcPct val="35000"/>
            </a:spcAft>
          </a:pPr>
          <a:r>
            <a:rPr lang="fr-FR" sz="1600" b="0" dirty="0"/>
            <a:t>¤ </a:t>
          </a:r>
          <a:r>
            <a:rPr lang="en-BE" sz="1600" b="0" dirty="0"/>
            <a:t>Engagements </a:t>
          </a:r>
          <a:r>
            <a:rPr lang="en-BE" sz="1600" b="0" dirty="0" err="1"/>
            <a:t>en</a:t>
          </a:r>
          <a:r>
            <a:rPr lang="en-BE" sz="1600" b="0" dirty="0"/>
            <a:t> matière de s</a:t>
          </a:r>
          <a:r>
            <a:rPr lang="fr-FR" sz="1600" b="0" dirty="0" err="1"/>
            <a:t>tabilit</a:t>
          </a:r>
          <a:r>
            <a:rPr lang="en-BE" sz="1600" b="0" dirty="0"/>
            <a:t>é</a:t>
          </a:r>
          <a:endParaRPr lang="fr-FR" sz="1600" b="0" dirty="0"/>
        </a:p>
        <a:p>
          <a:pPr algn="l">
            <a:spcAft>
              <a:spcPct val="35000"/>
            </a:spcAft>
          </a:pPr>
          <a:r>
            <a:rPr lang="fr-FR" sz="1600" b="0" dirty="0"/>
            <a:t>¤ Evaluation </a:t>
          </a:r>
          <a:r>
            <a:rPr lang="en-BE" sz="1600" b="0" dirty="0"/>
            <a:t>des </a:t>
          </a:r>
          <a:r>
            <a:rPr lang="en-BE" sz="1600" b="0" dirty="0" err="1"/>
            <a:t>données</a:t>
          </a:r>
          <a:endParaRPr lang="fr-FR" sz="1600" b="0" dirty="0"/>
        </a:p>
        <a:p>
          <a:pPr algn="l">
            <a:spcAft>
              <a:spcPct val="35000"/>
            </a:spcAft>
          </a:pPr>
          <a:r>
            <a:rPr lang="fr-FR" sz="1600" b="0" dirty="0"/>
            <a:t>¤ </a:t>
          </a:r>
          <a:r>
            <a:rPr lang="en-BE" sz="1600" b="0" dirty="0" err="1"/>
            <a:t>Déclaration</a:t>
          </a:r>
          <a:r>
            <a:rPr lang="fr-FR" sz="1600" b="0" dirty="0"/>
            <a:t>s/</a:t>
          </a:r>
          <a:r>
            <a:rPr lang="en-BE" sz="1600" b="0" dirty="0" err="1"/>
            <a:t>Etiquettage</a:t>
          </a:r>
          <a:endParaRPr lang="fr-FR" sz="1600" b="0" dirty="0"/>
        </a:p>
        <a:p>
          <a:pPr algn="l">
            <a:spcAft>
              <a:spcPct val="35000"/>
            </a:spcAft>
          </a:pPr>
          <a:endParaRPr lang="fr-FR" sz="1100" b="0" dirty="0"/>
        </a:p>
        <a:p>
          <a:pPr algn="ctr">
            <a:spcAft>
              <a:spcPct val="35000"/>
            </a:spcAft>
          </a:pPr>
          <a:endParaRPr lang="en-US" sz="1100" dirty="0"/>
        </a:p>
      </dgm:t>
    </dgm:pt>
    <dgm:pt modelId="{39FCDF8A-A3F8-4981-81F4-3B1D17899802}" type="parTrans" cxnId="{21E8BE95-D31B-4282-B655-322D608BA8E6}">
      <dgm:prSet/>
      <dgm:spPr/>
      <dgm:t>
        <a:bodyPr/>
        <a:lstStyle/>
        <a:p>
          <a:endParaRPr lang="en-US"/>
        </a:p>
      </dgm:t>
    </dgm:pt>
    <dgm:pt modelId="{A45C2AB0-5657-436B-9FBF-F3CE48E1F49B}" type="sibTrans" cxnId="{21E8BE95-D31B-4282-B655-322D608BA8E6}">
      <dgm:prSet/>
      <dgm:spPr/>
      <dgm:t>
        <a:bodyPr/>
        <a:lstStyle/>
        <a:p>
          <a:endParaRPr lang="en-US"/>
        </a:p>
      </dgm:t>
    </dgm:pt>
    <dgm:pt modelId="{39E9D296-D5F7-4AC8-9E86-6C2AA32497D4}">
      <dgm:prSet phldrT="[Texte]" custT="1"/>
      <dgm:spPr>
        <a:solidFill>
          <a:srgbClr val="218BA7"/>
        </a:solidFill>
        <a:ln w="38100">
          <a:solidFill>
            <a:srgbClr val="002060"/>
          </a:solidFill>
        </a:ln>
      </dgm:spPr>
      <dgm:t>
        <a:bodyPr/>
        <a:lstStyle/>
        <a:p>
          <a:pPr algn="ctr">
            <a:lnSpc>
              <a:spcPct val="90000"/>
            </a:lnSpc>
            <a:spcBef>
              <a:spcPct val="0"/>
            </a:spcBef>
            <a:spcAft>
              <a:spcPts val="0"/>
            </a:spcAft>
          </a:pPr>
          <a:r>
            <a:rPr lang="fr-FR" sz="1600" b="1" dirty="0"/>
            <a:t>Directive VICH GL 5</a:t>
          </a:r>
          <a:r>
            <a:rPr lang="fr-FR" sz="1600" dirty="0"/>
            <a:t>: « </a:t>
          </a:r>
          <a:r>
            <a:rPr lang="fr-FR" sz="1600" i="1" u="none" strike="noStrike" dirty="0">
              <a:effectLst/>
            </a:rPr>
            <a:t>Tests de </a:t>
          </a:r>
          <a:r>
            <a:rPr lang="fr-FR" sz="1600" i="1" u="none" strike="noStrike" dirty="0" err="1">
              <a:effectLst/>
            </a:rPr>
            <a:t>photostabilité</a:t>
          </a:r>
          <a:r>
            <a:rPr lang="fr-FR" sz="1600" i="1" u="none" strike="noStrike" dirty="0">
              <a:effectLst/>
            </a:rPr>
            <a:t> des nouveaux produits et substances médicamenteuse</a:t>
          </a:r>
          <a:r>
            <a:rPr lang="en-US" sz="1600" i="1" u="none" strike="noStrike" dirty="0">
              <a:effectLst/>
            </a:rPr>
            <a:t>s</a:t>
          </a:r>
          <a:r>
            <a:rPr lang="en-US" sz="1600" u="none" strike="noStrike" dirty="0">
              <a:effectLst/>
            </a:rPr>
            <a:t>”</a:t>
          </a:r>
        </a:p>
        <a:p>
          <a:pPr algn="ctr">
            <a:lnSpc>
              <a:spcPct val="100000"/>
            </a:lnSpc>
            <a:spcBef>
              <a:spcPct val="0"/>
            </a:spcBef>
            <a:spcAft>
              <a:spcPts val="0"/>
            </a:spcAft>
          </a:pPr>
          <a:r>
            <a:rPr lang="fr-FR" sz="800" u="none" strike="noStrike" dirty="0">
              <a:effectLst/>
            </a:rPr>
            <a:t>________________________________________________________________________________________________</a:t>
          </a:r>
        </a:p>
        <a:p>
          <a:pPr algn="l">
            <a:lnSpc>
              <a:spcPct val="90000"/>
            </a:lnSpc>
            <a:spcBef>
              <a:spcPts val="1200"/>
            </a:spcBef>
            <a:spcAft>
              <a:spcPct val="35000"/>
            </a:spcAft>
          </a:pPr>
          <a:r>
            <a:rPr lang="fr-FR" sz="1600" u="none" strike="noStrike" dirty="0">
              <a:effectLst/>
            </a:rPr>
            <a:t>¤ Test</a:t>
          </a:r>
          <a:r>
            <a:rPr lang="en-BE" sz="1600" u="none" strike="noStrike" dirty="0" err="1">
              <a:effectLst/>
            </a:rPr>
            <a:t>er</a:t>
          </a:r>
          <a:r>
            <a:rPr lang="en-BE" sz="1600" u="none" strike="noStrike" dirty="0">
              <a:effectLst/>
            </a:rPr>
            <a:t> les</a:t>
          </a:r>
          <a:r>
            <a:rPr lang="fr-FR" sz="1600" u="none" strike="noStrike" dirty="0">
              <a:effectLst/>
            </a:rPr>
            <a:t> </a:t>
          </a:r>
          <a:r>
            <a:rPr lang="en-BE" sz="1600" u="none" strike="noStrike" dirty="0">
              <a:effectLst/>
            </a:rPr>
            <a:t>é</a:t>
          </a:r>
          <a:r>
            <a:rPr lang="fr-FR" sz="1600" u="none" strike="noStrike" dirty="0" err="1">
              <a:effectLst/>
            </a:rPr>
            <a:t>quip</a:t>
          </a:r>
          <a:r>
            <a:rPr lang="en-BE" sz="1600" u="none" strike="noStrike" dirty="0">
              <a:effectLst/>
            </a:rPr>
            <a:t>e</a:t>
          </a:r>
          <a:r>
            <a:rPr lang="fr-FR" sz="1600" u="none" strike="noStrike" dirty="0">
              <a:effectLst/>
            </a:rPr>
            <a:t>ment</a:t>
          </a:r>
          <a:r>
            <a:rPr lang="en-BE" sz="1600" u="none" strike="noStrike" dirty="0">
              <a:effectLst/>
            </a:rPr>
            <a:t>s</a:t>
          </a:r>
          <a:r>
            <a:rPr lang="fr-FR" sz="1600" u="none" strike="noStrike" dirty="0">
              <a:effectLst/>
            </a:rPr>
            <a:t> </a:t>
          </a:r>
          <a:r>
            <a:rPr lang="en-BE" sz="1600" u="none" strike="noStrike" dirty="0">
              <a:effectLst/>
            </a:rPr>
            <a:t>et</a:t>
          </a:r>
          <a:r>
            <a:rPr lang="fr-FR" sz="1600" u="none" strike="noStrike" dirty="0">
              <a:effectLst/>
            </a:rPr>
            <a:t> </a:t>
          </a:r>
          <a:r>
            <a:rPr lang="fr-FR" sz="1600" u="none" strike="noStrike" dirty="0" err="1">
              <a:effectLst/>
            </a:rPr>
            <a:t>protocol</a:t>
          </a:r>
          <a:r>
            <a:rPr lang="en-BE" sz="1600" u="none" strike="noStrike" dirty="0">
              <a:effectLst/>
            </a:rPr>
            <a:t>es</a:t>
          </a:r>
          <a:endParaRPr lang="fr-FR" sz="1600" u="none" strike="noStrike" dirty="0">
            <a:effectLst/>
          </a:endParaRPr>
        </a:p>
        <a:p>
          <a:pPr algn="just">
            <a:lnSpc>
              <a:spcPct val="90000"/>
            </a:lnSpc>
            <a:spcBef>
              <a:spcPct val="0"/>
            </a:spcBef>
            <a:spcAft>
              <a:spcPct val="35000"/>
            </a:spcAft>
          </a:pPr>
          <a:r>
            <a:rPr lang="fr-FR" sz="1600" u="none" strike="noStrike" dirty="0">
              <a:effectLst/>
            </a:rPr>
            <a:t>¤ </a:t>
          </a:r>
          <a:r>
            <a:rPr lang="fr-FR" sz="1600" u="none" strike="noStrike" dirty="0" err="1">
              <a:effectLst/>
            </a:rPr>
            <a:t>Procéde</a:t>
          </a:r>
          <a:r>
            <a:rPr lang="en-BE" sz="1600" u="none" strike="noStrike" dirty="0">
              <a:effectLst/>
            </a:rPr>
            <a:t>r</a:t>
          </a:r>
          <a:r>
            <a:rPr lang="fr-FR" sz="1600" u="none" strike="noStrike" dirty="0">
              <a:effectLst/>
            </a:rPr>
            <a:t> par étapes pour les tests de </a:t>
          </a:r>
          <a:r>
            <a:rPr lang="fr-FR" sz="1600" u="none" strike="noStrike" dirty="0" err="1">
              <a:effectLst/>
            </a:rPr>
            <a:t>photostabilité</a:t>
          </a:r>
          <a:r>
            <a:rPr lang="fr-FR" sz="1600" u="none" strike="noStrike" dirty="0">
              <a:effectLst/>
            </a:rPr>
            <a:t> </a:t>
          </a:r>
          <a:r>
            <a:rPr lang="en-BE" sz="1600" u="none" strike="noStrike" dirty="0">
              <a:effectLst/>
            </a:rPr>
            <a:t>de l’</a:t>
          </a:r>
          <a:r>
            <a:rPr lang="fr-FR" sz="1600" u="none" strike="noStrike" dirty="0">
              <a:effectLst/>
            </a:rPr>
            <a:t>IPA </a:t>
          </a:r>
          <a:r>
            <a:rPr lang="en-BE" sz="1600" u="none" strike="noStrike" dirty="0">
              <a:effectLst/>
            </a:rPr>
            <a:t>d</a:t>
          </a:r>
          <a:r>
            <a:rPr lang="fr-FR" sz="1600" u="none" strike="noStrike" dirty="0">
              <a:effectLst/>
            </a:rPr>
            <a:t>u produit médicamenteux emballé</a:t>
          </a:r>
          <a:endParaRPr lang="en-US" sz="1800" dirty="0"/>
        </a:p>
      </dgm:t>
    </dgm:pt>
    <dgm:pt modelId="{44FDF331-827D-427E-8F0D-9F47915C56CB}" type="parTrans" cxnId="{083BD75B-9503-40DE-B142-1BEF3174537C}">
      <dgm:prSet/>
      <dgm:spPr>
        <a:ln w="25400">
          <a:noFill/>
        </a:ln>
      </dgm:spPr>
      <dgm:t>
        <a:bodyPr/>
        <a:lstStyle/>
        <a:p>
          <a:endParaRPr lang="en-US"/>
        </a:p>
      </dgm:t>
    </dgm:pt>
    <dgm:pt modelId="{DB85C4C8-86B0-4101-8B91-C9B965FD8AA9}" type="sibTrans" cxnId="{083BD75B-9503-40DE-B142-1BEF3174537C}">
      <dgm:prSet/>
      <dgm:spPr/>
      <dgm:t>
        <a:bodyPr/>
        <a:lstStyle/>
        <a:p>
          <a:endParaRPr lang="en-US"/>
        </a:p>
      </dgm:t>
    </dgm:pt>
    <dgm:pt modelId="{E44DD767-1EB5-4579-877A-4DDE919EDC9D}">
      <dgm:prSet phldrT="[Texte]" custT="1"/>
      <dgm:spPr>
        <a:solidFill>
          <a:srgbClr val="218BA7"/>
        </a:solidFill>
        <a:ln w="38100">
          <a:solidFill>
            <a:srgbClr val="C00000"/>
          </a:solidFill>
        </a:ln>
      </dgm:spPr>
      <dgm:t>
        <a:bodyPr/>
        <a:lstStyle/>
        <a:p>
          <a:pPr algn="just">
            <a:spcAft>
              <a:spcPts val="0"/>
            </a:spcAft>
          </a:pPr>
          <a:r>
            <a:rPr lang="fr-FR" sz="1600" b="1" dirty="0"/>
            <a:t>VICH Directive GL 45</a:t>
          </a:r>
          <a:r>
            <a:rPr lang="fr-FR" sz="1600" dirty="0"/>
            <a:t>: «</a:t>
          </a:r>
          <a:r>
            <a:rPr lang="en-BE" sz="1600" i="1" u="none" dirty="0"/>
            <a:t>M</a:t>
          </a:r>
          <a:r>
            <a:rPr lang="fr-FR" sz="1600" i="1" u="none" dirty="0" err="1"/>
            <a:t>éthode</a:t>
          </a:r>
          <a:r>
            <a:rPr lang="fr-FR" sz="1600" i="1" u="none" dirty="0"/>
            <a:t> des extrêmes et de la</a:t>
          </a:r>
          <a:r>
            <a:rPr lang="en-BE" sz="1600" i="1" u="none" dirty="0"/>
            <a:t> </a:t>
          </a:r>
          <a:r>
            <a:rPr lang="fr-FR" sz="1600" i="1" u="none" dirty="0"/>
            <a:t>matrice aux essais</a:t>
          </a:r>
          <a:r>
            <a:rPr lang="en-BE" sz="1600" i="1" u="none" dirty="0"/>
            <a:t> </a:t>
          </a:r>
          <a:r>
            <a:rPr lang="fr-FR" sz="1600" i="1" u="none" dirty="0"/>
            <a:t>des nouvelles substances médicamenteuses et des nouveaux produits médicamenteux vétérinaire</a:t>
          </a:r>
          <a:r>
            <a:rPr lang="en-US" sz="1600" i="1" u="none" strike="noStrike" dirty="0">
              <a:effectLst/>
            </a:rPr>
            <a:t>s</a:t>
          </a:r>
          <a:r>
            <a:rPr lang="en-US" sz="1600" u="none" strike="noStrike" dirty="0">
              <a:effectLst/>
            </a:rPr>
            <a:t>”</a:t>
          </a:r>
        </a:p>
        <a:p>
          <a:pPr algn="ctr">
            <a:spcAft>
              <a:spcPts val="0"/>
            </a:spcAft>
          </a:pPr>
          <a:r>
            <a:rPr lang="fr-FR" sz="800" u="none" strike="noStrike" dirty="0">
              <a:effectLst/>
            </a:rPr>
            <a:t>_______________________________________________________________________________________________</a:t>
          </a:r>
        </a:p>
        <a:p>
          <a:pPr algn="ctr">
            <a:spcAft>
              <a:spcPts val="0"/>
            </a:spcAft>
          </a:pPr>
          <a:endParaRPr lang="fr-FR" sz="800" u="none" strike="noStrike" dirty="0">
            <a:effectLst/>
          </a:endParaRPr>
        </a:p>
        <a:p>
          <a:pPr algn="l">
            <a:spcAft>
              <a:spcPct val="35000"/>
            </a:spcAft>
          </a:pPr>
          <a:r>
            <a:rPr lang="fr-FR" sz="1600" u="none" strike="noStrike" dirty="0">
              <a:effectLst/>
            </a:rPr>
            <a:t>¤ </a:t>
          </a:r>
          <a:r>
            <a:rPr lang="en-BE" sz="1600" u="none" strike="noStrike" dirty="0" err="1">
              <a:effectLst/>
            </a:rPr>
            <a:t>Méthode</a:t>
          </a:r>
          <a:r>
            <a:rPr lang="en-BE" sz="1600" u="none" strike="noStrike" dirty="0">
              <a:effectLst/>
            </a:rPr>
            <a:t> des </a:t>
          </a:r>
          <a:r>
            <a:rPr lang="en-BE" sz="1600" u="none" strike="noStrike" dirty="0" err="1">
              <a:effectLst/>
            </a:rPr>
            <a:t>extrêmes</a:t>
          </a:r>
          <a:r>
            <a:rPr lang="en-BE" sz="1600" u="none" strike="noStrike" dirty="0">
              <a:effectLst/>
            </a:rPr>
            <a:t>/</a:t>
          </a:r>
          <a:r>
            <a:rPr lang="en-BE" sz="1600" u="none" strike="noStrike" dirty="0" err="1">
              <a:effectLst/>
            </a:rPr>
            <a:t>Matriçage</a:t>
          </a:r>
          <a:r>
            <a:rPr lang="fr-FR" sz="1600" u="none" strike="noStrike" dirty="0">
              <a:effectLst/>
            </a:rPr>
            <a:t>: m</a:t>
          </a:r>
          <a:r>
            <a:rPr lang="en-BE" sz="1600" u="none" strike="noStrike" dirty="0">
              <a:effectLst/>
            </a:rPr>
            <a:t>é</a:t>
          </a:r>
          <a:r>
            <a:rPr lang="fr-FR" sz="1600" u="none" strike="noStrike" dirty="0" err="1">
              <a:effectLst/>
            </a:rPr>
            <a:t>thodolog</a:t>
          </a:r>
          <a:r>
            <a:rPr lang="en-BE" sz="1600" u="none" strike="noStrike" dirty="0" err="1">
              <a:effectLst/>
            </a:rPr>
            <a:t>ie</a:t>
          </a:r>
          <a:r>
            <a:rPr lang="fr-FR" sz="1600" u="none" strike="noStrike" dirty="0">
              <a:effectLst/>
            </a:rPr>
            <a:t> </a:t>
          </a:r>
          <a:r>
            <a:rPr lang="en-BE" sz="1600" u="none" strike="noStrike" dirty="0">
              <a:effectLst/>
            </a:rPr>
            <a:t>et</a:t>
          </a:r>
          <a:r>
            <a:rPr lang="fr-FR" sz="1600" u="none" strike="noStrike" dirty="0">
              <a:effectLst/>
            </a:rPr>
            <a:t> </a:t>
          </a:r>
          <a:r>
            <a:rPr lang="fr-FR" sz="1600" u="none" strike="noStrike" dirty="0" err="1">
              <a:effectLst/>
            </a:rPr>
            <a:t>interpretation</a:t>
          </a:r>
          <a:r>
            <a:rPr lang="fr-FR" sz="1600" u="none" strike="noStrike" dirty="0">
              <a:effectLst/>
            </a:rPr>
            <a:t> </a:t>
          </a:r>
          <a:r>
            <a:rPr lang="en-BE" sz="1600" u="none" strike="noStrike" dirty="0">
              <a:effectLst/>
            </a:rPr>
            <a:t>des</a:t>
          </a:r>
          <a:r>
            <a:rPr lang="fr-FR" sz="1600" u="none" strike="noStrike" dirty="0">
              <a:effectLst/>
            </a:rPr>
            <a:t> d</a:t>
          </a:r>
          <a:r>
            <a:rPr lang="en-BE" sz="1600" u="none" strike="noStrike" dirty="0" err="1">
              <a:effectLst/>
            </a:rPr>
            <a:t>onnées</a:t>
          </a:r>
          <a:endParaRPr lang="fr-FR" sz="1600" u="none" strike="noStrike" dirty="0">
            <a:effectLst/>
          </a:endParaRPr>
        </a:p>
      </dgm:t>
    </dgm:pt>
    <dgm:pt modelId="{6197EAED-5314-46B7-96A6-2D0CF7319552}" type="parTrans" cxnId="{F40A6E38-C6F5-491F-8C84-F478F3B261BB}">
      <dgm:prSet/>
      <dgm:spPr>
        <a:ln w="25400">
          <a:noFill/>
        </a:ln>
      </dgm:spPr>
      <dgm:t>
        <a:bodyPr/>
        <a:lstStyle/>
        <a:p>
          <a:endParaRPr lang="en-US"/>
        </a:p>
      </dgm:t>
    </dgm:pt>
    <dgm:pt modelId="{6DCD3AB5-3876-48B4-A805-EB4E39B66833}" type="sibTrans" cxnId="{F40A6E38-C6F5-491F-8C84-F478F3B261BB}">
      <dgm:prSet/>
      <dgm:spPr/>
      <dgm:t>
        <a:bodyPr/>
        <a:lstStyle/>
        <a:p>
          <a:endParaRPr lang="en-US"/>
        </a:p>
      </dgm:t>
    </dgm:pt>
    <dgm:pt modelId="{E9212647-4703-49AF-AA01-388948AD4882}">
      <dgm:prSet custT="1"/>
      <dgm:spPr>
        <a:solidFill>
          <a:srgbClr val="218BA7"/>
        </a:solidFill>
        <a:ln w="38100">
          <a:solidFill>
            <a:srgbClr val="FFFF00"/>
          </a:solidFill>
        </a:ln>
      </dgm:spPr>
      <dgm:t>
        <a:bodyPr/>
        <a:lstStyle/>
        <a:p>
          <a:pPr algn="ctr">
            <a:spcAft>
              <a:spcPts val="0"/>
            </a:spcAft>
          </a:pPr>
          <a:r>
            <a:rPr lang="fr-FR" sz="1600" b="1" dirty="0"/>
            <a:t>Directive VICH GL 51</a:t>
          </a:r>
          <a:r>
            <a:rPr lang="fr-FR" sz="1600" dirty="0"/>
            <a:t>: «</a:t>
          </a:r>
          <a:r>
            <a:rPr lang="fr-FR" sz="1600" i="1" u="none" strike="noStrike" dirty="0">
              <a:effectLst/>
            </a:rPr>
            <a:t>Évaluation statistique des données de stabilité</a:t>
          </a:r>
          <a:r>
            <a:rPr lang="en-US" sz="1600" u="none" strike="noStrike" dirty="0">
              <a:effectLst/>
            </a:rPr>
            <a:t>”</a:t>
          </a:r>
        </a:p>
        <a:p>
          <a:pPr algn="ctr">
            <a:spcAft>
              <a:spcPts val="0"/>
            </a:spcAft>
          </a:pPr>
          <a:r>
            <a:rPr lang="fr-FR" sz="800" u="none" strike="noStrike" dirty="0">
              <a:effectLst/>
            </a:rPr>
            <a:t>_______________________________________________________________________________________________</a:t>
          </a:r>
        </a:p>
        <a:p>
          <a:pPr algn="l">
            <a:spcAft>
              <a:spcPct val="35000"/>
            </a:spcAft>
          </a:pPr>
          <a:r>
            <a:rPr lang="fr-FR" sz="1600" u="none" strike="noStrike" dirty="0">
              <a:effectLst/>
            </a:rPr>
            <a:t>¤ Recommandations pour l'utilisation de l'analyse statistique</a:t>
          </a:r>
        </a:p>
        <a:p>
          <a:pPr algn="just">
            <a:spcAft>
              <a:spcPct val="35000"/>
            </a:spcAft>
          </a:pPr>
          <a:r>
            <a:rPr lang="fr-FR" sz="1600" u="none" strike="noStrike" dirty="0">
              <a:effectLst/>
            </a:rPr>
            <a:t>¤ Interprétation des données sur la stabilité dans des conditions accélérées et intermédiaires pour l'extrapolation des données dans des conditions à long terme</a:t>
          </a:r>
          <a:endParaRPr lang="en-US" sz="600" dirty="0"/>
        </a:p>
      </dgm:t>
    </dgm:pt>
    <dgm:pt modelId="{E3A3BD51-FB4D-4748-A579-3368C7DE8CF3}" type="parTrans" cxnId="{D7A6FB7A-B144-4CAE-9E5D-409BAF34E603}">
      <dgm:prSet/>
      <dgm:spPr>
        <a:ln w="25400">
          <a:noFill/>
        </a:ln>
      </dgm:spPr>
      <dgm:t>
        <a:bodyPr/>
        <a:lstStyle/>
        <a:p>
          <a:endParaRPr lang="en-US"/>
        </a:p>
      </dgm:t>
    </dgm:pt>
    <dgm:pt modelId="{5E4351BF-2BD9-4D50-91B6-C416A508A7FC}" type="sibTrans" cxnId="{D7A6FB7A-B144-4CAE-9E5D-409BAF34E603}">
      <dgm:prSet/>
      <dgm:spPr/>
      <dgm:t>
        <a:bodyPr/>
        <a:lstStyle/>
        <a:p>
          <a:endParaRPr lang="en-US"/>
        </a:p>
      </dgm:t>
    </dgm:pt>
    <dgm:pt modelId="{08C06403-0C0C-4253-B2CB-BF01A5849463}" type="pres">
      <dgm:prSet presAssocID="{E309FB07-BDF1-4244-A480-942FD133CE03}" presName="diagram" presStyleCnt="0">
        <dgm:presLayoutVars>
          <dgm:chPref val="1"/>
          <dgm:dir/>
          <dgm:animOne val="branch"/>
          <dgm:animLvl val="lvl"/>
          <dgm:resizeHandles val="exact"/>
        </dgm:presLayoutVars>
      </dgm:prSet>
      <dgm:spPr/>
    </dgm:pt>
    <dgm:pt modelId="{218074D9-C23A-4BA0-905B-67B3DC4F1BBB}" type="pres">
      <dgm:prSet presAssocID="{3FB0E07B-7506-4A32-A5FE-5740127CF756}" presName="root1" presStyleCnt="0"/>
      <dgm:spPr/>
    </dgm:pt>
    <dgm:pt modelId="{1FB49E59-5A18-4548-A730-F32F98428C2E}" type="pres">
      <dgm:prSet presAssocID="{3FB0E07B-7506-4A32-A5FE-5740127CF756}" presName="LevelOneTextNode" presStyleLbl="node0" presStyleIdx="0" presStyleCnt="1" custScaleX="195366" custScaleY="765969" custLinFactNeighborX="-423" custLinFactNeighborY="6126">
        <dgm:presLayoutVars>
          <dgm:chPref val="3"/>
        </dgm:presLayoutVars>
      </dgm:prSet>
      <dgm:spPr/>
    </dgm:pt>
    <dgm:pt modelId="{E862F29A-600C-44FE-95BE-5F8F7685FD11}" type="pres">
      <dgm:prSet presAssocID="{3FB0E07B-7506-4A32-A5FE-5740127CF756}" presName="level2hierChild" presStyleCnt="0"/>
      <dgm:spPr/>
    </dgm:pt>
    <dgm:pt modelId="{2E31AD5B-2067-4622-8A52-14F982D8CA9F}" type="pres">
      <dgm:prSet presAssocID="{44FDF331-827D-427E-8F0D-9F47915C56CB}" presName="conn2-1" presStyleLbl="parChTrans1D2" presStyleIdx="0" presStyleCnt="3"/>
      <dgm:spPr/>
    </dgm:pt>
    <dgm:pt modelId="{9902E103-B3CC-4827-B2A6-051659844151}" type="pres">
      <dgm:prSet presAssocID="{44FDF331-827D-427E-8F0D-9F47915C56CB}" presName="connTx" presStyleLbl="parChTrans1D2" presStyleIdx="0" presStyleCnt="3"/>
      <dgm:spPr/>
    </dgm:pt>
    <dgm:pt modelId="{F83671B8-68E5-4187-8FAE-3275435F2F99}" type="pres">
      <dgm:prSet presAssocID="{39E9D296-D5F7-4AC8-9E86-6C2AA32497D4}" presName="root2" presStyleCnt="0"/>
      <dgm:spPr/>
    </dgm:pt>
    <dgm:pt modelId="{162E6BD7-A8ED-4317-A5CF-23559BA964EA}" type="pres">
      <dgm:prSet presAssocID="{39E9D296-D5F7-4AC8-9E86-6C2AA32497D4}" presName="LevelTwoTextNode" presStyleLbl="node2" presStyleIdx="0" presStyleCnt="3" custScaleX="432605" custScaleY="237273" custLinFactNeighborX="305" custLinFactNeighborY="-28060">
        <dgm:presLayoutVars>
          <dgm:chPref val="3"/>
        </dgm:presLayoutVars>
      </dgm:prSet>
      <dgm:spPr/>
    </dgm:pt>
    <dgm:pt modelId="{BBC0737B-5733-473C-A657-865552975C55}" type="pres">
      <dgm:prSet presAssocID="{39E9D296-D5F7-4AC8-9E86-6C2AA32497D4}" presName="level3hierChild" presStyleCnt="0"/>
      <dgm:spPr/>
    </dgm:pt>
    <dgm:pt modelId="{CAFB9484-7608-4893-BB56-8DF2170A0E2D}" type="pres">
      <dgm:prSet presAssocID="{6197EAED-5314-46B7-96A6-2D0CF7319552}" presName="conn2-1" presStyleLbl="parChTrans1D2" presStyleIdx="1" presStyleCnt="3"/>
      <dgm:spPr/>
    </dgm:pt>
    <dgm:pt modelId="{F922AA21-2D6C-4CAF-93E6-91ABC5478264}" type="pres">
      <dgm:prSet presAssocID="{6197EAED-5314-46B7-96A6-2D0CF7319552}" presName="connTx" presStyleLbl="parChTrans1D2" presStyleIdx="1" presStyleCnt="3"/>
      <dgm:spPr/>
    </dgm:pt>
    <dgm:pt modelId="{3966D5DF-BAF5-4592-BB5D-3EF22E229BE4}" type="pres">
      <dgm:prSet presAssocID="{E44DD767-1EB5-4579-877A-4DDE919EDC9D}" presName="root2" presStyleCnt="0"/>
      <dgm:spPr/>
    </dgm:pt>
    <dgm:pt modelId="{8B6E9436-B1D4-4683-A4E9-4924C7E84175}" type="pres">
      <dgm:prSet presAssocID="{E44DD767-1EB5-4579-877A-4DDE919EDC9D}" presName="LevelTwoTextNode" presStyleLbl="node2" presStyleIdx="1" presStyleCnt="3" custScaleX="433233" custScaleY="242572" custLinFactNeighborX="-178" custLinFactNeighborY="-5112">
        <dgm:presLayoutVars>
          <dgm:chPref val="3"/>
        </dgm:presLayoutVars>
      </dgm:prSet>
      <dgm:spPr/>
    </dgm:pt>
    <dgm:pt modelId="{AC542E23-0D9A-4AA9-AB25-4FF3033FD3ED}" type="pres">
      <dgm:prSet presAssocID="{E44DD767-1EB5-4579-877A-4DDE919EDC9D}" presName="level3hierChild" presStyleCnt="0"/>
      <dgm:spPr/>
    </dgm:pt>
    <dgm:pt modelId="{8B145DE9-7F96-40C4-A8D1-EEF6BADC06E9}" type="pres">
      <dgm:prSet presAssocID="{E3A3BD51-FB4D-4748-A579-3368C7DE8CF3}" presName="conn2-1" presStyleLbl="parChTrans1D2" presStyleIdx="2" presStyleCnt="3"/>
      <dgm:spPr/>
    </dgm:pt>
    <dgm:pt modelId="{02E47D71-6B08-4D68-99E5-5EE388E63515}" type="pres">
      <dgm:prSet presAssocID="{E3A3BD51-FB4D-4748-A579-3368C7DE8CF3}" presName="connTx" presStyleLbl="parChTrans1D2" presStyleIdx="2" presStyleCnt="3"/>
      <dgm:spPr/>
    </dgm:pt>
    <dgm:pt modelId="{09B07A3F-1E55-4825-8B5C-4212F46EE992}" type="pres">
      <dgm:prSet presAssocID="{E9212647-4703-49AF-AA01-388948AD4882}" presName="root2" presStyleCnt="0"/>
      <dgm:spPr/>
    </dgm:pt>
    <dgm:pt modelId="{E2FA4C81-AC91-4D88-A0BB-9F26B41E2C8C}" type="pres">
      <dgm:prSet presAssocID="{E9212647-4703-49AF-AA01-388948AD4882}" presName="LevelTwoTextNode" presStyleLbl="node2" presStyleIdx="2" presStyleCnt="3" custScaleX="430356" custScaleY="319201" custLinFactNeighborX="-448" custLinFactNeighborY="-7126">
        <dgm:presLayoutVars>
          <dgm:chPref val="3"/>
        </dgm:presLayoutVars>
      </dgm:prSet>
      <dgm:spPr/>
    </dgm:pt>
    <dgm:pt modelId="{AB50143D-B81B-4BC5-B43B-ABAD2EEC245E}" type="pres">
      <dgm:prSet presAssocID="{E9212647-4703-49AF-AA01-388948AD4882}" presName="level3hierChild" presStyleCnt="0"/>
      <dgm:spPr/>
    </dgm:pt>
  </dgm:ptLst>
  <dgm:cxnLst>
    <dgm:cxn modelId="{F62F301A-38E0-4E7F-93EB-119E96E7874A}" type="presOf" srcId="{39E9D296-D5F7-4AC8-9E86-6C2AA32497D4}" destId="{162E6BD7-A8ED-4317-A5CF-23559BA964EA}" srcOrd="0" destOrd="0" presId="urn:microsoft.com/office/officeart/2005/8/layout/hierarchy2"/>
    <dgm:cxn modelId="{C5DBE725-7A7A-4F25-9559-F2E0B93EC12C}" type="presOf" srcId="{E44DD767-1EB5-4579-877A-4DDE919EDC9D}" destId="{8B6E9436-B1D4-4683-A4E9-4924C7E84175}" srcOrd="0" destOrd="0" presId="urn:microsoft.com/office/officeart/2005/8/layout/hierarchy2"/>
    <dgm:cxn modelId="{F40A6E38-C6F5-491F-8C84-F478F3B261BB}" srcId="{3FB0E07B-7506-4A32-A5FE-5740127CF756}" destId="{E44DD767-1EB5-4579-877A-4DDE919EDC9D}" srcOrd="1" destOrd="0" parTransId="{6197EAED-5314-46B7-96A6-2D0CF7319552}" sibTransId="{6DCD3AB5-3876-48B4-A805-EB4E39B66833}"/>
    <dgm:cxn modelId="{083BD75B-9503-40DE-B142-1BEF3174537C}" srcId="{3FB0E07B-7506-4A32-A5FE-5740127CF756}" destId="{39E9D296-D5F7-4AC8-9E86-6C2AA32497D4}" srcOrd="0" destOrd="0" parTransId="{44FDF331-827D-427E-8F0D-9F47915C56CB}" sibTransId="{DB85C4C8-86B0-4101-8B91-C9B965FD8AA9}"/>
    <dgm:cxn modelId="{A8445241-676B-42A0-A16E-03D1A9824F2E}" type="presOf" srcId="{6197EAED-5314-46B7-96A6-2D0CF7319552}" destId="{CAFB9484-7608-4893-BB56-8DF2170A0E2D}" srcOrd="0" destOrd="0" presId="urn:microsoft.com/office/officeart/2005/8/layout/hierarchy2"/>
    <dgm:cxn modelId="{CDD6D84B-8F43-440A-804C-41BCE847D2EF}" type="presOf" srcId="{E9212647-4703-49AF-AA01-388948AD4882}" destId="{E2FA4C81-AC91-4D88-A0BB-9F26B41E2C8C}" srcOrd="0" destOrd="0" presId="urn:microsoft.com/office/officeart/2005/8/layout/hierarchy2"/>
    <dgm:cxn modelId="{71CFA078-A69A-423D-8587-E4BEC6DC6C1E}" type="presOf" srcId="{E309FB07-BDF1-4244-A480-942FD133CE03}" destId="{08C06403-0C0C-4253-B2CB-BF01A5849463}" srcOrd="0" destOrd="0" presId="urn:microsoft.com/office/officeart/2005/8/layout/hierarchy2"/>
    <dgm:cxn modelId="{D7A6FB7A-B144-4CAE-9E5D-409BAF34E603}" srcId="{3FB0E07B-7506-4A32-A5FE-5740127CF756}" destId="{E9212647-4703-49AF-AA01-388948AD4882}" srcOrd="2" destOrd="0" parTransId="{E3A3BD51-FB4D-4748-A579-3368C7DE8CF3}" sibTransId="{5E4351BF-2BD9-4D50-91B6-C416A508A7FC}"/>
    <dgm:cxn modelId="{21E8BE95-D31B-4282-B655-322D608BA8E6}" srcId="{E309FB07-BDF1-4244-A480-942FD133CE03}" destId="{3FB0E07B-7506-4A32-A5FE-5740127CF756}" srcOrd="0" destOrd="0" parTransId="{39FCDF8A-A3F8-4981-81F4-3B1D17899802}" sibTransId="{A45C2AB0-5657-436B-9FBF-F3CE48E1F49B}"/>
    <dgm:cxn modelId="{B96B7EA1-B400-49A0-BC5B-5409FC40CCC2}" type="presOf" srcId="{44FDF331-827D-427E-8F0D-9F47915C56CB}" destId="{9902E103-B3CC-4827-B2A6-051659844151}" srcOrd="1" destOrd="0" presId="urn:microsoft.com/office/officeart/2005/8/layout/hierarchy2"/>
    <dgm:cxn modelId="{E8FD9CA1-6910-4530-A123-90A54BD22EDB}" type="presOf" srcId="{E3A3BD51-FB4D-4748-A579-3368C7DE8CF3}" destId="{8B145DE9-7F96-40C4-A8D1-EEF6BADC06E9}" srcOrd="0" destOrd="0" presId="urn:microsoft.com/office/officeart/2005/8/layout/hierarchy2"/>
    <dgm:cxn modelId="{D5C2AABC-1CF0-4079-94ED-1E0C78AF9F9B}" type="presOf" srcId="{6197EAED-5314-46B7-96A6-2D0CF7319552}" destId="{F922AA21-2D6C-4CAF-93E6-91ABC5478264}" srcOrd="1" destOrd="0" presId="urn:microsoft.com/office/officeart/2005/8/layout/hierarchy2"/>
    <dgm:cxn modelId="{7526A5D8-C698-4D5E-A181-41B60126B75D}" type="presOf" srcId="{3FB0E07B-7506-4A32-A5FE-5740127CF756}" destId="{1FB49E59-5A18-4548-A730-F32F98428C2E}" srcOrd="0" destOrd="0" presId="urn:microsoft.com/office/officeart/2005/8/layout/hierarchy2"/>
    <dgm:cxn modelId="{246838E2-E597-4EF5-8668-2C579C28CBB7}" type="presOf" srcId="{E3A3BD51-FB4D-4748-A579-3368C7DE8CF3}" destId="{02E47D71-6B08-4D68-99E5-5EE388E63515}" srcOrd="1" destOrd="0" presId="urn:microsoft.com/office/officeart/2005/8/layout/hierarchy2"/>
    <dgm:cxn modelId="{A7F98AE8-5B79-46A8-82EF-64F35C7F594F}" type="presOf" srcId="{44FDF331-827D-427E-8F0D-9F47915C56CB}" destId="{2E31AD5B-2067-4622-8A52-14F982D8CA9F}" srcOrd="0" destOrd="0" presId="urn:microsoft.com/office/officeart/2005/8/layout/hierarchy2"/>
    <dgm:cxn modelId="{54290426-0FA6-43CF-8BE3-6857DCC7B52A}" type="presParOf" srcId="{08C06403-0C0C-4253-B2CB-BF01A5849463}" destId="{218074D9-C23A-4BA0-905B-67B3DC4F1BBB}" srcOrd="0" destOrd="0" presId="urn:microsoft.com/office/officeart/2005/8/layout/hierarchy2"/>
    <dgm:cxn modelId="{D0C4090A-B8D6-439F-8650-D9DFC0D2C7A5}" type="presParOf" srcId="{218074D9-C23A-4BA0-905B-67B3DC4F1BBB}" destId="{1FB49E59-5A18-4548-A730-F32F98428C2E}" srcOrd="0" destOrd="0" presId="urn:microsoft.com/office/officeart/2005/8/layout/hierarchy2"/>
    <dgm:cxn modelId="{A915F866-E61D-4745-8F2D-A112E0C4B875}" type="presParOf" srcId="{218074D9-C23A-4BA0-905B-67B3DC4F1BBB}" destId="{E862F29A-600C-44FE-95BE-5F8F7685FD11}" srcOrd="1" destOrd="0" presId="urn:microsoft.com/office/officeart/2005/8/layout/hierarchy2"/>
    <dgm:cxn modelId="{E6AF1E9B-CBEA-4F50-8C6A-56322346305F}" type="presParOf" srcId="{E862F29A-600C-44FE-95BE-5F8F7685FD11}" destId="{2E31AD5B-2067-4622-8A52-14F982D8CA9F}" srcOrd="0" destOrd="0" presId="urn:microsoft.com/office/officeart/2005/8/layout/hierarchy2"/>
    <dgm:cxn modelId="{23F4D32E-9342-4163-AEA4-AEB28F8A394E}" type="presParOf" srcId="{2E31AD5B-2067-4622-8A52-14F982D8CA9F}" destId="{9902E103-B3CC-4827-B2A6-051659844151}" srcOrd="0" destOrd="0" presId="urn:microsoft.com/office/officeart/2005/8/layout/hierarchy2"/>
    <dgm:cxn modelId="{467206B5-1F58-4F6D-85A1-5AB8E3A971F1}" type="presParOf" srcId="{E862F29A-600C-44FE-95BE-5F8F7685FD11}" destId="{F83671B8-68E5-4187-8FAE-3275435F2F99}" srcOrd="1" destOrd="0" presId="urn:microsoft.com/office/officeart/2005/8/layout/hierarchy2"/>
    <dgm:cxn modelId="{853380A0-44F8-42FA-B6C5-2A4848C6F6EC}" type="presParOf" srcId="{F83671B8-68E5-4187-8FAE-3275435F2F99}" destId="{162E6BD7-A8ED-4317-A5CF-23559BA964EA}" srcOrd="0" destOrd="0" presId="urn:microsoft.com/office/officeart/2005/8/layout/hierarchy2"/>
    <dgm:cxn modelId="{BE3DCC0C-29EA-4F8E-81EB-3443FC6E2DD4}" type="presParOf" srcId="{F83671B8-68E5-4187-8FAE-3275435F2F99}" destId="{BBC0737B-5733-473C-A657-865552975C55}" srcOrd="1" destOrd="0" presId="urn:microsoft.com/office/officeart/2005/8/layout/hierarchy2"/>
    <dgm:cxn modelId="{10F828E3-D192-4BB4-B48D-51CDD762FB54}" type="presParOf" srcId="{E862F29A-600C-44FE-95BE-5F8F7685FD11}" destId="{CAFB9484-7608-4893-BB56-8DF2170A0E2D}" srcOrd="2" destOrd="0" presId="urn:microsoft.com/office/officeart/2005/8/layout/hierarchy2"/>
    <dgm:cxn modelId="{BE7E608E-66E2-426E-8371-D718B7DFA371}" type="presParOf" srcId="{CAFB9484-7608-4893-BB56-8DF2170A0E2D}" destId="{F922AA21-2D6C-4CAF-93E6-91ABC5478264}" srcOrd="0" destOrd="0" presId="urn:microsoft.com/office/officeart/2005/8/layout/hierarchy2"/>
    <dgm:cxn modelId="{83A6537B-1A6A-409E-B471-46D1DDC70A08}" type="presParOf" srcId="{E862F29A-600C-44FE-95BE-5F8F7685FD11}" destId="{3966D5DF-BAF5-4592-BB5D-3EF22E229BE4}" srcOrd="3" destOrd="0" presId="urn:microsoft.com/office/officeart/2005/8/layout/hierarchy2"/>
    <dgm:cxn modelId="{CB6C102F-1FD6-4AE8-A3A8-C0B9820C72DF}" type="presParOf" srcId="{3966D5DF-BAF5-4592-BB5D-3EF22E229BE4}" destId="{8B6E9436-B1D4-4683-A4E9-4924C7E84175}" srcOrd="0" destOrd="0" presId="urn:microsoft.com/office/officeart/2005/8/layout/hierarchy2"/>
    <dgm:cxn modelId="{66392CCB-779D-4CED-8ED2-552DE662643F}" type="presParOf" srcId="{3966D5DF-BAF5-4592-BB5D-3EF22E229BE4}" destId="{AC542E23-0D9A-4AA9-AB25-4FF3033FD3ED}" srcOrd="1" destOrd="0" presId="urn:microsoft.com/office/officeart/2005/8/layout/hierarchy2"/>
    <dgm:cxn modelId="{781D8EAA-963F-46DC-8206-0A0EE0B98FD6}" type="presParOf" srcId="{E862F29A-600C-44FE-95BE-5F8F7685FD11}" destId="{8B145DE9-7F96-40C4-A8D1-EEF6BADC06E9}" srcOrd="4" destOrd="0" presId="urn:microsoft.com/office/officeart/2005/8/layout/hierarchy2"/>
    <dgm:cxn modelId="{9A36D82D-EFE5-4122-B354-62BA428F8698}" type="presParOf" srcId="{8B145DE9-7F96-40C4-A8D1-EEF6BADC06E9}" destId="{02E47D71-6B08-4D68-99E5-5EE388E63515}" srcOrd="0" destOrd="0" presId="urn:microsoft.com/office/officeart/2005/8/layout/hierarchy2"/>
    <dgm:cxn modelId="{5A0BFFB2-8E1F-4F88-BAAF-5FBCEEEAB52A}" type="presParOf" srcId="{E862F29A-600C-44FE-95BE-5F8F7685FD11}" destId="{09B07A3F-1E55-4825-8B5C-4212F46EE992}" srcOrd="5" destOrd="0" presId="urn:microsoft.com/office/officeart/2005/8/layout/hierarchy2"/>
    <dgm:cxn modelId="{94D1F942-6951-4E0F-AF2A-8A68B003C51F}" type="presParOf" srcId="{09B07A3F-1E55-4825-8B5C-4212F46EE992}" destId="{E2FA4C81-AC91-4D88-A0BB-9F26B41E2C8C}" srcOrd="0" destOrd="0" presId="urn:microsoft.com/office/officeart/2005/8/layout/hierarchy2"/>
    <dgm:cxn modelId="{14FC07F9-7BE3-4D16-8CB1-1673F8868A0B}" type="presParOf" srcId="{09B07A3F-1E55-4825-8B5C-4212F46EE992}" destId="{AB50143D-B81B-4BC5-B43B-ABAD2EEC245E}" srcOrd="1" destOrd="0" presId="urn:microsoft.com/office/officeart/2005/8/layout/hierarchy2"/>
  </dgm:cxnLst>
  <dgm:bg/>
  <dgm:whole>
    <a:ln w="25400">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49E59-5A18-4548-A730-F32F98428C2E}">
      <dsp:nvSpPr>
        <dsp:cNvPr id="0" name=""/>
        <dsp:cNvSpPr/>
      </dsp:nvSpPr>
      <dsp:spPr>
        <a:xfrm>
          <a:off x="2041" y="271415"/>
          <a:ext cx="2503270" cy="4907270"/>
        </a:xfrm>
        <a:prstGeom prst="roundRect">
          <a:avLst>
            <a:gd name="adj" fmla="val 10000"/>
          </a:avLst>
        </a:prstGeom>
        <a:solidFill>
          <a:srgbClr val="218BA7"/>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ts val="0"/>
            </a:spcAft>
            <a:buNone/>
          </a:pPr>
          <a:r>
            <a:rPr lang="fr-FR" sz="2000" b="1" kern="1200" dirty="0"/>
            <a:t>VICH GL3</a:t>
          </a:r>
        </a:p>
        <a:p>
          <a:pPr marL="0" lvl="0" indent="0" algn="ctr" defTabSz="889000">
            <a:lnSpc>
              <a:spcPct val="90000"/>
            </a:lnSpc>
            <a:spcBef>
              <a:spcPct val="0"/>
            </a:spcBef>
            <a:spcAft>
              <a:spcPts val="0"/>
            </a:spcAft>
            <a:buNone/>
          </a:pPr>
          <a:r>
            <a:rPr lang="fr-FR" sz="2000" b="1" kern="1200" dirty="0"/>
            <a:t>(</a:t>
          </a:r>
          <a:r>
            <a:rPr lang="en-BE" sz="2000" b="1" u="sng" kern="1200" dirty="0"/>
            <a:t>Directive </a:t>
          </a:r>
          <a:r>
            <a:rPr lang="en-BE" sz="2000" b="1" u="sng" kern="1200" dirty="0" err="1"/>
            <a:t>Parente</a:t>
          </a:r>
          <a:r>
            <a:rPr lang="fr-FR" sz="2000" b="1" kern="1200" dirty="0"/>
            <a:t>) </a:t>
          </a:r>
        </a:p>
        <a:p>
          <a:pPr marL="0" lvl="0" indent="0" algn="ctr" defTabSz="889000">
            <a:lnSpc>
              <a:spcPct val="90000"/>
            </a:lnSpc>
            <a:spcBef>
              <a:spcPct val="0"/>
            </a:spcBef>
            <a:spcAft>
              <a:spcPct val="35000"/>
            </a:spcAft>
            <a:buNone/>
          </a:pPr>
          <a:r>
            <a:rPr lang="fr-FR" sz="1600" b="0" kern="1200" dirty="0"/>
            <a:t>«</a:t>
          </a:r>
          <a:r>
            <a:rPr lang="en-BE" sz="1600" b="0" kern="1200" dirty="0"/>
            <a:t>Tests</a:t>
          </a:r>
          <a:r>
            <a:rPr lang="fr-FR" sz="1600" b="0" i="1" u="none" strike="noStrike" kern="1200" dirty="0">
              <a:effectLst/>
            </a:rPr>
            <a:t> de stabilité des nouvelles substances médicamenteuses vétérinaires et des nouveaux produits médicinaux</a:t>
          </a:r>
          <a:r>
            <a:rPr lang="en-US" sz="1600" b="0" u="none" strike="noStrike" kern="1200" dirty="0">
              <a:effectLst/>
            </a:rPr>
            <a:t>”</a:t>
          </a:r>
          <a:r>
            <a:rPr lang="fr-FR" sz="1600" b="0" kern="1200" dirty="0"/>
            <a:t> </a:t>
          </a:r>
        </a:p>
        <a:p>
          <a:pPr marL="0" lvl="0" indent="0" algn="ctr" defTabSz="889000">
            <a:lnSpc>
              <a:spcPct val="90000"/>
            </a:lnSpc>
            <a:spcBef>
              <a:spcPct val="0"/>
            </a:spcBef>
            <a:spcAft>
              <a:spcPct val="35000"/>
            </a:spcAft>
            <a:buNone/>
          </a:pPr>
          <a:r>
            <a:rPr lang="fr-FR" sz="1100" b="0" kern="1200" dirty="0"/>
            <a:t>_________________________________</a:t>
          </a:r>
        </a:p>
        <a:p>
          <a:pPr marL="0" lvl="0" indent="0" algn="ctr" defTabSz="889000">
            <a:lnSpc>
              <a:spcPct val="90000"/>
            </a:lnSpc>
            <a:spcBef>
              <a:spcPct val="0"/>
            </a:spcBef>
            <a:spcAft>
              <a:spcPct val="35000"/>
            </a:spcAft>
            <a:buNone/>
          </a:pPr>
          <a:r>
            <a:rPr lang="en-BE" sz="1600" b="1" kern="1200" dirty="0"/>
            <a:t>P</a:t>
          </a:r>
          <a:r>
            <a:rPr lang="fr-FR" sz="1600" b="1" kern="1200" dirty="0" err="1"/>
            <a:t>rincip</a:t>
          </a:r>
          <a:r>
            <a:rPr lang="en-BE" sz="1600" b="1" kern="1200" dirty="0"/>
            <a:t>es </a:t>
          </a:r>
          <a:r>
            <a:rPr lang="en-BE" sz="1600" b="1" kern="1200" dirty="0" err="1"/>
            <a:t>généraux</a:t>
          </a:r>
          <a:r>
            <a:rPr lang="fr-FR" sz="1600" b="1" kern="1200" dirty="0"/>
            <a:t> </a:t>
          </a:r>
          <a:r>
            <a:rPr lang="en-BE" sz="1600" b="1" kern="1200" dirty="0"/>
            <a:t>pour</a:t>
          </a:r>
          <a:r>
            <a:rPr lang="fr-FR" sz="1600" b="0" kern="1200" dirty="0"/>
            <a:t>:</a:t>
          </a:r>
        </a:p>
        <a:p>
          <a:pPr marL="0" lvl="0" indent="0" algn="l" defTabSz="889000">
            <a:lnSpc>
              <a:spcPct val="90000"/>
            </a:lnSpc>
            <a:spcBef>
              <a:spcPct val="0"/>
            </a:spcBef>
            <a:spcAft>
              <a:spcPct val="35000"/>
            </a:spcAft>
            <a:buNone/>
          </a:pPr>
          <a:r>
            <a:rPr lang="fr-FR" sz="1100" b="0" kern="1200" dirty="0"/>
            <a:t>¤  </a:t>
          </a:r>
          <a:r>
            <a:rPr lang="en-BE" sz="1600" b="0" kern="1200" dirty="0"/>
            <a:t>T</a:t>
          </a:r>
          <a:r>
            <a:rPr lang="fr-FR" sz="1600" b="0" kern="1200" dirty="0"/>
            <a:t>est</a:t>
          </a:r>
          <a:r>
            <a:rPr lang="en-BE" sz="1600" b="0" kern="1200" dirty="0"/>
            <a:t>s de stress</a:t>
          </a:r>
          <a:endParaRPr lang="fr-FR" sz="1600" b="0" kern="1200" dirty="0"/>
        </a:p>
        <a:p>
          <a:pPr marL="0" lvl="0" indent="0" algn="l" defTabSz="889000">
            <a:lnSpc>
              <a:spcPct val="90000"/>
            </a:lnSpc>
            <a:spcBef>
              <a:spcPct val="0"/>
            </a:spcBef>
            <a:spcAft>
              <a:spcPct val="35000"/>
            </a:spcAft>
            <a:buNone/>
          </a:pPr>
          <a:r>
            <a:rPr lang="fr-FR" sz="1600" b="0" kern="1200" dirty="0"/>
            <a:t>¤ S</a:t>
          </a:r>
          <a:r>
            <a:rPr lang="en-BE" sz="1600" b="0" kern="1200" dirty="0"/>
            <a:t>é</a:t>
          </a:r>
          <a:r>
            <a:rPr lang="fr-FR" sz="1600" b="0" kern="1200" dirty="0" err="1"/>
            <a:t>lection</a:t>
          </a:r>
          <a:r>
            <a:rPr lang="fr-FR" sz="1600" b="0" kern="1200" dirty="0"/>
            <a:t> </a:t>
          </a:r>
          <a:r>
            <a:rPr lang="en-BE" sz="1600" b="0" kern="1200" dirty="0"/>
            <a:t>de lots</a:t>
          </a:r>
          <a:endParaRPr lang="fr-FR" sz="1600" b="0" kern="1200" dirty="0"/>
        </a:p>
        <a:p>
          <a:pPr marL="0" lvl="0" indent="0" algn="l" defTabSz="889000">
            <a:lnSpc>
              <a:spcPct val="90000"/>
            </a:lnSpc>
            <a:spcBef>
              <a:spcPct val="0"/>
            </a:spcBef>
            <a:spcAft>
              <a:spcPct val="35000"/>
            </a:spcAft>
            <a:buNone/>
          </a:pPr>
          <a:r>
            <a:rPr lang="fr-FR" sz="1600" b="0" kern="1200" dirty="0"/>
            <a:t>¤ </a:t>
          </a:r>
          <a:r>
            <a:rPr lang="en-BE" sz="1600" b="0" kern="1200" dirty="0"/>
            <a:t>Conception </a:t>
          </a:r>
          <a:r>
            <a:rPr lang="en-BE" sz="1600" b="0" kern="1200" dirty="0" err="1"/>
            <a:t>d’études</a:t>
          </a:r>
          <a:r>
            <a:rPr lang="en-BE" sz="1600" b="0" kern="1200" dirty="0"/>
            <a:t> de </a:t>
          </a:r>
          <a:r>
            <a:rPr lang="en-BE" sz="1600" b="0" kern="1200" dirty="0" err="1"/>
            <a:t>stabilité</a:t>
          </a:r>
          <a:endParaRPr lang="fr-FR" sz="1600" b="0" kern="1200" dirty="0"/>
        </a:p>
        <a:p>
          <a:pPr marL="0" lvl="0" indent="0" algn="l" defTabSz="889000">
            <a:lnSpc>
              <a:spcPct val="90000"/>
            </a:lnSpc>
            <a:spcBef>
              <a:spcPct val="0"/>
            </a:spcBef>
            <a:spcAft>
              <a:spcPct val="35000"/>
            </a:spcAft>
            <a:buNone/>
          </a:pPr>
          <a:r>
            <a:rPr lang="fr-FR" sz="1600" b="0" kern="1200" dirty="0"/>
            <a:t>¤ </a:t>
          </a:r>
          <a:r>
            <a:rPr lang="en-BE" sz="1600" b="0" kern="1200" dirty="0"/>
            <a:t>Engagements </a:t>
          </a:r>
          <a:r>
            <a:rPr lang="en-BE" sz="1600" b="0" kern="1200" dirty="0" err="1"/>
            <a:t>en</a:t>
          </a:r>
          <a:r>
            <a:rPr lang="en-BE" sz="1600" b="0" kern="1200" dirty="0"/>
            <a:t> matière de s</a:t>
          </a:r>
          <a:r>
            <a:rPr lang="fr-FR" sz="1600" b="0" kern="1200" dirty="0" err="1"/>
            <a:t>tabilit</a:t>
          </a:r>
          <a:r>
            <a:rPr lang="en-BE" sz="1600" b="0" kern="1200" dirty="0"/>
            <a:t>é</a:t>
          </a:r>
          <a:endParaRPr lang="fr-FR" sz="1600" b="0" kern="1200" dirty="0"/>
        </a:p>
        <a:p>
          <a:pPr marL="0" lvl="0" indent="0" algn="l" defTabSz="889000">
            <a:lnSpc>
              <a:spcPct val="90000"/>
            </a:lnSpc>
            <a:spcBef>
              <a:spcPct val="0"/>
            </a:spcBef>
            <a:spcAft>
              <a:spcPct val="35000"/>
            </a:spcAft>
            <a:buNone/>
          </a:pPr>
          <a:r>
            <a:rPr lang="fr-FR" sz="1600" b="0" kern="1200" dirty="0"/>
            <a:t>¤ Evaluation </a:t>
          </a:r>
          <a:r>
            <a:rPr lang="en-BE" sz="1600" b="0" kern="1200" dirty="0"/>
            <a:t>des </a:t>
          </a:r>
          <a:r>
            <a:rPr lang="en-BE" sz="1600" b="0" kern="1200" dirty="0" err="1"/>
            <a:t>données</a:t>
          </a:r>
          <a:endParaRPr lang="fr-FR" sz="1600" b="0" kern="1200" dirty="0"/>
        </a:p>
        <a:p>
          <a:pPr marL="0" lvl="0" indent="0" algn="l" defTabSz="889000">
            <a:lnSpc>
              <a:spcPct val="90000"/>
            </a:lnSpc>
            <a:spcBef>
              <a:spcPct val="0"/>
            </a:spcBef>
            <a:spcAft>
              <a:spcPct val="35000"/>
            </a:spcAft>
            <a:buNone/>
          </a:pPr>
          <a:r>
            <a:rPr lang="fr-FR" sz="1600" b="0" kern="1200" dirty="0"/>
            <a:t>¤ </a:t>
          </a:r>
          <a:r>
            <a:rPr lang="en-BE" sz="1600" b="0" kern="1200" dirty="0" err="1"/>
            <a:t>Déclaration</a:t>
          </a:r>
          <a:r>
            <a:rPr lang="fr-FR" sz="1600" b="0" kern="1200" dirty="0"/>
            <a:t>s/</a:t>
          </a:r>
          <a:r>
            <a:rPr lang="en-BE" sz="1600" b="0" kern="1200" dirty="0" err="1"/>
            <a:t>Etiquettage</a:t>
          </a:r>
          <a:endParaRPr lang="fr-FR" sz="1600" b="0" kern="1200" dirty="0"/>
        </a:p>
        <a:p>
          <a:pPr marL="0" lvl="0" indent="0" algn="l" defTabSz="889000">
            <a:lnSpc>
              <a:spcPct val="90000"/>
            </a:lnSpc>
            <a:spcBef>
              <a:spcPct val="0"/>
            </a:spcBef>
            <a:spcAft>
              <a:spcPct val="35000"/>
            </a:spcAft>
            <a:buNone/>
          </a:pPr>
          <a:endParaRPr lang="fr-FR" sz="1100" b="0" kern="1200" dirty="0"/>
        </a:p>
        <a:p>
          <a:pPr marL="0" lvl="0" indent="0" algn="ctr" defTabSz="889000">
            <a:lnSpc>
              <a:spcPct val="90000"/>
            </a:lnSpc>
            <a:spcBef>
              <a:spcPct val="0"/>
            </a:spcBef>
            <a:spcAft>
              <a:spcPct val="35000"/>
            </a:spcAft>
            <a:buNone/>
          </a:pPr>
          <a:endParaRPr lang="en-US" sz="1100" kern="1200" dirty="0"/>
        </a:p>
      </dsp:txBody>
      <dsp:txXfrm>
        <a:off x="75359" y="344733"/>
        <a:ext cx="2356634" cy="4760634"/>
      </dsp:txXfrm>
    </dsp:sp>
    <dsp:sp modelId="{2E31AD5B-2067-4622-8A52-14F982D8CA9F}">
      <dsp:nvSpPr>
        <dsp:cNvPr id="0" name=""/>
        <dsp:cNvSpPr/>
      </dsp:nvSpPr>
      <dsp:spPr>
        <a:xfrm rot="17092388">
          <a:off x="1749687" y="1731820"/>
          <a:ext cx="2033107" cy="21468"/>
        </a:xfrm>
        <a:custGeom>
          <a:avLst/>
          <a:gdLst/>
          <a:ahLst/>
          <a:cxnLst/>
          <a:rect l="0" t="0" r="0" b="0"/>
          <a:pathLst>
            <a:path>
              <a:moveTo>
                <a:pt x="0" y="10734"/>
              </a:moveTo>
              <a:lnTo>
                <a:pt x="2033107" y="10734"/>
              </a:lnTo>
            </a:path>
          </a:pathLst>
        </a:custGeom>
        <a:noFill/>
        <a:ln w="254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15413" y="1691726"/>
        <a:ext cx="101655" cy="101655"/>
      </dsp:txXfrm>
    </dsp:sp>
    <dsp:sp modelId="{162E6BD7-A8ED-4317-A5CF-23559BA964EA}">
      <dsp:nvSpPr>
        <dsp:cNvPr id="0" name=""/>
        <dsp:cNvSpPr/>
      </dsp:nvSpPr>
      <dsp:spPr>
        <a:xfrm>
          <a:off x="3027169" y="0"/>
          <a:ext cx="5543069" cy="1520117"/>
        </a:xfrm>
        <a:prstGeom prst="roundRect">
          <a:avLst>
            <a:gd name="adj" fmla="val 10000"/>
          </a:avLst>
        </a:prstGeom>
        <a:solidFill>
          <a:srgbClr val="218BA7"/>
        </a:solidFill>
        <a:ln w="381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fr-FR" sz="1600" b="1" kern="1200" dirty="0"/>
            <a:t>Directive VICH GL 5</a:t>
          </a:r>
          <a:r>
            <a:rPr lang="fr-FR" sz="1600" kern="1200" dirty="0"/>
            <a:t>: « </a:t>
          </a:r>
          <a:r>
            <a:rPr lang="fr-FR" sz="1600" i="1" u="none" strike="noStrike" kern="1200" dirty="0">
              <a:effectLst/>
            </a:rPr>
            <a:t>Tests de </a:t>
          </a:r>
          <a:r>
            <a:rPr lang="fr-FR" sz="1600" i="1" u="none" strike="noStrike" kern="1200" dirty="0" err="1">
              <a:effectLst/>
            </a:rPr>
            <a:t>photostabilité</a:t>
          </a:r>
          <a:r>
            <a:rPr lang="fr-FR" sz="1600" i="1" u="none" strike="noStrike" kern="1200" dirty="0">
              <a:effectLst/>
            </a:rPr>
            <a:t> des nouveaux produits et substances médicamenteuse</a:t>
          </a:r>
          <a:r>
            <a:rPr lang="en-US" sz="1600" i="1" u="none" strike="noStrike" kern="1200" dirty="0">
              <a:effectLst/>
            </a:rPr>
            <a:t>s</a:t>
          </a:r>
          <a:r>
            <a:rPr lang="en-US" sz="1600" u="none" strike="noStrike" kern="1200" dirty="0">
              <a:effectLst/>
            </a:rPr>
            <a:t>”</a:t>
          </a:r>
        </a:p>
        <a:p>
          <a:pPr marL="0" lvl="0" indent="0" algn="ctr" defTabSz="711200">
            <a:lnSpc>
              <a:spcPct val="100000"/>
            </a:lnSpc>
            <a:spcBef>
              <a:spcPct val="0"/>
            </a:spcBef>
            <a:spcAft>
              <a:spcPts val="0"/>
            </a:spcAft>
            <a:buNone/>
          </a:pPr>
          <a:r>
            <a:rPr lang="fr-FR" sz="800" u="none" strike="noStrike" kern="1200" dirty="0">
              <a:effectLst/>
            </a:rPr>
            <a:t>________________________________________________________________________________________________</a:t>
          </a:r>
        </a:p>
        <a:p>
          <a:pPr marL="0" lvl="0" indent="0" algn="l" defTabSz="711200">
            <a:lnSpc>
              <a:spcPct val="90000"/>
            </a:lnSpc>
            <a:spcBef>
              <a:spcPct val="0"/>
            </a:spcBef>
            <a:spcAft>
              <a:spcPct val="35000"/>
            </a:spcAft>
            <a:buNone/>
          </a:pPr>
          <a:r>
            <a:rPr lang="fr-FR" sz="1600" u="none" strike="noStrike" kern="1200" dirty="0">
              <a:effectLst/>
            </a:rPr>
            <a:t>¤ Test</a:t>
          </a:r>
          <a:r>
            <a:rPr lang="en-BE" sz="1600" u="none" strike="noStrike" kern="1200" dirty="0" err="1">
              <a:effectLst/>
            </a:rPr>
            <a:t>er</a:t>
          </a:r>
          <a:r>
            <a:rPr lang="en-BE" sz="1600" u="none" strike="noStrike" kern="1200" dirty="0">
              <a:effectLst/>
            </a:rPr>
            <a:t> les</a:t>
          </a:r>
          <a:r>
            <a:rPr lang="fr-FR" sz="1600" u="none" strike="noStrike" kern="1200" dirty="0">
              <a:effectLst/>
            </a:rPr>
            <a:t> </a:t>
          </a:r>
          <a:r>
            <a:rPr lang="en-BE" sz="1600" u="none" strike="noStrike" kern="1200" dirty="0">
              <a:effectLst/>
            </a:rPr>
            <a:t>é</a:t>
          </a:r>
          <a:r>
            <a:rPr lang="fr-FR" sz="1600" u="none" strike="noStrike" kern="1200" dirty="0" err="1">
              <a:effectLst/>
            </a:rPr>
            <a:t>quip</a:t>
          </a:r>
          <a:r>
            <a:rPr lang="en-BE" sz="1600" u="none" strike="noStrike" kern="1200" dirty="0">
              <a:effectLst/>
            </a:rPr>
            <a:t>e</a:t>
          </a:r>
          <a:r>
            <a:rPr lang="fr-FR" sz="1600" u="none" strike="noStrike" kern="1200" dirty="0">
              <a:effectLst/>
            </a:rPr>
            <a:t>ment</a:t>
          </a:r>
          <a:r>
            <a:rPr lang="en-BE" sz="1600" u="none" strike="noStrike" kern="1200" dirty="0">
              <a:effectLst/>
            </a:rPr>
            <a:t>s</a:t>
          </a:r>
          <a:r>
            <a:rPr lang="fr-FR" sz="1600" u="none" strike="noStrike" kern="1200" dirty="0">
              <a:effectLst/>
            </a:rPr>
            <a:t> </a:t>
          </a:r>
          <a:r>
            <a:rPr lang="en-BE" sz="1600" u="none" strike="noStrike" kern="1200" dirty="0">
              <a:effectLst/>
            </a:rPr>
            <a:t>et</a:t>
          </a:r>
          <a:r>
            <a:rPr lang="fr-FR" sz="1600" u="none" strike="noStrike" kern="1200" dirty="0">
              <a:effectLst/>
            </a:rPr>
            <a:t> </a:t>
          </a:r>
          <a:r>
            <a:rPr lang="fr-FR" sz="1600" u="none" strike="noStrike" kern="1200" dirty="0" err="1">
              <a:effectLst/>
            </a:rPr>
            <a:t>protocol</a:t>
          </a:r>
          <a:r>
            <a:rPr lang="en-BE" sz="1600" u="none" strike="noStrike" kern="1200" dirty="0">
              <a:effectLst/>
            </a:rPr>
            <a:t>es</a:t>
          </a:r>
          <a:endParaRPr lang="fr-FR" sz="1600" u="none" strike="noStrike" kern="1200" dirty="0">
            <a:effectLst/>
          </a:endParaRPr>
        </a:p>
        <a:p>
          <a:pPr marL="0" lvl="0" indent="0" algn="just" defTabSz="711200">
            <a:lnSpc>
              <a:spcPct val="90000"/>
            </a:lnSpc>
            <a:spcBef>
              <a:spcPct val="0"/>
            </a:spcBef>
            <a:spcAft>
              <a:spcPct val="35000"/>
            </a:spcAft>
            <a:buNone/>
          </a:pPr>
          <a:r>
            <a:rPr lang="fr-FR" sz="1600" u="none" strike="noStrike" kern="1200" dirty="0">
              <a:effectLst/>
            </a:rPr>
            <a:t>¤ </a:t>
          </a:r>
          <a:r>
            <a:rPr lang="fr-FR" sz="1600" u="none" strike="noStrike" kern="1200" dirty="0" err="1">
              <a:effectLst/>
            </a:rPr>
            <a:t>Procéde</a:t>
          </a:r>
          <a:r>
            <a:rPr lang="en-BE" sz="1600" u="none" strike="noStrike" kern="1200" dirty="0">
              <a:effectLst/>
            </a:rPr>
            <a:t>r</a:t>
          </a:r>
          <a:r>
            <a:rPr lang="fr-FR" sz="1600" u="none" strike="noStrike" kern="1200" dirty="0">
              <a:effectLst/>
            </a:rPr>
            <a:t> par étapes pour les tests de </a:t>
          </a:r>
          <a:r>
            <a:rPr lang="fr-FR" sz="1600" u="none" strike="noStrike" kern="1200" dirty="0" err="1">
              <a:effectLst/>
            </a:rPr>
            <a:t>photostabilité</a:t>
          </a:r>
          <a:r>
            <a:rPr lang="fr-FR" sz="1600" u="none" strike="noStrike" kern="1200" dirty="0">
              <a:effectLst/>
            </a:rPr>
            <a:t> </a:t>
          </a:r>
          <a:r>
            <a:rPr lang="en-BE" sz="1600" u="none" strike="noStrike" kern="1200" dirty="0">
              <a:effectLst/>
            </a:rPr>
            <a:t>de l’</a:t>
          </a:r>
          <a:r>
            <a:rPr lang="fr-FR" sz="1600" u="none" strike="noStrike" kern="1200" dirty="0">
              <a:effectLst/>
            </a:rPr>
            <a:t>IPA </a:t>
          </a:r>
          <a:r>
            <a:rPr lang="en-BE" sz="1600" u="none" strike="noStrike" kern="1200" dirty="0">
              <a:effectLst/>
            </a:rPr>
            <a:t>d</a:t>
          </a:r>
          <a:r>
            <a:rPr lang="fr-FR" sz="1600" u="none" strike="noStrike" kern="1200" dirty="0">
              <a:effectLst/>
            </a:rPr>
            <a:t>u produit médicamenteux emballé</a:t>
          </a:r>
          <a:endParaRPr lang="en-US" sz="1800" kern="1200" dirty="0"/>
        </a:p>
      </dsp:txBody>
      <dsp:txXfrm>
        <a:off x="3071692" y="44523"/>
        <a:ext cx="5454023" cy="1431071"/>
      </dsp:txXfrm>
    </dsp:sp>
    <dsp:sp modelId="{CAFB9484-7608-4893-BB56-8DF2170A0E2D}">
      <dsp:nvSpPr>
        <dsp:cNvPr id="0" name=""/>
        <dsp:cNvSpPr/>
      </dsp:nvSpPr>
      <dsp:spPr>
        <a:xfrm rot="19622068">
          <a:off x="2455834" y="2547097"/>
          <a:ext cx="614624" cy="21468"/>
        </a:xfrm>
        <a:custGeom>
          <a:avLst/>
          <a:gdLst/>
          <a:ahLst/>
          <a:cxnLst/>
          <a:rect l="0" t="0" r="0" b="0"/>
          <a:pathLst>
            <a:path>
              <a:moveTo>
                <a:pt x="0" y="10734"/>
              </a:moveTo>
              <a:lnTo>
                <a:pt x="614624" y="10734"/>
              </a:lnTo>
            </a:path>
          </a:pathLst>
        </a:custGeom>
        <a:noFill/>
        <a:ln w="254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7781" y="2542465"/>
        <a:ext cx="30731" cy="30731"/>
      </dsp:txXfrm>
    </dsp:sp>
    <dsp:sp modelId="{8B6E9436-B1D4-4683-A4E9-4924C7E84175}">
      <dsp:nvSpPr>
        <dsp:cNvPr id="0" name=""/>
        <dsp:cNvSpPr/>
      </dsp:nvSpPr>
      <dsp:spPr>
        <a:xfrm>
          <a:off x="3020980" y="1613579"/>
          <a:ext cx="5551116" cy="1554066"/>
        </a:xfrm>
        <a:prstGeom prst="roundRect">
          <a:avLst>
            <a:gd name="adj" fmla="val 10000"/>
          </a:avLst>
        </a:prstGeom>
        <a:solidFill>
          <a:srgbClr val="218BA7"/>
        </a:solidFill>
        <a:ln w="381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ts val="0"/>
            </a:spcAft>
            <a:buNone/>
          </a:pPr>
          <a:r>
            <a:rPr lang="fr-FR" sz="1600" b="1" kern="1200" dirty="0"/>
            <a:t>VICH Directive GL 45</a:t>
          </a:r>
          <a:r>
            <a:rPr lang="fr-FR" sz="1600" kern="1200" dirty="0"/>
            <a:t>: «</a:t>
          </a:r>
          <a:r>
            <a:rPr lang="en-BE" sz="1600" i="1" u="none" kern="1200" dirty="0"/>
            <a:t>M</a:t>
          </a:r>
          <a:r>
            <a:rPr lang="fr-FR" sz="1600" i="1" u="none" kern="1200" dirty="0" err="1"/>
            <a:t>éthode</a:t>
          </a:r>
          <a:r>
            <a:rPr lang="fr-FR" sz="1600" i="1" u="none" kern="1200" dirty="0"/>
            <a:t> des extrêmes et de la</a:t>
          </a:r>
          <a:r>
            <a:rPr lang="en-BE" sz="1600" i="1" u="none" kern="1200" dirty="0"/>
            <a:t> </a:t>
          </a:r>
          <a:r>
            <a:rPr lang="fr-FR" sz="1600" i="1" u="none" kern="1200" dirty="0"/>
            <a:t>matrice aux essais</a:t>
          </a:r>
          <a:r>
            <a:rPr lang="en-BE" sz="1600" i="1" u="none" kern="1200" dirty="0"/>
            <a:t> </a:t>
          </a:r>
          <a:r>
            <a:rPr lang="fr-FR" sz="1600" i="1" u="none" kern="1200" dirty="0"/>
            <a:t>des nouvelles substances médicamenteuses et des nouveaux produits médicamenteux vétérinaire</a:t>
          </a:r>
          <a:r>
            <a:rPr lang="en-US" sz="1600" i="1" u="none" strike="noStrike" kern="1200" dirty="0">
              <a:effectLst/>
            </a:rPr>
            <a:t>s</a:t>
          </a:r>
          <a:r>
            <a:rPr lang="en-US" sz="1600" u="none" strike="noStrike" kern="1200" dirty="0">
              <a:effectLst/>
            </a:rPr>
            <a:t>”</a:t>
          </a:r>
        </a:p>
        <a:p>
          <a:pPr marL="0" lvl="0" indent="0" algn="ctr" defTabSz="711200">
            <a:lnSpc>
              <a:spcPct val="90000"/>
            </a:lnSpc>
            <a:spcBef>
              <a:spcPct val="0"/>
            </a:spcBef>
            <a:spcAft>
              <a:spcPts val="0"/>
            </a:spcAft>
            <a:buNone/>
          </a:pPr>
          <a:r>
            <a:rPr lang="fr-FR" sz="800" u="none" strike="noStrike" kern="1200" dirty="0">
              <a:effectLst/>
            </a:rPr>
            <a:t>_______________________________________________________________________________________________</a:t>
          </a:r>
        </a:p>
        <a:p>
          <a:pPr marL="0" lvl="0" indent="0" algn="ctr" defTabSz="711200">
            <a:lnSpc>
              <a:spcPct val="90000"/>
            </a:lnSpc>
            <a:spcBef>
              <a:spcPct val="0"/>
            </a:spcBef>
            <a:spcAft>
              <a:spcPts val="0"/>
            </a:spcAft>
            <a:buNone/>
          </a:pPr>
          <a:endParaRPr lang="fr-FR" sz="800" u="none" strike="noStrike" kern="1200" dirty="0">
            <a:effectLst/>
          </a:endParaRPr>
        </a:p>
        <a:p>
          <a:pPr marL="0" lvl="0" indent="0" algn="l" defTabSz="711200">
            <a:lnSpc>
              <a:spcPct val="90000"/>
            </a:lnSpc>
            <a:spcBef>
              <a:spcPct val="0"/>
            </a:spcBef>
            <a:spcAft>
              <a:spcPct val="35000"/>
            </a:spcAft>
            <a:buNone/>
          </a:pPr>
          <a:r>
            <a:rPr lang="fr-FR" sz="1600" u="none" strike="noStrike" kern="1200" dirty="0">
              <a:effectLst/>
            </a:rPr>
            <a:t>¤ </a:t>
          </a:r>
          <a:r>
            <a:rPr lang="en-BE" sz="1600" u="none" strike="noStrike" kern="1200" dirty="0" err="1">
              <a:effectLst/>
            </a:rPr>
            <a:t>Méthode</a:t>
          </a:r>
          <a:r>
            <a:rPr lang="en-BE" sz="1600" u="none" strike="noStrike" kern="1200" dirty="0">
              <a:effectLst/>
            </a:rPr>
            <a:t> des </a:t>
          </a:r>
          <a:r>
            <a:rPr lang="en-BE" sz="1600" u="none" strike="noStrike" kern="1200" dirty="0" err="1">
              <a:effectLst/>
            </a:rPr>
            <a:t>extrêmes</a:t>
          </a:r>
          <a:r>
            <a:rPr lang="en-BE" sz="1600" u="none" strike="noStrike" kern="1200" dirty="0">
              <a:effectLst/>
            </a:rPr>
            <a:t>/</a:t>
          </a:r>
          <a:r>
            <a:rPr lang="en-BE" sz="1600" u="none" strike="noStrike" kern="1200" dirty="0" err="1">
              <a:effectLst/>
            </a:rPr>
            <a:t>Matriçage</a:t>
          </a:r>
          <a:r>
            <a:rPr lang="fr-FR" sz="1600" u="none" strike="noStrike" kern="1200" dirty="0">
              <a:effectLst/>
            </a:rPr>
            <a:t>: m</a:t>
          </a:r>
          <a:r>
            <a:rPr lang="en-BE" sz="1600" u="none" strike="noStrike" kern="1200" dirty="0">
              <a:effectLst/>
            </a:rPr>
            <a:t>é</a:t>
          </a:r>
          <a:r>
            <a:rPr lang="fr-FR" sz="1600" u="none" strike="noStrike" kern="1200" dirty="0" err="1">
              <a:effectLst/>
            </a:rPr>
            <a:t>thodolog</a:t>
          </a:r>
          <a:r>
            <a:rPr lang="en-BE" sz="1600" u="none" strike="noStrike" kern="1200" dirty="0" err="1">
              <a:effectLst/>
            </a:rPr>
            <a:t>ie</a:t>
          </a:r>
          <a:r>
            <a:rPr lang="fr-FR" sz="1600" u="none" strike="noStrike" kern="1200" dirty="0">
              <a:effectLst/>
            </a:rPr>
            <a:t> </a:t>
          </a:r>
          <a:r>
            <a:rPr lang="en-BE" sz="1600" u="none" strike="noStrike" kern="1200" dirty="0">
              <a:effectLst/>
            </a:rPr>
            <a:t>et</a:t>
          </a:r>
          <a:r>
            <a:rPr lang="fr-FR" sz="1600" u="none" strike="noStrike" kern="1200" dirty="0">
              <a:effectLst/>
            </a:rPr>
            <a:t> </a:t>
          </a:r>
          <a:r>
            <a:rPr lang="fr-FR" sz="1600" u="none" strike="noStrike" kern="1200" dirty="0" err="1">
              <a:effectLst/>
            </a:rPr>
            <a:t>interpretation</a:t>
          </a:r>
          <a:r>
            <a:rPr lang="fr-FR" sz="1600" u="none" strike="noStrike" kern="1200" dirty="0">
              <a:effectLst/>
            </a:rPr>
            <a:t> </a:t>
          </a:r>
          <a:r>
            <a:rPr lang="en-BE" sz="1600" u="none" strike="noStrike" kern="1200" dirty="0">
              <a:effectLst/>
            </a:rPr>
            <a:t>des</a:t>
          </a:r>
          <a:r>
            <a:rPr lang="fr-FR" sz="1600" u="none" strike="noStrike" kern="1200" dirty="0">
              <a:effectLst/>
            </a:rPr>
            <a:t> d</a:t>
          </a:r>
          <a:r>
            <a:rPr lang="en-BE" sz="1600" u="none" strike="noStrike" kern="1200" dirty="0" err="1">
              <a:effectLst/>
            </a:rPr>
            <a:t>onnées</a:t>
          </a:r>
          <a:endParaRPr lang="fr-FR" sz="1600" u="none" strike="noStrike" kern="1200" dirty="0">
            <a:effectLst/>
          </a:endParaRPr>
        </a:p>
      </dsp:txBody>
      <dsp:txXfrm>
        <a:off x="3066497" y="1659096"/>
        <a:ext cx="5460082" cy="1463032"/>
      </dsp:txXfrm>
    </dsp:sp>
    <dsp:sp modelId="{8B145DE9-7F96-40C4-A8D1-EEF6BADC06E9}">
      <dsp:nvSpPr>
        <dsp:cNvPr id="0" name=""/>
        <dsp:cNvSpPr/>
      </dsp:nvSpPr>
      <dsp:spPr>
        <a:xfrm rot="4301678">
          <a:off x="1946008" y="3488461"/>
          <a:ext cx="1630816" cy="21468"/>
        </a:xfrm>
        <a:custGeom>
          <a:avLst/>
          <a:gdLst/>
          <a:ahLst/>
          <a:cxnLst/>
          <a:rect l="0" t="0" r="0" b="0"/>
          <a:pathLst>
            <a:path>
              <a:moveTo>
                <a:pt x="0" y="10734"/>
              </a:moveTo>
              <a:lnTo>
                <a:pt x="1630816" y="10734"/>
              </a:lnTo>
            </a:path>
          </a:pathLst>
        </a:custGeom>
        <a:noFill/>
        <a:ln w="254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20646" y="3458425"/>
        <a:ext cx="81540" cy="81540"/>
      </dsp:txXfrm>
    </dsp:sp>
    <dsp:sp modelId="{E2FA4C81-AC91-4D88-A0BB-9F26B41E2C8C}">
      <dsp:nvSpPr>
        <dsp:cNvPr id="0" name=""/>
        <dsp:cNvSpPr/>
      </dsp:nvSpPr>
      <dsp:spPr>
        <a:xfrm>
          <a:off x="3017521" y="3250841"/>
          <a:ext cx="5514252" cy="2044998"/>
        </a:xfrm>
        <a:prstGeom prst="roundRect">
          <a:avLst>
            <a:gd name="adj" fmla="val 10000"/>
          </a:avLst>
        </a:prstGeom>
        <a:solidFill>
          <a:srgbClr val="218BA7"/>
        </a:solidFill>
        <a:ln w="381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fr-FR" sz="1600" b="1" kern="1200" dirty="0"/>
            <a:t>Directive VICH GL 51</a:t>
          </a:r>
          <a:r>
            <a:rPr lang="fr-FR" sz="1600" kern="1200" dirty="0"/>
            <a:t>: «</a:t>
          </a:r>
          <a:r>
            <a:rPr lang="fr-FR" sz="1600" i="1" u="none" strike="noStrike" kern="1200" dirty="0">
              <a:effectLst/>
            </a:rPr>
            <a:t>Évaluation statistique des données de stabilité</a:t>
          </a:r>
          <a:r>
            <a:rPr lang="en-US" sz="1600" u="none" strike="noStrike" kern="1200" dirty="0">
              <a:effectLst/>
            </a:rPr>
            <a:t>”</a:t>
          </a:r>
        </a:p>
        <a:p>
          <a:pPr marL="0" lvl="0" indent="0" algn="ctr" defTabSz="711200">
            <a:lnSpc>
              <a:spcPct val="90000"/>
            </a:lnSpc>
            <a:spcBef>
              <a:spcPct val="0"/>
            </a:spcBef>
            <a:spcAft>
              <a:spcPts val="0"/>
            </a:spcAft>
            <a:buNone/>
          </a:pPr>
          <a:r>
            <a:rPr lang="fr-FR" sz="800" u="none" strike="noStrike" kern="1200" dirty="0">
              <a:effectLst/>
            </a:rPr>
            <a:t>_______________________________________________________________________________________________</a:t>
          </a:r>
        </a:p>
        <a:p>
          <a:pPr marL="0" lvl="0" indent="0" algn="l" defTabSz="711200">
            <a:lnSpc>
              <a:spcPct val="90000"/>
            </a:lnSpc>
            <a:spcBef>
              <a:spcPct val="0"/>
            </a:spcBef>
            <a:spcAft>
              <a:spcPct val="35000"/>
            </a:spcAft>
            <a:buNone/>
          </a:pPr>
          <a:r>
            <a:rPr lang="fr-FR" sz="1600" u="none" strike="noStrike" kern="1200" dirty="0">
              <a:effectLst/>
            </a:rPr>
            <a:t>¤ Recommandations pour l'utilisation de l'analyse statistique</a:t>
          </a:r>
        </a:p>
        <a:p>
          <a:pPr marL="0" lvl="0" indent="0" algn="just" defTabSz="711200">
            <a:lnSpc>
              <a:spcPct val="90000"/>
            </a:lnSpc>
            <a:spcBef>
              <a:spcPct val="0"/>
            </a:spcBef>
            <a:spcAft>
              <a:spcPct val="35000"/>
            </a:spcAft>
            <a:buNone/>
          </a:pPr>
          <a:r>
            <a:rPr lang="fr-FR" sz="1600" u="none" strike="noStrike" kern="1200" dirty="0">
              <a:effectLst/>
            </a:rPr>
            <a:t>¤ Interprétation des données sur la stabilité dans des conditions accélérées et intermédiaires pour l'extrapolation des données dans des conditions à long terme</a:t>
          </a:r>
          <a:endParaRPr lang="en-US" sz="600" kern="1200" dirty="0"/>
        </a:p>
      </dsp:txBody>
      <dsp:txXfrm>
        <a:off x="3077417" y="3310737"/>
        <a:ext cx="5394460" cy="19252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E78B5B7B-362C-C34A-9C1D-F3D5B867F265}" type="datetimeFigureOut">
              <a:rPr lang="nl-NL" smtClean="0"/>
              <a:t>26-9-2019</a:t>
            </a:fld>
            <a:endParaRPr lang="nl-NL"/>
          </a:p>
        </p:txBody>
      </p:sp>
      <p:sp>
        <p:nvSpPr>
          <p:cNvPr id="4" name="Tijdelijke aanduiding voor dia-afbeelding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01041" y="4415791"/>
            <a:ext cx="5608320" cy="4183380"/>
          </a:xfrm>
          <a:prstGeom prst="rect">
            <a:avLst/>
          </a:prstGeom>
        </p:spPr>
        <p:txBody>
          <a:bodyPr vert="horz" lIns="91440" tIns="45720" rIns="91440" bIns="45720"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8331DEA9-BD42-994F-B31C-88F75DEDF0E7}" type="slidenum">
              <a:rPr lang="nl-NL" smtClean="0"/>
              <a:t>‹#›</a:t>
            </a:fld>
            <a:endParaRPr lang="nl-NL"/>
          </a:p>
        </p:txBody>
      </p:sp>
    </p:spTree>
    <p:extLst>
      <p:ext uri="{BB962C8B-B14F-4D97-AF65-F5344CB8AC3E}">
        <p14:creationId xmlns:p14="http://schemas.microsoft.com/office/powerpoint/2010/main" val="3340329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2571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7"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95341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643640" y="3093604"/>
            <a:ext cx="6576723" cy="9888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Chapter title</a:t>
            </a:r>
          </a:p>
          <a:p>
            <a:pPr lvl="0"/>
            <a:endParaRPr lang="en-US" dirty="0"/>
          </a:p>
        </p:txBody>
      </p:sp>
    </p:spTree>
    <p:extLst>
      <p:ext uri="{BB962C8B-B14F-4D97-AF65-F5344CB8AC3E}">
        <p14:creationId xmlns:p14="http://schemas.microsoft.com/office/powerpoint/2010/main" val="2420803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1488" y="221095"/>
            <a:ext cx="7175500" cy="536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218BA7"/>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000" dirty="0">
                <a:solidFill>
                  <a:srgbClr val="218BA7"/>
                </a:solidFill>
                <a:latin typeface="Arial"/>
                <a:cs typeface="Arial"/>
              </a:rPr>
              <a:t>Slide title</a:t>
            </a:r>
          </a:p>
          <a:p>
            <a:pPr lvl="0"/>
            <a:endParaRPr lang="en-US" dirty="0"/>
          </a:p>
        </p:txBody>
      </p:sp>
      <p:sp>
        <p:nvSpPr>
          <p:cNvPr id="10" name="Text Placeholder 9"/>
          <p:cNvSpPr>
            <a:spLocks noGrp="1"/>
          </p:cNvSpPr>
          <p:nvPr>
            <p:ph type="body" sz="quarter" idx="11" hasCustomPrompt="1"/>
          </p:nvPr>
        </p:nvSpPr>
        <p:spPr>
          <a:xfrm>
            <a:off x="471488" y="1366838"/>
            <a:ext cx="8358187" cy="47196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500" dirty="0">
                <a:solidFill>
                  <a:schemeClr val="tx1">
                    <a:lumMod val="50000"/>
                    <a:lumOff val="50000"/>
                  </a:schemeClr>
                </a:solidFill>
                <a:latin typeface="Arial"/>
                <a:cs typeface="Arial"/>
              </a:rPr>
              <a:t>Body text</a:t>
            </a:r>
          </a:p>
        </p:txBody>
      </p:sp>
    </p:spTree>
    <p:extLst>
      <p:ext uri="{BB962C8B-B14F-4D97-AF65-F5344CB8AC3E}">
        <p14:creationId xmlns:p14="http://schemas.microsoft.com/office/powerpoint/2010/main" val="3091015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33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88893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69386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42214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15305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14" name="Afbeelding 4" descr="triangle_VI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15"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153766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60047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7"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4"/>
            <a:ext cx="9144000" cy="5916159"/>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409053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8"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8455"/>
            <a:ext cx="9144000" cy="5890757"/>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740919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6.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8.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Tree>
    <p:extLst>
      <p:ext uri="{BB962C8B-B14F-4D97-AF65-F5344CB8AC3E}">
        <p14:creationId xmlns:p14="http://schemas.microsoft.com/office/powerpoint/2010/main" val="230902926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3401" r="29409" b="2174"/>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10448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9498" t="23017" r="18544" b="2174"/>
          <a:stretch/>
        </p:blipFill>
        <p:spPr bwMode="auto">
          <a:xfrm>
            <a:off x="0" y="1"/>
            <a:ext cx="9169044" cy="687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64728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5819" r="30761" b="1932"/>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747202"/>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 t="24553" r="37912" b="10340"/>
          <a:stretch/>
        </p:blipFill>
        <p:spPr bwMode="auto">
          <a:xfrm>
            <a:off x="0" y="-17011"/>
            <a:ext cx="9144000" cy="689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117106"/>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955754"/>
          </a:xfrm>
          <a:prstGeom prst="rect">
            <a:avLst/>
          </a:prstGeom>
        </p:spPr>
      </p:pic>
    </p:spTree>
    <p:extLst>
      <p:ext uri="{BB962C8B-B14F-4D97-AF65-F5344CB8AC3E}">
        <p14:creationId xmlns:p14="http://schemas.microsoft.com/office/powerpoint/2010/main" val="20092995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8"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43034152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654190"/>
          </a:xfrm>
          <a:prstGeom prst="rect">
            <a:avLst/>
          </a:prstGeom>
        </p:spPr>
      </p:pic>
      <p:pic>
        <p:nvPicPr>
          <p:cNvPr id="9"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165414903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11294815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hyperlink" Target="https://vichsec.org/en/component/attachments/attachments/137.html?task=download"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19684" y="1552641"/>
            <a:ext cx="6076392" cy="1381059"/>
          </a:xfrm>
        </p:spPr>
        <p:txBody>
          <a:bodyPr anchor="t"/>
          <a:lstStyle/>
          <a:p>
            <a:r>
              <a:rPr lang="fr-BE" b="1" dirty="0">
                <a:latin typeface="Arial"/>
                <a:cs typeface="Arial"/>
              </a:rPr>
              <a:t>Synopsis d</a:t>
            </a:r>
            <a:r>
              <a:rPr lang="en-BE" b="1" dirty="0">
                <a:latin typeface="Arial"/>
                <a:cs typeface="Arial"/>
              </a:rPr>
              <a:t>e</a:t>
            </a:r>
            <a:r>
              <a:rPr lang="fr-BE" b="1" dirty="0">
                <a:latin typeface="Arial"/>
                <a:cs typeface="Arial"/>
              </a:rPr>
              <a:t>s</a:t>
            </a:r>
            <a:r>
              <a:rPr lang="en-BE" b="1" dirty="0">
                <a:latin typeface="Arial"/>
                <a:cs typeface="Arial"/>
              </a:rPr>
              <a:t> </a:t>
            </a:r>
            <a:r>
              <a:rPr lang="fr-BE" b="1" dirty="0">
                <a:latin typeface="Arial"/>
                <a:cs typeface="Arial"/>
              </a:rPr>
              <a:t>d</a:t>
            </a:r>
            <a:r>
              <a:rPr lang="en-BE" b="1" dirty="0" err="1">
                <a:latin typeface="Arial"/>
                <a:cs typeface="Arial"/>
              </a:rPr>
              <a:t>i</a:t>
            </a:r>
            <a:r>
              <a:rPr lang="fr-BE" b="1" dirty="0">
                <a:latin typeface="Arial"/>
                <a:cs typeface="Arial"/>
              </a:rPr>
              <a:t>r</a:t>
            </a:r>
            <a:r>
              <a:rPr lang="en-BE" b="1" dirty="0">
                <a:latin typeface="Arial"/>
                <a:cs typeface="Arial"/>
              </a:rPr>
              <a:t>e</a:t>
            </a:r>
            <a:r>
              <a:rPr lang="fr-BE" b="1" dirty="0">
                <a:latin typeface="Arial"/>
                <a:cs typeface="Arial"/>
              </a:rPr>
              <a:t>c</a:t>
            </a:r>
            <a:r>
              <a:rPr lang="en-BE" b="1" dirty="0">
                <a:latin typeface="Arial"/>
                <a:cs typeface="Arial"/>
              </a:rPr>
              <a:t>t</a:t>
            </a:r>
            <a:r>
              <a:rPr lang="fr-BE" b="1" dirty="0">
                <a:latin typeface="Arial"/>
                <a:cs typeface="Arial"/>
              </a:rPr>
              <a:t>i</a:t>
            </a:r>
            <a:r>
              <a:rPr lang="en-BE" b="1" dirty="0">
                <a:latin typeface="Arial"/>
                <a:cs typeface="Arial"/>
              </a:rPr>
              <a:t>v</a:t>
            </a:r>
            <a:r>
              <a:rPr lang="fr-BE" b="1" dirty="0">
                <a:latin typeface="Arial"/>
                <a:cs typeface="Arial"/>
              </a:rPr>
              <a:t>e</a:t>
            </a:r>
            <a:r>
              <a:rPr lang="en-BE" b="1" dirty="0">
                <a:latin typeface="Arial"/>
                <a:cs typeface="Arial"/>
              </a:rPr>
              <a:t>s</a:t>
            </a:r>
            <a:r>
              <a:rPr lang="en-GB" b="1" dirty="0">
                <a:latin typeface="Arial"/>
                <a:cs typeface="Arial"/>
              </a:rPr>
              <a:t> VICH  : </a:t>
            </a:r>
            <a:r>
              <a:rPr lang="en-BE" b="1" dirty="0">
                <a:latin typeface="Arial"/>
                <a:cs typeface="Arial"/>
              </a:rPr>
              <a:t>A</a:t>
            </a:r>
            <a:r>
              <a:rPr lang="fr-BE" b="1" dirty="0">
                <a:latin typeface="Arial"/>
                <a:cs typeface="Arial"/>
              </a:rPr>
              <a:t>c</a:t>
            </a:r>
            <a:r>
              <a:rPr lang="en-BE" b="1" dirty="0">
                <a:latin typeface="Arial"/>
                <a:cs typeface="Arial"/>
              </a:rPr>
              <a:t>c</a:t>
            </a:r>
            <a:r>
              <a:rPr lang="fr-BE" b="1" dirty="0">
                <a:latin typeface="Arial"/>
                <a:cs typeface="Arial"/>
              </a:rPr>
              <a:t>e</a:t>
            </a:r>
            <a:r>
              <a:rPr lang="en-BE" b="1" dirty="0">
                <a:latin typeface="Arial"/>
                <a:cs typeface="Arial"/>
              </a:rPr>
              <a:t>n</a:t>
            </a:r>
            <a:r>
              <a:rPr lang="fr-BE" b="1" dirty="0">
                <a:latin typeface="Arial"/>
                <a:cs typeface="Arial"/>
              </a:rPr>
              <a:t>t</a:t>
            </a:r>
            <a:r>
              <a:rPr lang="en-GB" b="1" dirty="0">
                <a:latin typeface="Arial"/>
                <a:cs typeface="Arial"/>
              </a:rPr>
              <a:t> </a:t>
            </a:r>
            <a:r>
              <a:rPr lang="en-BE" b="1" dirty="0">
                <a:latin typeface="Arial"/>
                <a:cs typeface="Arial"/>
              </a:rPr>
              <a:t>s</a:t>
            </a:r>
            <a:r>
              <a:rPr lang="fr-BE" b="1" dirty="0">
                <a:latin typeface="Arial"/>
                <a:cs typeface="Arial"/>
              </a:rPr>
              <a:t>u</a:t>
            </a:r>
            <a:r>
              <a:rPr lang="en-BE" b="1" dirty="0">
                <a:latin typeface="Arial"/>
                <a:cs typeface="Arial"/>
              </a:rPr>
              <a:t>r </a:t>
            </a:r>
            <a:r>
              <a:rPr lang="fr-BE" b="1" dirty="0">
                <a:latin typeface="Arial"/>
                <a:cs typeface="Arial"/>
              </a:rPr>
              <a:t>l</a:t>
            </a:r>
            <a:r>
              <a:rPr lang="en-BE" b="1" dirty="0">
                <a:latin typeface="Arial"/>
                <a:cs typeface="Arial"/>
              </a:rPr>
              <a:t>a</a:t>
            </a:r>
            <a:r>
              <a:rPr lang="en-GB" b="1" dirty="0">
                <a:latin typeface="Arial"/>
                <a:cs typeface="Arial"/>
              </a:rPr>
              <a:t> </a:t>
            </a:r>
            <a:r>
              <a:rPr lang="en-GB" b="1" dirty="0" err="1">
                <a:latin typeface="Arial"/>
                <a:cs typeface="Arial"/>
              </a:rPr>
              <a:t>stabilit</a:t>
            </a:r>
            <a:r>
              <a:rPr lang="en-BE" b="1" dirty="0" err="1">
                <a:latin typeface="Arial"/>
                <a:cs typeface="Arial"/>
              </a:rPr>
              <a:t>é</a:t>
            </a:r>
            <a:endParaRPr lang="en-GB" b="1" dirty="0" err="1">
              <a:latin typeface="Arial"/>
              <a:cs typeface="Arial"/>
            </a:endParaRPr>
          </a:p>
        </p:txBody>
      </p:sp>
      <p:sp>
        <p:nvSpPr>
          <p:cNvPr id="5" name="Text Placeholder 4">
            <a:extLst>
              <a:ext uri="{FF2B5EF4-FFF2-40B4-BE49-F238E27FC236}">
                <a16:creationId xmlns:a16="http://schemas.microsoft.com/office/drawing/2014/main" id="{8D0032DF-5F2D-41DE-A439-423469C820A3}"/>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59607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6A260-E509-4162-919D-57E76B56864A}"/>
              </a:ext>
            </a:extLst>
          </p:cNvPr>
          <p:cNvSpPr>
            <a:spLocks noGrp="1"/>
          </p:cNvSpPr>
          <p:nvPr>
            <p:ph type="body" sz="quarter" idx="10"/>
          </p:nvPr>
        </p:nvSpPr>
        <p:spPr/>
        <p:txBody>
          <a:bodyPr/>
          <a:lstStyle/>
          <a:p>
            <a:r>
              <a:rPr lang="en-GB" dirty="0"/>
              <a:t>DEFINITIONS (1/2)</a:t>
            </a:r>
          </a:p>
        </p:txBody>
      </p:sp>
      <p:sp>
        <p:nvSpPr>
          <p:cNvPr id="3" name="Text Placeholder 2">
            <a:extLst>
              <a:ext uri="{FF2B5EF4-FFF2-40B4-BE49-F238E27FC236}">
                <a16:creationId xmlns:a16="http://schemas.microsoft.com/office/drawing/2014/main" id="{30DBE5E5-A60E-4362-AF32-87117E55F96C}"/>
              </a:ext>
            </a:extLst>
          </p:cNvPr>
          <p:cNvSpPr>
            <a:spLocks noGrp="1"/>
          </p:cNvSpPr>
          <p:nvPr>
            <p:ph type="body" sz="quarter" idx="11"/>
          </p:nvPr>
        </p:nvSpPr>
        <p:spPr>
          <a:xfrm>
            <a:off x="653077" y="1298350"/>
            <a:ext cx="7000781" cy="4419600"/>
          </a:xfrm>
        </p:spPr>
        <p:txBody>
          <a:bodyPr/>
          <a:lstStyle/>
          <a:p>
            <a:pPr algn="just">
              <a:buFont typeface="Wingdings" panose="05000000000000000000" pitchFamily="2" charset="2"/>
              <a:buChar char="Ø"/>
            </a:pPr>
            <a:r>
              <a:rPr lang="en-GB" b="1" dirty="0"/>
              <a:t> </a:t>
            </a:r>
            <a:r>
              <a:rPr lang="en-BE" b="1" dirty="0"/>
              <a:t>N</a:t>
            </a:r>
            <a:r>
              <a:rPr lang="en-GB" b="1" dirty="0" err="1"/>
              <a:t>ouvelle</a:t>
            </a:r>
            <a:r>
              <a:rPr lang="en-GB" b="1" dirty="0"/>
              <a:t> </a:t>
            </a:r>
            <a:r>
              <a:rPr lang="en-BE" b="1" dirty="0"/>
              <a:t>F</a:t>
            </a:r>
            <a:r>
              <a:rPr lang="en-GB" b="1" dirty="0" err="1"/>
              <a:t>orme</a:t>
            </a:r>
            <a:r>
              <a:rPr lang="en-GB" b="1" dirty="0"/>
              <a:t> </a:t>
            </a:r>
            <a:r>
              <a:rPr lang="en-BE" b="1" dirty="0" err="1"/>
              <a:t>Pharmaceutique</a:t>
            </a:r>
            <a:r>
              <a:rPr lang="en-GB" dirty="0"/>
              <a:t>: </a:t>
            </a:r>
            <a:r>
              <a:rPr lang="fr-FR" dirty="0"/>
              <a:t>est défini comme un produit médicamenteux</a:t>
            </a:r>
            <a:r>
              <a:rPr lang="en-BE" dirty="0"/>
              <a:t>, </a:t>
            </a:r>
            <a:r>
              <a:rPr lang="fr-FR" dirty="0"/>
              <a:t>un type de produit pharmaceutique différent, </a:t>
            </a:r>
            <a:r>
              <a:rPr lang="en-BE" dirty="0"/>
              <a:t>c</a:t>
            </a:r>
            <a:r>
              <a:rPr lang="fr-BE" dirty="0"/>
              <a:t>o</a:t>
            </a:r>
            <a:r>
              <a:rPr lang="en-BE" dirty="0"/>
              <a:t>n</a:t>
            </a:r>
            <a:r>
              <a:rPr lang="fr-BE" dirty="0"/>
              <a:t>t</a:t>
            </a:r>
            <a:r>
              <a:rPr lang="en-BE" dirty="0"/>
              <a:t>e</a:t>
            </a:r>
            <a:r>
              <a:rPr lang="fr-BE" dirty="0"/>
              <a:t>n</a:t>
            </a:r>
            <a:r>
              <a:rPr lang="en-BE" dirty="0"/>
              <a:t>a</a:t>
            </a:r>
            <a:r>
              <a:rPr lang="fr-BE" dirty="0"/>
              <a:t>n</a:t>
            </a:r>
            <a:r>
              <a:rPr lang="en-BE" dirty="0"/>
              <a:t>t </a:t>
            </a:r>
            <a:r>
              <a:rPr lang="fr-FR" dirty="0"/>
              <a:t>la même substance active que le produit existant approuvé</a:t>
            </a:r>
            <a:r>
              <a:rPr lang="en-US" dirty="0"/>
              <a:t>. </a:t>
            </a:r>
          </a:p>
          <a:p>
            <a:pPr marL="342900" indent="-342900" algn="just">
              <a:spcBef>
                <a:spcPts val="1200"/>
              </a:spcBef>
              <a:buFont typeface="Wingdings" panose="05000000000000000000" pitchFamily="2" charset="2"/>
              <a:buChar char="Ø"/>
            </a:pPr>
            <a:r>
              <a:rPr lang="fr-FR" dirty="0"/>
              <a:t>Différents types de produits pharmaceutiques </a:t>
            </a:r>
            <a:r>
              <a:rPr lang="en-BE" dirty="0"/>
              <a:t>p</a:t>
            </a:r>
            <a:r>
              <a:rPr lang="fr-BE" dirty="0"/>
              <a:t>o</a:t>
            </a:r>
            <a:r>
              <a:rPr lang="en-BE" dirty="0"/>
              <a:t>s</a:t>
            </a:r>
            <a:r>
              <a:rPr lang="fr-BE" dirty="0"/>
              <a:t>s</a:t>
            </a:r>
            <a:r>
              <a:rPr lang="en-BE" dirty="0"/>
              <a:t>è</a:t>
            </a:r>
            <a:r>
              <a:rPr lang="fr-BE" dirty="0"/>
              <a:t>d</a:t>
            </a:r>
            <a:r>
              <a:rPr lang="en-BE" dirty="0" err="1"/>
              <a:t>en</a:t>
            </a:r>
            <a:r>
              <a:rPr lang="fr-FR" dirty="0"/>
              <a:t>t</a:t>
            </a:r>
            <a:r>
              <a:rPr lang="en-US" dirty="0">
                <a:solidFill>
                  <a:srgbClr val="218BA7"/>
                </a:solidFill>
              </a:rPr>
              <a:t> </a:t>
            </a:r>
          </a:p>
          <a:p>
            <a:pPr marL="576263" lvl="1" indent="-342900" algn="just">
              <a:spcBef>
                <a:spcPts val="1200"/>
              </a:spcBef>
              <a:buFont typeface="Wingdings" panose="05000000000000000000" pitchFamily="2" charset="2"/>
              <a:buChar char="Ø"/>
            </a:pPr>
            <a:r>
              <a:rPr lang="fr-BE" sz="1800" dirty="0">
                <a:solidFill>
                  <a:srgbClr val="ED7D31"/>
                </a:solidFill>
              </a:rPr>
              <a:t>V</a:t>
            </a:r>
            <a:r>
              <a:rPr lang="en-BE" sz="1800" dirty="0" err="1">
                <a:solidFill>
                  <a:srgbClr val="ED7D31"/>
                </a:solidFill>
              </a:rPr>
              <a:t>oie</a:t>
            </a:r>
            <a:r>
              <a:rPr lang="en-BE" sz="1800" dirty="0">
                <a:solidFill>
                  <a:srgbClr val="ED7D31"/>
                </a:solidFill>
              </a:rPr>
              <a:t> </a:t>
            </a:r>
            <a:r>
              <a:rPr lang="en-BE" sz="1800" dirty="0" err="1">
                <a:solidFill>
                  <a:srgbClr val="ED7D31"/>
                </a:solidFill>
              </a:rPr>
              <a:t>d’administration</a:t>
            </a:r>
            <a:r>
              <a:rPr lang="en-BE" sz="1800" dirty="0">
                <a:solidFill>
                  <a:srgbClr val="ED7D31"/>
                </a:solidFill>
              </a:rPr>
              <a:t> </a:t>
            </a:r>
            <a:r>
              <a:rPr lang="en-BE" sz="1800" dirty="0" err="1">
                <a:solidFill>
                  <a:srgbClr val="ED7D31"/>
                </a:solidFill>
              </a:rPr>
              <a:t>différente</a:t>
            </a:r>
            <a:r>
              <a:rPr lang="en-US" sz="1800" dirty="0">
                <a:solidFill>
                  <a:srgbClr val="ED7D31"/>
                </a:solidFill>
              </a:rPr>
              <a:t> (e</a:t>
            </a:r>
            <a:r>
              <a:rPr lang="en-BE" sz="1800" dirty="0">
                <a:solidFill>
                  <a:srgbClr val="ED7D31"/>
                </a:solidFill>
              </a:rPr>
              <a:t>x</a:t>
            </a:r>
            <a:r>
              <a:rPr lang="en-US" sz="1800" dirty="0">
                <a:solidFill>
                  <a:srgbClr val="ED7D31"/>
                </a:solidFill>
              </a:rPr>
              <a:t>., oral</a:t>
            </a:r>
            <a:r>
              <a:rPr lang="en-BE" sz="1800" dirty="0">
                <a:solidFill>
                  <a:srgbClr val="ED7D31"/>
                </a:solidFill>
              </a:rPr>
              <a:t>e </a:t>
            </a:r>
            <a:r>
              <a:rPr lang="fr-BE" sz="1800" dirty="0">
                <a:solidFill>
                  <a:srgbClr val="ED7D31"/>
                </a:solidFill>
              </a:rPr>
              <a:t>à</a:t>
            </a:r>
            <a:r>
              <a:rPr lang="en-US" sz="1800" dirty="0">
                <a:solidFill>
                  <a:srgbClr val="ED7D31"/>
                </a:solidFill>
              </a:rPr>
              <a:t> parental</a:t>
            </a:r>
            <a:r>
              <a:rPr lang="en-BE" sz="1800" dirty="0">
                <a:solidFill>
                  <a:srgbClr val="ED7D31"/>
                </a:solidFill>
              </a:rPr>
              <a:t>e</a:t>
            </a:r>
            <a:r>
              <a:rPr lang="en-US" sz="1800" dirty="0">
                <a:solidFill>
                  <a:srgbClr val="ED7D31"/>
                </a:solidFill>
              </a:rPr>
              <a:t>), </a:t>
            </a:r>
          </a:p>
          <a:p>
            <a:pPr marL="576263" lvl="1" indent="-342900" algn="just">
              <a:spcBef>
                <a:spcPts val="1200"/>
              </a:spcBef>
              <a:buFont typeface="Wingdings" panose="05000000000000000000" pitchFamily="2" charset="2"/>
              <a:buChar char="Ø"/>
            </a:pPr>
            <a:r>
              <a:rPr lang="en-BE" sz="1800" dirty="0">
                <a:solidFill>
                  <a:srgbClr val="ED7D31"/>
                </a:solidFill>
              </a:rPr>
              <a:t>No</a:t>
            </a:r>
            <a:r>
              <a:rPr lang="fr-BE" sz="1800" dirty="0">
                <a:solidFill>
                  <a:srgbClr val="ED7D31"/>
                </a:solidFill>
              </a:rPr>
              <a:t>u</a:t>
            </a:r>
            <a:r>
              <a:rPr lang="en-BE" sz="1800" dirty="0">
                <a:solidFill>
                  <a:srgbClr val="ED7D31"/>
                </a:solidFill>
              </a:rPr>
              <a:t>v</a:t>
            </a:r>
            <a:r>
              <a:rPr lang="fr-BE" sz="1800" dirty="0">
                <a:solidFill>
                  <a:srgbClr val="ED7D31"/>
                </a:solidFill>
              </a:rPr>
              <a:t>e</a:t>
            </a:r>
            <a:r>
              <a:rPr lang="en-BE" sz="1800" dirty="0">
                <a:solidFill>
                  <a:srgbClr val="ED7D31"/>
                </a:solidFill>
              </a:rPr>
              <a:t>l</a:t>
            </a:r>
            <a:r>
              <a:rPr lang="fr-BE" sz="1800" dirty="0">
                <a:solidFill>
                  <a:srgbClr val="ED7D31"/>
                </a:solidFill>
              </a:rPr>
              <a:t>l</a:t>
            </a:r>
            <a:r>
              <a:rPr lang="en-BE" sz="1800" dirty="0">
                <a:solidFill>
                  <a:srgbClr val="ED7D31"/>
                </a:solidFill>
              </a:rPr>
              <a:t>e</a:t>
            </a:r>
            <a:r>
              <a:rPr lang="en-US" sz="1800" dirty="0">
                <a:solidFill>
                  <a:srgbClr val="ED7D31"/>
                </a:solidFill>
              </a:rPr>
              <a:t> f</a:t>
            </a:r>
            <a:r>
              <a:rPr lang="en-BE" sz="1800" dirty="0">
                <a:solidFill>
                  <a:srgbClr val="ED7D31"/>
                </a:solidFill>
              </a:rPr>
              <a:t>o</a:t>
            </a:r>
            <a:r>
              <a:rPr lang="en-US" sz="1800" dirty="0" err="1">
                <a:solidFill>
                  <a:srgbClr val="ED7D31"/>
                </a:solidFill>
              </a:rPr>
              <a:t>nctionalit</a:t>
            </a:r>
            <a:r>
              <a:rPr lang="en-BE" sz="1800" dirty="0">
                <a:solidFill>
                  <a:srgbClr val="ED7D31"/>
                </a:solidFill>
              </a:rPr>
              <a:t>é</a:t>
            </a:r>
            <a:r>
              <a:rPr lang="en-US" sz="1800" dirty="0">
                <a:solidFill>
                  <a:srgbClr val="ED7D31"/>
                </a:solidFill>
              </a:rPr>
              <a:t>/</a:t>
            </a:r>
            <a:r>
              <a:rPr lang="en-BE" sz="1800" dirty="0">
                <a:solidFill>
                  <a:srgbClr val="ED7D31"/>
                </a:solidFill>
              </a:rPr>
              <a:t>mode </a:t>
            </a:r>
            <a:r>
              <a:rPr lang="fr-BE" sz="1800" dirty="0">
                <a:solidFill>
                  <a:srgbClr val="ED7D31"/>
                </a:solidFill>
              </a:rPr>
              <a:t>d</a:t>
            </a:r>
            <a:r>
              <a:rPr lang="en-BE" sz="1800" dirty="0">
                <a:solidFill>
                  <a:srgbClr val="ED7D31"/>
                </a:solidFill>
              </a:rPr>
              <a:t>e </a:t>
            </a:r>
            <a:r>
              <a:rPr lang="fr-BE" sz="1800" dirty="0">
                <a:solidFill>
                  <a:srgbClr val="ED7D31"/>
                </a:solidFill>
              </a:rPr>
              <a:t>l</a:t>
            </a:r>
            <a:r>
              <a:rPr lang="en-BE" sz="1800" dirty="0" err="1">
                <a:solidFill>
                  <a:srgbClr val="ED7D31"/>
                </a:solidFill>
              </a:rPr>
              <a:t>i</a:t>
            </a:r>
            <a:r>
              <a:rPr lang="fr-BE" sz="1800" dirty="0">
                <a:solidFill>
                  <a:srgbClr val="ED7D31"/>
                </a:solidFill>
              </a:rPr>
              <a:t>b</a:t>
            </a:r>
            <a:r>
              <a:rPr lang="en-BE" sz="1800" dirty="0">
                <a:solidFill>
                  <a:srgbClr val="ED7D31"/>
                </a:solidFill>
              </a:rPr>
              <a:t>é</a:t>
            </a:r>
            <a:r>
              <a:rPr lang="fr-BE" sz="1800" dirty="0">
                <a:solidFill>
                  <a:srgbClr val="ED7D31"/>
                </a:solidFill>
              </a:rPr>
              <a:t>r</a:t>
            </a:r>
            <a:r>
              <a:rPr lang="en-BE" sz="1800" dirty="0">
                <a:solidFill>
                  <a:srgbClr val="ED7D31"/>
                </a:solidFill>
              </a:rPr>
              <a:t>a</a:t>
            </a:r>
            <a:r>
              <a:rPr lang="fr-BE" sz="1800" dirty="0">
                <a:solidFill>
                  <a:srgbClr val="ED7D31"/>
                </a:solidFill>
              </a:rPr>
              <a:t>t</a:t>
            </a:r>
            <a:r>
              <a:rPr lang="en-BE" sz="1800" dirty="0" err="1">
                <a:solidFill>
                  <a:srgbClr val="ED7D31"/>
                </a:solidFill>
              </a:rPr>
              <a:t>i</a:t>
            </a:r>
            <a:r>
              <a:rPr lang="fr-BE" sz="1800" dirty="0">
                <a:solidFill>
                  <a:srgbClr val="ED7D31"/>
                </a:solidFill>
              </a:rPr>
              <a:t>o</a:t>
            </a:r>
            <a:r>
              <a:rPr lang="en-BE" sz="1800" dirty="0">
                <a:solidFill>
                  <a:srgbClr val="ED7D31"/>
                </a:solidFill>
              </a:rPr>
              <a:t>n </a:t>
            </a:r>
            <a:r>
              <a:rPr lang="en-US" sz="1800" dirty="0">
                <a:solidFill>
                  <a:srgbClr val="ED7D31"/>
                </a:solidFill>
              </a:rPr>
              <a:t>(e</a:t>
            </a:r>
            <a:r>
              <a:rPr lang="en-BE" sz="1800" dirty="0">
                <a:solidFill>
                  <a:srgbClr val="ED7D31"/>
                </a:solidFill>
              </a:rPr>
              <a:t>x</a:t>
            </a:r>
            <a:r>
              <a:rPr lang="en-US" sz="1800" dirty="0">
                <a:solidFill>
                  <a:srgbClr val="ED7D31"/>
                </a:solidFill>
              </a:rPr>
              <a:t>., </a:t>
            </a:r>
            <a:r>
              <a:rPr lang="fr-FR" sz="1800" dirty="0">
                <a:solidFill>
                  <a:srgbClr val="ED7D31"/>
                </a:solidFill>
              </a:rPr>
              <a:t>comprimé à libération immédiate </a:t>
            </a:r>
            <a:r>
              <a:rPr lang="en-BE" sz="1800" dirty="0" err="1">
                <a:solidFill>
                  <a:srgbClr val="ED7D31"/>
                </a:solidFill>
              </a:rPr>
              <a:t>ou</a:t>
            </a:r>
            <a:r>
              <a:rPr lang="fr-FR" sz="1800" dirty="0">
                <a:solidFill>
                  <a:srgbClr val="ED7D31"/>
                </a:solidFill>
              </a:rPr>
              <a:t> comprimé à libération modifiée</a:t>
            </a:r>
            <a:r>
              <a:rPr lang="en-US" sz="1800" dirty="0">
                <a:solidFill>
                  <a:srgbClr val="ED7D31"/>
                </a:solidFill>
              </a:rPr>
              <a:t>)  </a:t>
            </a:r>
          </a:p>
          <a:p>
            <a:pPr marL="576263" lvl="1" indent="-342900" algn="just">
              <a:spcBef>
                <a:spcPts val="1200"/>
              </a:spcBef>
              <a:buFont typeface="Wingdings" panose="05000000000000000000" pitchFamily="2" charset="2"/>
              <a:buChar char="Ø"/>
            </a:pPr>
            <a:r>
              <a:rPr lang="en-BE" sz="1800" dirty="0">
                <a:solidFill>
                  <a:srgbClr val="ED7D31"/>
                </a:solidFill>
              </a:rPr>
              <a:t>D</a:t>
            </a:r>
            <a:r>
              <a:rPr lang="fr-FR" sz="1800" dirty="0" err="1">
                <a:solidFill>
                  <a:srgbClr val="ED7D31"/>
                </a:solidFill>
              </a:rPr>
              <a:t>ifférentes</a:t>
            </a:r>
            <a:r>
              <a:rPr lang="fr-FR" sz="1800" dirty="0">
                <a:solidFill>
                  <a:srgbClr val="ED7D31"/>
                </a:solidFill>
              </a:rPr>
              <a:t> formes p</a:t>
            </a:r>
            <a:r>
              <a:rPr lang="en-BE" sz="1800" dirty="0">
                <a:solidFill>
                  <a:srgbClr val="ED7D31"/>
                </a:solidFill>
              </a:rPr>
              <a:t>h</a:t>
            </a:r>
            <a:r>
              <a:rPr lang="fr-BE" sz="1800" dirty="0">
                <a:solidFill>
                  <a:srgbClr val="ED7D31"/>
                </a:solidFill>
              </a:rPr>
              <a:t>a</a:t>
            </a:r>
            <a:r>
              <a:rPr lang="en-BE" sz="1800" dirty="0">
                <a:solidFill>
                  <a:srgbClr val="ED7D31"/>
                </a:solidFill>
              </a:rPr>
              <a:t>r</a:t>
            </a:r>
            <a:r>
              <a:rPr lang="fr-BE" sz="1800" dirty="0">
                <a:solidFill>
                  <a:srgbClr val="ED7D31"/>
                </a:solidFill>
              </a:rPr>
              <a:t>m</a:t>
            </a:r>
            <a:r>
              <a:rPr lang="en-BE" sz="1800" dirty="0">
                <a:solidFill>
                  <a:srgbClr val="ED7D31"/>
                </a:solidFill>
              </a:rPr>
              <a:t>a</a:t>
            </a:r>
            <a:r>
              <a:rPr lang="fr-BE" sz="1800" dirty="0">
                <a:solidFill>
                  <a:srgbClr val="ED7D31"/>
                </a:solidFill>
              </a:rPr>
              <a:t>c</a:t>
            </a:r>
            <a:r>
              <a:rPr lang="en-BE" sz="1800" dirty="0">
                <a:solidFill>
                  <a:srgbClr val="ED7D31"/>
                </a:solidFill>
              </a:rPr>
              <a:t>e</a:t>
            </a:r>
            <a:r>
              <a:rPr lang="fr-BE" sz="1800" dirty="0">
                <a:solidFill>
                  <a:srgbClr val="ED7D31"/>
                </a:solidFill>
              </a:rPr>
              <a:t>u</a:t>
            </a:r>
            <a:r>
              <a:rPr lang="en-BE" sz="1800" dirty="0">
                <a:solidFill>
                  <a:srgbClr val="ED7D31"/>
                </a:solidFill>
              </a:rPr>
              <a:t>t</a:t>
            </a:r>
            <a:r>
              <a:rPr lang="fr-BE" sz="1800" dirty="0">
                <a:solidFill>
                  <a:srgbClr val="ED7D31"/>
                </a:solidFill>
              </a:rPr>
              <a:t>i</a:t>
            </a:r>
            <a:r>
              <a:rPr lang="en-BE" sz="1800" dirty="0">
                <a:solidFill>
                  <a:srgbClr val="ED7D31"/>
                </a:solidFill>
              </a:rPr>
              <a:t>q</a:t>
            </a:r>
            <a:r>
              <a:rPr lang="fr-BE" sz="1800" dirty="0">
                <a:solidFill>
                  <a:srgbClr val="ED7D31"/>
                </a:solidFill>
              </a:rPr>
              <a:t>u</a:t>
            </a:r>
            <a:r>
              <a:rPr lang="en-BE" sz="1800" dirty="0">
                <a:solidFill>
                  <a:srgbClr val="ED7D31"/>
                </a:solidFill>
              </a:rPr>
              <a:t>e</a:t>
            </a:r>
            <a:r>
              <a:rPr lang="fr-BE" sz="1800" dirty="0">
                <a:solidFill>
                  <a:srgbClr val="ED7D31"/>
                </a:solidFill>
              </a:rPr>
              <a:t>s</a:t>
            </a:r>
            <a:r>
              <a:rPr lang="fr-FR" sz="1800" dirty="0">
                <a:solidFill>
                  <a:srgbClr val="ED7D31"/>
                </a:solidFill>
              </a:rPr>
              <a:t> (p</a:t>
            </a:r>
            <a:r>
              <a:rPr lang="en-BE" sz="1800" dirty="0" err="1">
                <a:solidFill>
                  <a:srgbClr val="ED7D31"/>
                </a:solidFill>
              </a:rPr>
              <a:t>ar</a:t>
            </a:r>
            <a:r>
              <a:rPr lang="en-BE" sz="1800" dirty="0">
                <a:solidFill>
                  <a:srgbClr val="ED7D31"/>
                </a:solidFill>
              </a:rPr>
              <a:t> </a:t>
            </a:r>
            <a:r>
              <a:rPr lang="fr-FR" sz="1800" dirty="0">
                <a:solidFill>
                  <a:srgbClr val="ED7D31"/>
                </a:solidFill>
              </a:rPr>
              <a:t>ex. de capsule à comprimé, de solution à suspension</a:t>
            </a:r>
            <a:r>
              <a:rPr lang="en-US" sz="1800" dirty="0">
                <a:solidFill>
                  <a:srgbClr val="ED7D31"/>
                </a:solidFill>
              </a:rPr>
              <a:t>).</a:t>
            </a:r>
          </a:p>
        </p:txBody>
      </p:sp>
    </p:spTree>
    <p:extLst>
      <p:ext uri="{BB962C8B-B14F-4D97-AF65-F5344CB8AC3E}">
        <p14:creationId xmlns:p14="http://schemas.microsoft.com/office/powerpoint/2010/main" val="74277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F72743-60BC-4E76-A1CC-5BE0AA1A22A1}"/>
              </a:ext>
            </a:extLst>
          </p:cNvPr>
          <p:cNvSpPr>
            <a:spLocks noGrp="1"/>
          </p:cNvSpPr>
          <p:nvPr>
            <p:ph type="body" sz="quarter" idx="10"/>
          </p:nvPr>
        </p:nvSpPr>
        <p:spPr/>
        <p:txBody>
          <a:bodyPr/>
          <a:lstStyle/>
          <a:p>
            <a:r>
              <a:rPr lang="en-GB"/>
              <a:t>DEFINITIONS (2/2)</a:t>
            </a:r>
          </a:p>
        </p:txBody>
      </p:sp>
      <p:sp>
        <p:nvSpPr>
          <p:cNvPr id="4" name="Text Placeholder 2">
            <a:extLst>
              <a:ext uri="{FF2B5EF4-FFF2-40B4-BE49-F238E27FC236}">
                <a16:creationId xmlns:a16="http://schemas.microsoft.com/office/drawing/2014/main" id="{30DBE5E5-A60E-4362-AF32-87117E55F96C}"/>
              </a:ext>
            </a:extLst>
          </p:cNvPr>
          <p:cNvSpPr>
            <a:spLocks noGrp="1"/>
          </p:cNvSpPr>
          <p:nvPr>
            <p:ph type="body" sz="quarter" idx="11"/>
          </p:nvPr>
        </p:nvSpPr>
        <p:spPr>
          <a:xfrm>
            <a:off x="289766" y="1218067"/>
            <a:ext cx="8335962" cy="3845749"/>
          </a:xfrm>
        </p:spPr>
        <p:txBody>
          <a:bodyPr anchor="t"/>
          <a:lstStyle/>
          <a:p>
            <a:pPr algn="just">
              <a:buFont typeface="Wingdings" panose="05000000000000000000" pitchFamily="2" charset="2"/>
              <a:buChar char="Ø"/>
            </a:pPr>
            <a:r>
              <a:rPr lang="en-BE" sz="1800" b="1" dirty="0">
                <a:latin typeface="Arial"/>
                <a:cs typeface="Arial"/>
              </a:rPr>
              <a:t>P</a:t>
            </a:r>
            <a:r>
              <a:rPr lang="fr-BE" sz="1800" b="1" dirty="0">
                <a:latin typeface="Arial"/>
                <a:cs typeface="Arial"/>
              </a:rPr>
              <a:t>r</a:t>
            </a:r>
            <a:r>
              <a:rPr lang="en-BE" sz="1800" b="1" dirty="0">
                <a:latin typeface="Arial"/>
                <a:cs typeface="Arial"/>
              </a:rPr>
              <a:t>é</a:t>
            </a:r>
            <a:r>
              <a:rPr lang="fr-BE" sz="1800" b="1" dirty="0">
                <a:latin typeface="Arial"/>
                <a:cs typeface="Arial"/>
              </a:rPr>
              <a:t>m</a:t>
            </a:r>
            <a:r>
              <a:rPr lang="en-BE" sz="1800" b="1" dirty="0">
                <a:latin typeface="Arial"/>
                <a:cs typeface="Arial"/>
              </a:rPr>
              <a:t>é</a:t>
            </a:r>
            <a:r>
              <a:rPr lang="fr-BE" sz="1800" b="1" dirty="0">
                <a:latin typeface="Arial"/>
                <a:cs typeface="Arial"/>
              </a:rPr>
              <a:t>l</a:t>
            </a:r>
            <a:r>
              <a:rPr lang="en-BE" sz="1800" b="1" dirty="0">
                <a:latin typeface="Arial"/>
                <a:cs typeface="Arial"/>
              </a:rPr>
              <a:t>a</a:t>
            </a:r>
            <a:r>
              <a:rPr lang="fr-BE" sz="1800" b="1" dirty="0">
                <a:latin typeface="Arial"/>
                <a:cs typeface="Arial"/>
              </a:rPr>
              <a:t>n</a:t>
            </a:r>
            <a:r>
              <a:rPr lang="en-BE" sz="1800" b="1" dirty="0">
                <a:latin typeface="Arial"/>
                <a:cs typeface="Arial"/>
              </a:rPr>
              <a:t>g</a:t>
            </a:r>
            <a:r>
              <a:rPr lang="fr-BE" sz="1800" b="1" dirty="0">
                <a:latin typeface="Arial"/>
                <a:cs typeface="Arial"/>
              </a:rPr>
              <a:t>e</a:t>
            </a:r>
            <a:r>
              <a:rPr lang="en-BE" sz="1800" b="1" dirty="0">
                <a:latin typeface="Arial"/>
                <a:cs typeface="Arial"/>
              </a:rPr>
              <a:t>s </a:t>
            </a:r>
            <a:r>
              <a:rPr lang="fr-BE" sz="1800" b="1" dirty="0">
                <a:latin typeface="Arial"/>
                <a:cs typeface="Arial"/>
              </a:rPr>
              <a:t>m</a:t>
            </a:r>
            <a:r>
              <a:rPr lang="en-BE" sz="1800" b="1" dirty="0">
                <a:latin typeface="Arial"/>
                <a:cs typeface="Arial"/>
              </a:rPr>
              <a:t>é</a:t>
            </a:r>
            <a:r>
              <a:rPr lang="fr-BE" sz="1800" b="1" dirty="0">
                <a:latin typeface="Arial"/>
                <a:cs typeface="Arial"/>
              </a:rPr>
              <a:t>d</a:t>
            </a:r>
            <a:r>
              <a:rPr lang="en-BE" sz="1800" b="1" dirty="0" err="1">
                <a:latin typeface="Arial"/>
                <a:cs typeface="Arial"/>
              </a:rPr>
              <a:t>i</a:t>
            </a:r>
            <a:r>
              <a:rPr lang="fr-BE" sz="1800" b="1" dirty="0">
                <a:latin typeface="Arial"/>
                <a:cs typeface="Arial"/>
              </a:rPr>
              <a:t>c</a:t>
            </a:r>
            <a:r>
              <a:rPr lang="en-BE" sz="1800" b="1" dirty="0">
                <a:latin typeface="Arial"/>
                <a:cs typeface="Arial"/>
              </a:rPr>
              <a:t>a</a:t>
            </a:r>
            <a:r>
              <a:rPr lang="fr-BE" sz="1800" b="1" dirty="0">
                <a:latin typeface="Arial"/>
                <a:cs typeface="Arial"/>
              </a:rPr>
              <a:t>m</a:t>
            </a:r>
            <a:r>
              <a:rPr lang="en-BE" sz="1800" b="1" dirty="0">
                <a:latin typeface="Arial"/>
                <a:cs typeface="Arial"/>
              </a:rPr>
              <a:t>e</a:t>
            </a:r>
            <a:r>
              <a:rPr lang="fr-BE" sz="1800" b="1" dirty="0">
                <a:latin typeface="Arial"/>
                <a:cs typeface="Arial"/>
              </a:rPr>
              <a:t>n</a:t>
            </a:r>
            <a:r>
              <a:rPr lang="en-BE" sz="1800" b="1" dirty="0">
                <a:latin typeface="Arial"/>
                <a:cs typeface="Arial"/>
              </a:rPr>
              <a:t>t</a:t>
            </a:r>
            <a:r>
              <a:rPr lang="fr-BE" sz="1800" b="1" dirty="0">
                <a:latin typeface="Arial"/>
                <a:cs typeface="Arial"/>
              </a:rPr>
              <a:t>e</a:t>
            </a:r>
            <a:r>
              <a:rPr lang="en-BE" sz="1800" b="1" dirty="0">
                <a:latin typeface="Arial"/>
                <a:cs typeface="Arial"/>
              </a:rPr>
              <a:t>u</a:t>
            </a:r>
            <a:r>
              <a:rPr lang="fr-BE" sz="1800" b="1" dirty="0">
                <a:latin typeface="Arial"/>
                <a:cs typeface="Arial"/>
              </a:rPr>
              <a:t>x </a:t>
            </a:r>
            <a:r>
              <a:rPr lang="en-US" sz="1800" dirty="0">
                <a:latin typeface="Arial"/>
                <a:cs typeface="Arial"/>
              </a:rPr>
              <a:t>(Type A Article</a:t>
            </a:r>
            <a:r>
              <a:rPr lang="en-BE" sz="1800" dirty="0">
                <a:latin typeface="Arial"/>
                <a:cs typeface="Arial"/>
              </a:rPr>
              <a:t> </a:t>
            </a:r>
            <a:r>
              <a:rPr lang="en-US" sz="1800" dirty="0">
                <a:latin typeface="Arial"/>
                <a:cs typeface="Arial"/>
              </a:rPr>
              <a:t>M</a:t>
            </a:r>
            <a:r>
              <a:rPr lang="en-BE" sz="1800" dirty="0">
                <a:latin typeface="Arial"/>
                <a:cs typeface="Arial"/>
              </a:rPr>
              <a:t>é</a:t>
            </a:r>
            <a:r>
              <a:rPr lang="en-US" sz="1800" dirty="0" err="1">
                <a:latin typeface="Arial"/>
                <a:cs typeface="Arial"/>
              </a:rPr>
              <a:t>dica</a:t>
            </a:r>
            <a:r>
              <a:rPr lang="en-BE" sz="1800" dirty="0">
                <a:latin typeface="Arial"/>
                <a:cs typeface="Arial"/>
              </a:rPr>
              <a:t>m</a:t>
            </a:r>
            <a:r>
              <a:rPr lang="fr-BE" sz="1800" dirty="0">
                <a:latin typeface="Arial"/>
                <a:cs typeface="Arial"/>
              </a:rPr>
              <a:t>e</a:t>
            </a:r>
            <a:r>
              <a:rPr lang="en-BE" sz="1800" dirty="0">
                <a:latin typeface="Arial"/>
                <a:cs typeface="Arial"/>
              </a:rPr>
              <a:t>n</a:t>
            </a:r>
            <a:r>
              <a:rPr lang="fr-BE" sz="1800" dirty="0">
                <a:latin typeface="Arial"/>
                <a:cs typeface="Arial"/>
              </a:rPr>
              <a:t>t</a:t>
            </a:r>
            <a:r>
              <a:rPr lang="en-BE" sz="1800" dirty="0">
                <a:latin typeface="Arial"/>
                <a:cs typeface="Arial"/>
              </a:rPr>
              <a:t>e</a:t>
            </a:r>
            <a:r>
              <a:rPr lang="fr-BE" sz="1800" dirty="0">
                <a:latin typeface="Arial"/>
                <a:cs typeface="Arial"/>
              </a:rPr>
              <a:t>u</a:t>
            </a:r>
            <a:r>
              <a:rPr lang="en-BE" sz="1800" dirty="0">
                <a:latin typeface="Arial"/>
                <a:cs typeface="Arial"/>
              </a:rPr>
              <a:t>x</a:t>
            </a:r>
            <a:r>
              <a:rPr lang="en-US" sz="1800" dirty="0">
                <a:latin typeface="Arial"/>
                <a:cs typeface="Arial"/>
              </a:rPr>
              <a:t>): </a:t>
            </a:r>
            <a:r>
              <a:rPr lang="fr-FR" sz="1800" dirty="0">
                <a:latin typeface="Arial"/>
                <a:cs typeface="Arial"/>
              </a:rPr>
              <a:t>un médicament vétérinaire constitué d'un mélange d'une ou de plusieurs substances médicamenteuses, </a:t>
            </a:r>
            <a:r>
              <a:rPr lang="en-BE" sz="1800" dirty="0">
                <a:latin typeface="Arial"/>
                <a:cs typeface="Arial"/>
              </a:rPr>
              <a:t>e</a:t>
            </a:r>
            <a:r>
              <a:rPr lang="fr-BE" sz="1800" dirty="0">
                <a:latin typeface="Arial"/>
                <a:cs typeface="Arial"/>
              </a:rPr>
              <a:t>t</a:t>
            </a:r>
            <a:r>
              <a:rPr lang="en-BE" sz="1800" dirty="0">
                <a:latin typeface="Arial"/>
                <a:cs typeface="Arial"/>
              </a:rPr>
              <a:t> </a:t>
            </a:r>
            <a:r>
              <a:rPr lang="fr-BE" sz="1800" dirty="0">
                <a:latin typeface="Arial"/>
                <a:cs typeface="Arial"/>
              </a:rPr>
              <a:t>d</a:t>
            </a:r>
            <a:r>
              <a:rPr lang="en-BE" sz="1800" dirty="0">
                <a:latin typeface="Arial"/>
                <a:cs typeface="Arial"/>
              </a:rPr>
              <a:t>’</a:t>
            </a:r>
            <a:r>
              <a:rPr lang="fr-BE" sz="1800" dirty="0">
                <a:latin typeface="Arial"/>
                <a:cs typeface="Arial"/>
              </a:rPr>
              <a:t>u</a:t>
            </a:r>
            <a:r>
              <a:rPr lang="en-BE" sz="1800" dirty="0">
                <a:latin typeface="Arial"/>
                <a:cs typeface="Arial"/>
              </a:rPr>
              <a:t>n </a:t>
            </a:r>
            <a:r>
              <a:rPr lang="fr-BE" sz="1800" dirty="0">
                <a:latin typeface="Arial"/>
                <a:cs typeface="Arial"/>
              </a:rPr>
              <a:t>l</a:t>
            </a:r>
            <a:r>
              <a:rPr lang="en-BE" sz="1800" dirty="0" err="1">
                <a:latin typeface="Arial"/>
                <a:cs typeface="Arial"/>
              </a:rPr>
              <a:t>i</a:t>
            </a:r>
            <a:r>
              <a:rPr lang="fr-BE" sz="1800" dirty="0">
                <a:latin typeface="Arial"/>
                <a:cs typeface="Arial"/>
              </a:rPr>
              <a:t>a</a:t>
            </a:r>
            <a:r>
              <a:rPr lang="en-BE" sz="1800" dirty="0">
                <a:latin typeface="Arial"/>
                <a:cs typeface="Arial"/>
              </a:rPr>
              <a:t>n</a:t>
            </a:r>
            <a:r>
              <a:rPr lang="fr-BE" sz="1800" dirty="0">
                <a:latin typeface="Arial"/>
                <a:cs typeface="Arial"/>
              </a:rPr>
              <a:t>t</a:t>
            </a:r>
            <a:r>
              <a:rPr lang="en-BE" sz="1800" dirty="0">
                <a:latin typeface="Arial"/>
                <a:cs typeface="Arial"/>
              </a:rPr>
              <a:t> </a:t>
            </a:r>
            <a:r>
              <a:rPr lang="fr-BE" sz="1800" dirty="0">
                <a:latin typeface="Arial"/>
                <a:cs typeface="Arial"/>
              </a:rPr>
              <a:t>e</a:t>
            </a:r>
            <a:r>
              <a:rPr lang="en-BE" sz="1800" dirty="0">
                <a:latin typeface="Arial"/>
                <a:cs typeface="Arial"/>
              </a:rPr>
              <a:t>n </a:t>
            </a:r>
            <a:r>
              <a:rPr lang="fr-BE" sz="1800" dirty="0">
                <a:latin typeface="Arial"/>
                <a:cs typeface="Arial"/>
              </a:rPr>
              <a:t>g</a:t>
            </a:r>
            <a:r>
              <a:rPr lang="en-BE" sz="1800" dirty="0">
                <a:latin typeface="Arial"/>
                <a:cs typeface="Arial"/>
              </a:rPr>
              <a:t>é</a:t>
            </a:r>
            <a:r>
              <a:rPr lang="fr-BE" sz="1800" dirty="0">
                <a:latin typeface="Arial"/>
                <a:cs typeface="Arial"/>
              </a:rPr>
              <a:t>n</a:t>
            </a:r>
            <a:r>
              <a:rPr lang="en-BE" sz="1800" dirty="0">
                <a:latin typeface="Arial"/>
                <a:cs typeface="Arial"/>
              </a:rPr>
              <a:t>é</a:t>
            </a:r>
            <a:r>
              <a:rPr lang="fr-BE" sz="1800" dirty="0">
                <a:latin typeface="Arial"/>
                <a:cs typeface="Arial"/>
              </a:rPr>
              <a:t>r</a:t>
            </a:r>
            <a:r>
              <a:rPr lang="en-BE" sz="1800" dirty="0">
                <a:latin typeface="Arial"/>
                <a:cs typeface="Arial"/>
              </a:rPr>
              <a:t>a</a:t>
            </a:r>
            <a:r>
              <a:rPr lang="fr-BE" sz="1800" dirty="0">
                <a:latin typeface="Arial"/>
                <a:cs typeface="Arial"/>
              </a:rPr>
              <a:t>l</a:t>
            </a:r>
            <a:r>
              <a:rPr lang="en-BE" sz="1800" dirty="0">
                <a:latin typeface="Arial"/>
                <a:cs typeface="Arial"/>
              </a:rPr>
              <a:t>,</a:t>
            </a:r>
            <a:r>
              <a:rPr lang="fr-FR" sz="1800" dirty="0">
                <a:latin typeface="Arial"/>
                <a:cs typeface="Arial"/>
              </a:rPr>
              <a:t> qui est préparé pour faciliter l'administration orale du médicament aux animaux lorsqu'il est mélangé à des aliments</a:t>
            </a:r>
            <a:r>
              <a:rPr lang="en-US" sz="1800" dirty="0">
                <a:latin typeface="Arial"/>
                <a:cs typeface="Arial"/>
              </a:rPr>
              <a:t>.</a:t>
            </a:r>
          </a:p>
          <a:p>
            <a:pPr marL="0" indent="0" algn="just">
              <a:buNone/>
            </a:pPr>
            <a:endParaRPr lang="en-US" sz="1800" dirty="0"/>
          </a:p>
          <a:p>
            <a:pPr algn="just">
              <a:buFont typeface="Wingdings" panose="05000000000000000000" pitchFamily="2" charset="2"/>
              <a:buChar char="Ø"/>
            </a:pPr>
            <a:r>
              <a:rPr lang="en-BE" sz="1800" b="1" dirty="0">
                <a:latin typeface="Arial"/>
                <a:cs typeface="Arial"/>
              </a:rPr>
              <a:t>P</a:t>
            </a:r>
            <a:r>
              <a:rPr lang="en-US" sz="1800" b="1" dirty="0" err="1">
                <a:latin typeface="Arial"/>
                <a:cs typeface="Arial"/>
              </a:rPr>
              <a:t>rodu</a:t>
            </a:r>
            <a:r>
              <a:rPr lang="en-BE" sz="1800" b="1" dirty="0" err="1">
                <a:latin typeface="Arial"/>
                <a:cs typeface="Arial"/>
              </a:rPr>
              <a:t>i</a:t>
            </a:r>
            <a:r>
              <a:rPr lang="en-US" sz="1800" b="1" dirty="0">
                <a:latin typeface="Arial"/>
                <a:cs typeface="Arial"/>
              </a:rPr>
              <a:t>t </a:t>
            </a:r>
            <a:r>
              <a:rPr lang="en-US" sz="1800" b="1" dirty="0" err="1">
                <a:latin typeface="Arial"/>
                <a:cs typeface="Arial"/>
              </a:rPr>
              <a:t>biologi</a:t>
            </a:r>
            <a:r>
              <a:rPr lang="en-BE" sz="1800" b="1" dirty="0">
                <a:latin typeface="Arial"/>
                <a:cs typeface="Arial"/>
              </a:rPr>
              <a:t>q</a:t>
            </a:r>
            <a:r>
              <a:rPr lang="fr-BE" sz="1800" b="1" dirty="0">
                <a:latin typeface="Arial"/>
                <a:cs typeface="Arial"/>
              </a:rPr>
              <a:t>u</a:t>
            </a:r>
            <a:r>
              <a:rPr lang="en-BE" sz="1800" b="1" dirty="0">
                <a:latin typeface="Arial"/>
                <a:cs typeface="Arial"/>
              </a:rPr>
              <a:t>e/</a:t>
            </a:r>
            <a:r>
              <a:rPr lang="fr-BE" sz="1800" b="1" dirty="0">
                <a:latin typeface="Arial"/>
                <a:cs typeface="Arial"/>
              </a:rPr>
              <a:t>b</a:t>
            </a:r>
            <a:r>
              <a:rPr lang="en-BE" sz="1800" b="1" dirty="0" err="1">
                <a:latin typeface="Arial"/>
                <a:cs typeface="Arial"/>
              </a:rPr>
              <a:t>i</a:t>
            </a:r>
            <a:r>
              <a:rPr lang="fr-BE" sz="1800" b="1" dirty="0">
                <a:latin typeface="Arial"/>
                <a:cs typeface="Arial"/>
              </a:rPr>
              <a:t>o</a:t>
            </a:r>
            <a:r>
              <a:rPr lang="en-BE" sz="1800" b="1" dirty="0">
                <a:latin typeface="Arial"/>
                <a:cs typeface="Arial"/>
              </a:rPr>
              <a:t>t</a:t>
            </a:r>
            <a:r>
              <a:rPr lang="fr-BE" sz="1800" b="1" dirty="0">
                <a:latin typeface="Arial"/>
                <a:cs typeface="Arial"/>
              </a:rPr>
              <a:t>e</a:t>
            </a:r>
            <a:r>
              <a:rPr lang="en-BE" sz="1800" b="1" dirty="0">
                <a:latin typeface="Arial"/>
                <a:cs typeface="Arial"/>
              </a:rPr>
              <a:t>c</a:t>
            </a:r>
            <a:r>
              <a:rPr lang="fr-BE" sz="1800" b="1" dirty="0">
                <a:latin typeface="Arial"/>
                <a:cs typeface="Arial"/>
              </a:rPr>
              <a:t>h</a:t>
            </a:r>
            <a:r>
              <a:rPr lang="en-BE" sz="1800" b="1" dirty="0">
                <a:latin typeface="Arial"/>
                <a:cs typeface="Arial"/>
              </a:rPr>
              <a:t>n</a:t>
            </a:r>
            <a:r>
              <a:rPr lang="fr-BE" sz="1800" b="1" dirty="0">
                <a:latin typeface="Arial"/>
                <a:cs typeface="Arial"/>
              </a:rPr>
              <a:t>o</a:t>
            </a:r>
            <a:r>
              <a:rPr lang="en-BE" sz="1800" b="1" dirty="0">
                <a:latin typeface="Arial"/>
                <a:cs typeface="Arial"/>
              </a:rPr>
              <a:t>l</a:t>
            </a:r>
            <a:r>
              <a:rPr lang="fr-BE" sz="1800" b="1" dirty="0">
                <a:latin typeface="Arial"/>
                <a:cs typeface="Arial"/>
              </a:rPr>
              <a:t>o</a:t>
            </a:r>
            <a:r>
              <a:rPr lang="en-BE" sz="1800" b="1" dirty="0">
                <a:latin typeface="Arial"/>
                <a:cs typeface="Arial"/>
              </a:rPr>
              <a:t>g</a:t>
            </a:r>
            <a:r>
              <a:rPr lang="fr-BE" sz="1800" b="1" dirty="0">
                <a:latin typeface="Arial"/>
                <a:cs typeface="Arial"/>
              </a:rPr>
              <a:t>i</a:t>
            </a:r>
            <a:r>
              <a:rPr lang="en-BE" sz="1800" b="1" dirty="0">
                <a:latin typeface="Arial"/>
                <a:cs typeface="Arial"/>
              </a:rPr>
              <a:t>q</a:t>
            </a:r>
            <a:r>
              <a:rPr lang="fr-BE" sz="1800" b="1" dirty="0">
                <a:latin typeface="Arial"/>
                <a:cs typeface="Arial"/>
              </a:rPr>
              <a:t>u</a:t>
            </a:r>
            <a:r>
              <a:rPr lang="en-BE" sz="1800" b="1" dirty="0">
                <a:latin typeface="Arial"/>
                <a:cs typeface="Arial"/>
              </a:rPr>
              <a:t>e</a:t>
            </a:r>
            <a:r>
              <a:rPr lang="en-US" sz="1800" b="1" dirty="0">
                <a:latin typeface="Arial"/>
                <a:cs typeface="Arial"/>
              </a:rPr>
              <a:t> (</a:t>
            </a:r>
            <a:r>
              <a:rPr lang="en-BE" sz="1800" b="1" dirty="0">
                <a:latin typeface="Arial"/>
                <a:cs typeface="Arial"/>
              </a:rPr>
              <a:t>Champ </a:t>
            </a:r>
            <a:r>
              <a:rPr lang="en-BE" sz="1800" b="1" dirty="0" err="1">
                <a:latin typeface="Arial"/>
                <a:cs typeface="Arial"/>
              </a:rPr>
              <a:t>d’application</a:t>
            </a:r>
            <a:r>
              <a:rPr lang="en-US" sz="1800" b="1" dirty="0">
                <a:latin typeface="Arial"/>
                <a:cs typeface="Arial"/>
              </a:rPr>
              <a:t> </a:t>
            </a:r>
            <a:r>
              <a:rPr lang="en-BE" sz="1800" b="1" dirty="0">
                <a:latin typeface="Arial"/>
                <a:cs typeface="Arial"/>
              </a:rPr>
              <a:t>d</a:t>
            </a:r>
            <a:r>
              <a:rPr lang="fr-BE" sz="1800" b="1" dirty="0">
                <a:latin typeface="Arial"/>
                <a:cs typeface="Arial"/>
              </a:rPr>
              <a:t>u</a:t>
            </a:r>
            <a:r>
              <a:rPr lang="en-US" sz="1800" b="1" dirty="0">
                <a:latin typeface="Arial"/>
                <a:cs typeface="Arial"/>
              </a:rPr>
              <a:t> VICH GL17)</a:t>
            </a:r>
            <a:r>
              <a:rPr lang="en-US" sz="1800" dirty="0">
                <a:latin typeface="Arial"/>
                <a:cs typeface="Arial"/>
              </a:rPr>
              <a:t>: </a:t>
            </a:r>
            <a:r>
              <a:rPr lang="fr-FR" sz="1800" dirty="0">
                <a:latin typeface="Arial"/>
                <a:cs typeface="Arial"/>
              </a:rPr>
              <a:t>protéines et polypeptides bien caractérisés et leurs dérivés qui sont isolés à partir de </a:t>
            </a:r>
            <a:r>
              <a:rPr lang="en-BE" sz="1800" dirty="0" err="1">
                <a:latin typeface="Arial"/>
                <a:cs typeface="Arial"/>
              </a:rPr>
              <a:t>tissu</a:t>
            </a:r>
            <a:r>
              <a:rPr lang="fr-FR" sz="1800" dirty="0">
                <a:latin typeface="Arial"/>
                <a:cs typeface="Arial"/>
              </a:rPr>
              <a:t>s, de liquides organiques, de cultures cellulaires ou produits à l'aide de la technologie de l'acide désoxyribonucléique recombinant (ADNr). La </a:t>
            </a:r>
            <a:r>
              <a:rPr lang="en-BE" sz="1800" dirty="0">
                <a:latin typeface="Arial"/>
                <a:cs typeface="Arial"/>
              </a:rPr>
              <a:t>d</a:t>
            </a:r>
            <a:r>
              <a:rPr lang="fr-BE" sz="1800" dirty="0">
                <a:latin typeface="Arial"/>
                <a:cs typeface="Arial"/>
              </a:rPr>
              <a:t>i</a:t>
            </a:r>
            <a:r>
              <a:rPr lang="en-BE" sz="1800" dirty="0">
                <a:latin typeface="Arial"/>
                <a:cs typeface="Arial"/>
              </a:rPr>
              <a:t>r</a:t>
            </a:r>
            <a:r>
              <a:rPr lang="fr-BE" sz="1800" dirty="0">
                <a:latin typeface="Arial"/>
                <a:cs typeface="Arial"/>
              </a:rPr>
              <a:t>e</a:t>
            </a:r>
            <a:r>
              <a:rPr lang="en-BE" sz="1800" dirty="0">
                <a:latin typeface="Arial"/>
                <a:cs typeface="Arial"/>
              </a:rPr>
              <a:t>c</a:t>
            </a:r>
            <a:r>
              <a:rPr lang="fr-BE" sz="1800" dirty="0">
                <a:latin typeface="Arial"/>
                <a:cs typeface="Arial"/>
              </a:rPr>
              <a:t>t</a:t>
            </a:r>
            <a:r>
              <a:rPr lang="en-BE" sz="1800" dirty="0" err="1">
                <a:latin typeface="Arial"/>
                <a:cs typeface="Arial"/>
              </a:rPr>
              <a:t>i</a:t>
            </a:r>
            <a:r>
              <a:rPr lang="fr-BE" sz="1800" dirty="0">
                <a:latin typeface="Arial"/>
                <a:cs typeface="Arial"/>
              </a:rPr>
              <a:t>v</a:t>
            </a:r>
            <a:r>
              <a:rPr lang="en-BE" sz="1800" dirty="0">
                <a:latin typeface="Arial"/>
                <a:cs typeface="Arial"/>
              </a:rPr>
              <a:t>e </a:t>
            </a:r>
            <a:r>
              <a:rPr lang="fr-FR" sz="1800" dirty="0">
                <a:latin typeface="Arial"/>
                <a:cs typeface="Arial"/>
              </a:rPr>
              <a:t>ne couvre pas les antibiotiques, les héparines, les vitamines, les métabolites cellulaires, les produits de l'ADN, les extraits allergéniques, les vaccins classiques, les cellules, le sang total et les composants du sang cellulaire.</a:t>
            </a:r>
            <a:endParaRPr lang="en-GB" sz="1800" dirty="0">
              <a:latin typeface="Arial"/>
              <a:cs typeface="Arial"/>
            </a:endParaRPr>
          </a:p>
        </p:txBody>
      </p:sp>
    </p:spTree>
    <p:extLst>
      <p:ext uri="{BB962C8B-B14F-4D97-AF65-F5344CB8AC3E}">
        <p14:creationId xmlns:p14="http://schemas.microsoft.com/office/powerpoint/2010/main" val="3645293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CDCD5-0034-4465-A160-17F077E3AC59}"/>
              </a:ext>
            </a:extLst>
          </p:cNvPr>
          <p:cNvSpPr>
            <a:spLocks noGrp="1"/>
          </p:cNvSpPr>
          <p:nvPr>
            <p:ph type="body" sz="quarter" idx="10"/>
          </p:nvPr>
        </p:nvSpPr>
        <p:spPr>
          <a:xfrm>
            <a:off x="-198753" y="109203"/>
            <a:ext cx="9050653" cy="776508"/>
          </a:xfrm>
        </p:spPr>
        <p:txBody>
          <a:bodyPr/>
          <a:lstStyle/>
          <a:p>
            <a:pPr algn="ctr"/>
            <a:r>
              <a:rPr lang="fr-BE" dirty="0"/>
              <a:t>D</a:t>
            </a:r>
            <a:r>
              <a:rPr lang="en-BE" dirty="0" err="1"/>
              <a:t>i</a:t>
            </a:r>
            <a:r>
              <a:rPr lang="fr-BE" dirty="0"/>
              <a:t>r</a:t>
            </a:r>
            <a:r>
              <a:rPr lang="en-BE" dirty="0"/>
              <a:t>e</a:t>
            </a:r>
            <a:r>
              <a:rPr lang="fr-BE" dirty="0"/>
              <a:t>c</a:t>
            </a:r>
            <a:r>
              <a:rPr lang="en-BE" dirty="0"/>
              <a:t>t</a:t>
            </a:r>
            <a:r>
              <a:rPr lang="fr-BE" dirty="0"/>
              <a:t>i</a:t>
            </a:r>
            <a:r>
              <a:rPr lang="en-BE" dirty="0"/>
              <a:t>v</a:t>
            </a:r>
            <a:r>
              <a:rPr lang="fr-BE" dirty="0"/>
              <a:t>e</a:t>
            </a:r>
            <a:r>
              <a:rPr lang="en-BE" dirty="0"/>
              <a:t>s St</a:t>
            </a:r>
            <a:r>
              <a:rPr lang="fr-BE" dirty="0"/>
              <a:t>a</a:t>
            </a:r>
            <a:r>
              <a:rPr lang="en-BE" dirty="0"/>
              <a:t>b</a:t>
            </a:r>
            <a:r>
              <a:rPr lang="fr-BE" dirty="0"/>
              <a:t>i</a:t>
            </a:r>
            <a:r>
              <a:rPr lang="en-BE" dirty="0"/>
              <a:t>l</a:t>
            </a:r>
            <a:r>
              <a:rPr lang="fr-BE" dirty="0"/>
              <a:t>i</a:t>
            </a:r>
            <a:r>
              <a:rPr lang="en-BE" dirty="0"/>
              <a:t>t</a:t>
            </a:r>
            <a:r>
              <a:rPr lang="fr-BE" dirty="0"/>
              <a:t>é</a:t>
            </a:r>
            <a:r>
              <a:rPr lang="en-BE" dirty="0"/>
              <a:t> </a:t>
            </a:r>
            <a:r>
              <a:rPr lang="en-GB" dirty="0"/>
              <a:t>VICH </a:t>
            </a:r>
            <a:r>
              <a:rPr lang="en-BE" dirty="0"/>
              <a:t> - </a:t>
            </a:r>
            <a:r>
              <a:rPr lang="fr-BE" dirty="0"/>
              <a:t>S</a:t>
            </a:r>
            <a:r>
              <a:rPr lang="en-BE" dirty="0"/>
              <a:t>t</a:t>
            </a:r>
            <a:r>
              <a:rPr lang="fr-BE" dirty="0"/>
              <a:t>r</a:t>
            </a:r>
            <a:r>
              <a:rPr lang="en-BE" dirty="0"/>
              <a:t>u</a:t>
            </a:r>
            <a:r>
              <a:rPr lang="fr-BE" dirty="0"/>
              <a:t>c</a:t>
            </a:r>
            <a:r>
              <a:rPr lang="en-BE" dirty="0"/>
              <a:t>t</a:t>
            </a:r>
            <a:r>
              <a:rPr lang="fr-BE" dirty="0"/>
              <a:t>u</a:t>
            </a:r>
            <a:r>
              <a:rPr lang="en-BE" dirty="0"/>
              <a:t>r</a:t>
            </a:r>
            <a:r>
              <a:rPr lang="fr-BE" dirty="0"/>
              <a:t>e </a:t>
            </a:r>
            <a:r>
              <a:rPr lang="en-GB" dirty="0"/>
              <a:t>: </a:t>
            </a:r>
          </a:p>
          <a:p>
            <a:pPr algn="ctr">
              <a:spcBef>
                <a:spcPts val="0"/>
              </a:spcBef>
            </a:pPr>
            <a:r>
              <a:rPr lang="en-BE" u="sng" dirty="0" err="1"/>
              <a:t>Mé</a:t>
            </a:r>
            <a:r>
              <a:rPr lang="en-GB" u="sng" dirty="0" err="1"/>
              <a:t>thodolog</a:t>
            </a:r>
            <a:r>
              <a:rPr lang="en-BE" u="sng" dirty="0" err="1"/>
              <a:t>i</a:t>
            </a:r>
            <a:r>
              <a:rPr lang="fr-BE" u="sng" dirty="0"/>
              <a:t>e</a:t>
            </a:r>
            <a:r>
              <a:rPr lang="en-BE" u="sng" dirty="0"/>
              <a:t> </a:t>
            </a:r>
            <a:r>
              <a:rPr lang="en-BE" u="sng" dirty="0" err="1"/>
              <a:t>gé</a:t>
            </a:r>
            <a:r>
              <a:rPr lang="fr-BE" u="sng" dirty="0"/>
              <a:t>n</a:t>
            </a:r>
            <a:r>
              <a:rPr lang="en-BE" u="sng" dirty="0"/>
              <a:t>é</a:t>
            </a:r>
            <a:r>
              <a:rPr lang="fr-BE" u="sng" dirty="0"/>
              <a:t>r</a:t>
            </a:r>
            <a:r>
              <a:rPr lang="en-BE" u="sng" dirty="0"/>
              <a:t>a</a:t>
            </a:r>
            <a:r>
              <a:rPr lang="fr-BE" u="sng" dirty="0"/>
              <a:t>l</a:t>
            </a:r>
            <a:r>
              <a:rPr lang="en-BE" u="sng" dirty="0"/>
              <a:t>e des </a:t>
            </a:r>
            <a:r>
              <a:rPr lang="en-GB" u="sng" dirty="0"/>
              <a:t>protocol</a:t>
            </a:r>
            <a:r>
              <a:rPr lang="en-BE" u="sng" dirty="0"/>
              <a:t>e</a:t>
            </a:r>
            <a:r>
              <a:rPr lang="en-GB" u="sng" dirty="0"/>
              <a:t>s</a:t>
            </a:r>
            <a:r>
              <a:rPr lang="en-BE" u="sng" dirty="0"/>
              <a:t> &amp; d</a:t>
            </a:r>
            <a:r>
              <a:rPr lang="fr-BE" u="sng" dirty="0"/>
              <a:t>o</a:t>
            </a:r>
            <a:r>
              <a:rPr lang="en-BE" u="sng" dirty="0"/>
              <a:t>n</a:t>
            </a:r>
            <a:r>
              <a:rPr lang="fr-BE" u="sng" dirty="0"/>
              <a:t>n</a:t>
            </a:r>
            <a:r>
              <a:rPr lang="en-BE" u="sng" dirty="0"/>
              <a:t>é</a:t>
            </a:r>
            <a:r>
              <a:rPr lang="fr-BE" u="sng" dirty="0"/>
              <a:t>e</a:t>
            </a:r>
            <a:r>
              <a:rPr lang="en-BE" u="sng" dirty="0"/>
              <a:t>s </a:t>
            </a:r>
            <a:r>
              <a:rPr lang="fr-BE" u="sng" dirty="0"/>
              <a:t>d</a:t>
            </a:r>
            <a:r>
              <a:rPr lang="en-BE" u="sng" dirty="0"/>
              <a:t>’</a:t>
            </a:r>
            <a:r>
              <a:rPr lang="fr-BE" u="sng" dirty="0"/>
              <a:t>a</a:t>
            </a:r>
            <a:r>
              <a:rPr lang="en-BE" u="sng" dirty="0"/>
              <a:t>n</a:t>
            </a:r>
            <a:r>
              <a:rPr lang="fr-BE" u="sng" dirty="0"/>
              <a:t>a</a:t>
            </a:r>
            <a:r>
              <a:rPr lang="en-BE" u="sng" dirty="0"/>
              <a:t>l</a:t>
            </a:r>
            <a:r>
              <a:rPr lang="fr-BE" u="sng" dirty="0"/>
              <a:t>y</a:t>
            </a:r>
            <a:r>
              <a:rPr lang="en-BE" u="sng" dirty="0"/>
              <a:t>s</a:t>
            </a:r>
            <a:r>
              <a:rPr lang="fr-BE" u="sng" dirty="0"/>
              <a:t>e</a:t>
            </a:r>
            <a:r>
              <a:rPr lang="en-GB" u="sng" dirty="0"/>
              <a:t> </a:t>
            </a:r>
          </a:p>
        </p:txBody>
      </p:sp>
      <p:sp>
        <p:nvSpPr>
          <p:cNvPr id="3" name="Text Placeholder 2">
            <a:extLst>
              <a:ext uri="{FF2B5EF4-FFF2-40B4-BE49-F238E27FC236}">
                <a16:creationId xmlns:a16="http://schemas.microsoft.com/office/drawing/2014/main" id="{E5C159B1-DD91-4C52-9FA3-BAC7C4107808}"/>
              </a:ext>
            </a:extLst>
          </p:cNvPr>
          <p:cNvSpPr>
            <a:spLocks noGrp="1"/>
          </p:cNvSpPr>
          <p:nvPr>
            <p:ph type="body" sz="quarter" idx="11"/>
          </p:nvPr>
        </p:nvSpPr>
        <p:spPr>
          <a:xfrm>
            <a:off x="208301" y="964707"/>
            <a:ext cx="8580554" cy="4419600"/>
          </a:xfrm>
        </p:spPr>
        <p:txBody>
          <a:bodyPr anchor="t"/>
          <a:lstStyle/>
          <a:p>
            <a:pPr algn="just"/>
            <a:r>
              <a:rPr lang="fr-FR" sz="1700" dirty="0">
                <a:latin typeface="Arial"/>
                <a:cs typeface="Arial"/>
              </a:rPr>
              <a:t>Où trouver des recommandations générales</a:t>
            </a:r>
            <a:r>
              <a:rPr lang="en-BE" sz="1700" dirty="0">
                <a:latin typeface="Arial"/>
                <a:cs typeface="Arial"/>
              </a:rPr>
              <a:t> </a:t>
            </a:r>
            <a:r>
              <a:rPr lang="fr-BE" sz="1700" dirty="0">
                <a:latin typeface="Arial"/>
                <a:cs typeface="Arial"/>
              </a:rPr>
              <a:t>s</a:t>
            </a:r>
            <a:r>
              <a:rPr lang="en-BE" sz="1700" dirty="0">
                <a:latin typeface="Arial"/>
                <a:cs typeface="Arial"/>
              </a:rPr>
              <a:t>u</a:t>
            </a:r>
            <a:r>
              <a:rPr lang="fr-BE" sz="1700" dirty="0">
                <a:latin typeface="Arial"/>
                <a:cs typeface="Arial"/>
              </a:rPr>
              <a:t>r</a:t>
            </a:r>
            <a:r>
              <a:rPr lang="fr-FR" sz="1700" dirty="0">
                <a:latin typeface="Arial"/>
                <a:cs typeface="Arial"/>
              </a:rPr>
              <a:t> la conception d</a:t>
            </a:r>
            <a:r>
              <a:rPr lang="en-BE" sz="1700" dirty="0">
                <a:latin typeface="Arial"/>
                <a:cs typeface="Arial"/>
              </a:rPr>
              <a:t>e</a:t>
            </a:r>
            <a:r>
              <a:rPr lang="fr-BE" sz="1700" dirty="0">
                <a:latin typeface="Arial"/>
                <a:cs typeface="Arial"/>
              </a:rPr>
              <a:t>s</a:t>
            </a:r>
            <a:r>
              <a:rPr lang="fr-FR" sz="1700" dirty="0">
                <a:latin typeface="Arial"/>
                <a:cs typeface="Arial"/>
              </a:rPr>
              <a:t> protocole</a:t>
            </a:r>
            <a:r>
              <a:rPr lang="en-BE" sz="1700" dirty="0">
                <a:latin typeface="Arial"/>
                <a:cs typeface="Arial"/>
              </a:rPr>
              <a:t>s</a:t>
            </a:r>
            <a:r>
              <a:rPr lang="fr-FR" sz="1700" dirty="0">
                <a:latin typeface="Arial"/>
                <a:cs typeface="Arial"/>
              </a:rPr>
              <a:t> d</a:t>
            </a:r>
            <a:r>
              <a:rPr lang="en-BE" sz="1700" dirty="0">
                <a:latin typeface="Arial"/>
                <a:cs typeface="Arial"/>
              </a:rPr>
              <a:t>e tests </a:t>
            </a:r>
            <a:r>
              <a:rPr lang="fr-FR" sz="1700" dirty="0">
                <a:latin typeface="Arial"/>
                <a:cs typeface="Arial"/>
              </a:rPr>
              <a:t>de stabilité et l'évaluation des donné</a:t>
            </a:r>
            <a:r>
              <a:rPr lang="en-BE" sz="1700" dirty="0">
                <a:latin typeface="Arial"/>
                <a:cs typeface="Arial"/>
              </a:rPr>
              <a:t>e</a:t>
            </a:r>
            <a:r>
              <a:rPr lang="fr-BE" sz="1700" dirty="0">
                <a:latin typeface="Arial"/>
                <a:cs typeface="Arial"/>
              </a:rPr>
              <a:t>s</a:t>
            </a:r>
            <a:r>
              <a:rPr lang="en-GB" sz="1700" dirty="0">
                <a:latin typeface="Arial"/>
                <a:cs typeface="Arial"/>
              </a:rPr>
              <a:t>?</a:t>
            </a:r>
            <a:endParaRPr lang="en-BE" sz="1700" dirty="0">
              <a:latin typeface="Arial"/>
              <a:cs typeface="Arial"/>
            </a:endParaRPr>
          </a:p>
          <a:p>
            <a:pPr algn="just"/>
            <a:endParaRPr lang="en-GB" sz="1800" dirty="0">
              <a:latin typeface="Arial"/>
              <a:cs typeface="Arial"/>
            </a:endParaRPr>
          </a:p>
          <a:p>
            <a:endParaRPr lang="en-GB" sz="2400" dirty="0"/>
          </a:p>
          <a:p>
            <a:endParaRPr lang="en-GB" sz="2400" dirty="0"/>
          </a:p>
          <a:p>
            <a:endParaRPr lang="en-GB" dirty="0"/>
          </a:p>
        </p:txBody>
      </p:sp>
      <p:graphicFrame>
        <p:nvGraphicFramePr>
          <p:cNvPr id="5" name="Diagramme 4"/>
          <p:cNvGraphicFramePr/>
          <p:nvPr>
            <p:extLst>
              <p:ext uri="{D42A27DB-BD31-4B8C-83A1-F6EECF244321}">
                <p14:modId xmlns:p14="http://schemas.microsoft.com/office/powerpoint/2010/main" val="1674531143"/>
              </p:ext>
            </p:extLst>
          </p:nvPr>
        </p:nvGraphicFramePr>
        <p:xfrm>
          <a:off x="297275" y="1473693"/>
          <a:ext cx="8581840" cy="5371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16089" y="4061730"/>
            <a:ext cx="2487318" cy="292100"/>
          </a:xfrm>
          <a:prstGeom prst="rect">
            <a:avLst/>
          </a:prstGeom>
          <a:solidFill>
            <a:schemeClr val="accent1">
              <a:alpha val="0"/>
            </a:scheme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06682" y="4398667"/>
            <a:ext cx="2487318" cy="850354"/>
          </a:xfrm>
          <a:prstGeom prst="rect">
            <a:avLst/>
          </a:prstGeom>
          <a:solidFill>
            <a:schemeClr val="accent1">
              <a:alpha val="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97275" y="5678654"/>
            <a:ext cx="2481309" cy="429277"/>
          </a:xfrm>
          <a:prstGeom prst="rect">
            <a:avLst/>
          </a:prstGeom>
          <a:solidFill>
            <a:schemeClr val="accent1">
              <a:alpha val="0"/>
            </a:schemeClr>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Connecteur droit avec flèche 9"/>
          <p:cNvCxnSpPr>
            <a:cxnSpLocks/>
          </p:cNvCxnSpPr>
          <p:nvPr/>
        </p:nvCxnSpPr>
        <p:spPr>
          <a:xfrm flipV="1">
            <a:off x="2803407" y="2928954"/>
            <a:ext cx="517645" cy="118201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cxnSpLocks/>
          </p:cNvCxnSpPr>
          <p:nvPr/>
        </p:nvCxnSpPr>
        <p:spPr>
          <a:xfrm flipV="1">
            <a:off x="2803407" y="4503579"/>
            <a:ext cx="545868" cy="22673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cxnSpLocks/>
            <a:stCxn id="8" idx="3"/>
          </p:cNvCxnSpPr>
          <p:nvPr/>
        </p:nvCxnSpPr>
        <p:spPr>
          <a:xfrm>
            <a:off x="3455012" y="17035761"/>
            <a:ext cx="736714" cy="27549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0">
            <a:extLst>
              <a:ext uri="{FF2B5EF4-FFF2-40B4-BE49-F238E27FC236}">
                <a16:creationId xmlns:a16="http://schemas.microsoft.com/office/drawing/2014/main" id="{C163C840-4D27-47DA-AADC-F13F7EB690D8}"/>
              </a:ext>
            </a:extLst>
          </p:cNvPr>
          <p:cNvCxnSpPr>
            <a:cxnSpLocks/>
          </p:cNvCxnSpPr>
          <p:nvPr/>
        </p:nvCxnSpPr>
        <p:spPr>
          <a:xfrm>
            <a:off x="2788394" y="5598595"/>
            <a:ext cx="532658" cy="15905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540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1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A24C9D-165C-41E7-960A-B2A10177600F}"/>
              </a:ext>
            </a:extLst>
          </p:cNvPr>
          <p:cNvSpPr>
            <a:spLocks noGrp="1"/>
          </p:cNvSpPr>
          <p:nvPr>
            <p:ph type="body" sz="quarter" idx="11"/>
          </p:nvPr>
        </p:nvSpPr>
        <p:spPr>
          <a:xfrm>
            <a:off x="1028700" y="1428749"/>
            <a:ext cx="5133975" cy="3076575"/>
          </a:xfrm>
        </p:spPr>
        <p:txBody>
          <a:bodyPr anchor="t"/>
          <a:lstStyle/>
          <a:p>
            <a:pPr marL="0" indent="0" fontAlgn="base">
              <a:buNone/>
            </a:pPr>
            <a:r>
              <a:rPr lang="fr-BE" sz="2400" cap="all" dirty="0">
                <a:latin typeface="Arial"/>
                <a:cs typeface="Arial"/>
              </a:rPr>
              <a:t>4 cat</a:t>
            </a:r>
            <a:r>
              <a:rPr lang="en-BE" sz="2400" cap="all" dirty="0">
                <a:latin typeface="Arial"/>
                <a:cs typeface="Arial"/>
              </a:rPr>
              <a:t>E</a:t>
            </a:r>
            <a:r>
              <a:rPr lang="fr-BE" sz="2400" cap="all" dirty="0">
                <a:latin typeface="Arial"/>
                <a:cs typeface="Arial"/>
              </a:rPr>
              <a:t>gories</a:t>
            </a:r>
          </a:p>
          <a:p>
            <a:pPr marL="0" indent="0" fontAlgn="base">
              <a:buNone/>
            </a:pPr>
            <a:endParaRPr lang="en-GB" b="1" cap="all" dirty="0"/>
          </a:p>
          <a:p>
            <a:pPr marL="990600" fontAlgn="base">
              <a:lnSpc>
                <a:spcPct val="120000"/>
              </a:lnSpc>
            </a:pPr>
            <a:r>
              <a:rPr lang="en-GB" u="sng" cap="all" dirty="0"/>
              <a:t>Validation</a:t>
            </a:r>
            <a:r>
              <a:rPr lang="en-BE" u="sng" cap="all" dirty="0"/>
              <a:t> des </a:t>
            </a:r>
            <a:r>
              <a:rPr lang="en-BE" u="sng" cap="all" dirty="0" err="1"/>
              <a:t>methodes</a:t>
            </a:r>
            <a:r>
              <a:rPr lang="en-BE" u="sng" cap="all" dirty="0"/>
              <a:t> </a:t>
            </a:r>
            <a:r>
              <a:rPr lang="en-BE" u="sng" cap="all" dirty="0" err="1"/>
              <a:t>d’analyse</a:t>
            </a:r>
            <a:endParaRPr lang="en-GB" u="sng" cap="all" dirty="0"/>
          </a:p>
          <a:p>
            <a:pPr marL="990600" fontAlgn="base">
              <a:lnSpc>
                <a:spcPct val="120000"/>
              </a:lnSpc>
            </a:pPr>
            <a:r>
              <a:rPr lang="en-GB" u="sng" cap="all" dirty="0" err="1">
                <a:latin typeface="Arial"/>
                <a:cs typeface="Arial"/>
              </a:rPr>
              <a:t>Impurit</a:t>
            </a:r>
            <a:r>
              <a:rPr lang="en-BE" u="sng" cap="all" dirty="0" err="1">
                <a:latin typeface="Arial"/>
                <a:cs typeface="Arial"/>
              </a:rPr>
              <a:t>eS</a:t>
            </a:r>
            <a:endParaRPr lang="en-GB" u="sng" cap="all" dirty="0" err="1"/>
          </a:p>
          <a:p>
            <a:pPr marL="990600" fontAlgn="base">
              <a:lnSpc>
                <a:spcPct val="120000"/>
              </a:lnSpc>
            </a:pPr>
            <a:r>
              <a:rPr lang="en-GB" u="sng" cap="all" dirty="0">
                <a:latin typeface="Arial"/>
                <a:cs typeface="Arial"/>
              </a:rPr>
              <a:t>Stabilit</a:t>
            </a:r>
            <a:r>
              <a:rPr lang="en-BE" u="sng" cap="all" dirty="0">
                <a:latin typeface="Arial"/>
                <a:cs typeface="Arial"/>
              </a:rPr>
              <a:t>e</a:t>
            </a:r>
            <a:endParaRPr lang="en-GB" u="sng" dirty="0">
              <a:latin typeface="Arial"/>
              <a:cs typeface="Arial"/>
            </a:endParaRPr>
          </a:p>
          <a:p>
            <a:pPr marL="990600" fontAlgn="base">
              <a:lnSpc>
                <a:spcPct val="120000"/>
              </a:lnSpc>
            </a:pPr>
            <a:r>
              <a:rPr lang="en-GB" u="sng" cap="all" dirty="0" err="1">
                <a:latin typeface="Arial"/>
                <a:cs typeface="Arial"/>
              </a:rPr>
              <a:t>SpecificationS</a:t>
            </a:r>
            <a:endParaRPr lang="en-GB" u="sng" dirty="0" err="1"/>
          </a:p>
          <a:p>
            <a:endParaRPr lang="en-GB" dirty="0"/>
          </a:p>
        </p:txBody>
      </p:sp>
      <p:sp>
        <p:nvSpPr>
          <p:cNvPr id="4" name="Text Placeholder 3">
            <a:extLst>
              <a:ext uri="{FF2B5EF4-FFF2-40B4-BE49-F238E27FC236}">
                <a16:creationId xmlns:a16="http://schemas.microsoft.com/office/drawing/2014/main" id="{7B868D4E-C844-4A62-8F22-296AC38FEA9A}"/>
              </a:ext>
            </a:extLst>
          </p:cNvPr>
          <p:cNvSpPr txBox="1">
            <a:spLocks/>
          </p:cNvSpPr>
          <p:nvPr/>
        </p:nvSpPr>
        <p:spPr>
          <a:xfrm>
            <a:off x="642191" y="241207"/>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BE" b="1" dirty="0"/>
              <a:t>D</a:t>
            </a:r>
            <a:r>
              <a:rPr lang="fr-BE" b="1" dirty="0"/>
              <a:t>i</a:t>
            </a:r>
            <a:r>
              <a:rPr lang="en-BE" b="1" dirty="0"/>
              <a:t>r</a:t>
            </a:r>
            <a:r>
              <a:rPr lang="fr-BE" b="1" dirty="0"/>
              <a:t>e</a:t>
            </a:r>
            <a:r>
              <a:rPr lang="en-BE" b="1" dirty="0"/>
              <a:t>c</a:t>
            </a:r>
            <a:r>
              <a:rPr lang="fr-BE" b="1" dirty="0"/>
              <a:t>t</a:t>
            </a:r>
            <a:r>
              <a:rPr lang="en-BE" b="1" dirty="0" err="1"/>
              <a:t>i</a:t>
            </a:r>
            <a:r>
              <a:rPr lang="fr-BE" b="1" dirty="0"/>
              <a:t>v</a:t>
            </a:r>
            <a:r>
              <a:rPr lang="en-BE" b="1" dirty="0"/>
              <a:t>e</a:t>
            </a:r>
            <a:r>
              <a:rPr lang="fr-BE" b="1" dirty="0"/>
              <a:t>s</a:t>
            </a:r>
            <a:r>
              <a:rPr lang="en-BE" b="1" dirty="0"/>
              <a:t> </a:t>
            </a:r>
            <a:r>
              <a:rPr lang="fr-BE" b="1" dirty="0"/>
              <a:t>Q</a:t>
            </a:r>
            <a:r>
              <a:rPr lang="en-BE" b="1" dirty="0"/>
              <a:t>u</a:t>
            </a:r>
            <a:r>
              <a:rPr lang="fr-BE" b="1" dirty="0"/>
              <a:t>a</a:t>
            </a:r>
            <a:r>
              <a:rPr lang="en-BE" b="1" dirty="0"/>
              <a:t>l</a:t>
            </a:r>
            <a:r>
              <a:rPr lang="fr-BE" b="1" dirty="0"/>
              <a:t>i</a:t>
            </a:r>
            <a:r>
              <a:rPr lang="en-BE" b="1" dirty="0"/>
              <a:t>t</a:t>
            </a:r>
            <a:r>
              <a:rPr lang="fr-BE" b="1" dirty="0"/>
              <a:t>é</a:t>
            </a:r>
            <a:r>
              <a:rPr lang="en-BE" b="1" dirty="0"/>
              <a:t> </a:t>
            </a:r>
            <a:r>
              <a:rPr lang="fr-BE" b="1" dirty="0"/>
              <a:t>d</a:t>
            </a:r>
            <a:r>
              <a:rPr lang="en-BE" b="1" dirty="0"/>
              <a:t>u </a:t>
            </a:r>
            <a:r>
              <a:rPr lang="fr-BE" b="1" dirty="0"/>
              <a:t>VICH</a:t>
            </a:r>
            <a:endParaRPr lang="en-GB" b="1" dirty="0"/>
          </a:p>
        </p:txBody>
      </p:sp>
    </p:spTree>
    <p:extLst>
      <p:ext uri="{BB962C8B-B14F-4D97-AF65-F5344CB8AC3E}">
        <p14:creationId xmlns:p14="http://schemas.microsoft.com/office/powerpoint/2010/main" val="2609305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D00AFE0-9F65-442B-B4C5-E0CC4BFBE8B2}"/>
              </a:ext>
            </a:extLst>
          </p:cNvPr>
          <p:cNvSpPr>
            <a:spLocks noGrp="1"/>
          </p:cNvSpPr>
          <p:nvPr>
            <p:ph type="body" sz="quarter" idx="10"/>
          </p:nvPr>
        </p:nvSpPr>
        <p:spPr>
          <a:xfrm>
            <a:off x="623141" y="203107"/>
            <a:ext cx="7000781" cy="519112"/>
          </a:xfrm>
        </p:spPr>
        <p:txBody>
          <a:bodyPr/>
          <a:lstStyle/>
          <a:p>
            <a:r>
              <a:rPr lang="en-BE" b="1" dirty="0"/>
              <a:t>D</a:t>
            </a:r>
            <a:r>
              <a:rPr lang="fr-BE" b="1" dirty="0"/>
              <a:t>i</a:t>
            </a:r>
            <a:r>
              <a:rPr lang="en-BE" b="1" dirty="0"/>
              <a:t>r</a:t>
            </a:r>
            <a:r>
              <a:rPr lang="fr-BE" b="1" dirty="0"/>
              <a:t>e</a:t>
            </a:r>
            <a:r>
              <a:rPr lang="en-BE" b="1" dirty="0"/>
              <a:t>c</a:t>
            </a:r>
            <a:r>
              <a:rPr lang="fr-BE" b="1" dirty="0"/>
              <a:t>t</a:t>
            </a:r>
            <a:r>
              <a:rPr lang="en-BE" b="1" dirty="0" err="1"/>
              <a:t>i</a:t>
            </a:r>
            <a:r>
              <a:rPr lang="fr-BE" b="1" dirty="0"/>
              <a:t>v</a:t>
            </a:r>
            <a:r>
              <a:rPr lang="en-BE" b="1" dirty="0"/>
              <a:t>e</a:t>
            </a:r>
            <a:r>
              <a:rPr lang="fr-BE" b="1" dirty="0"/>
              <a:t>s</a:t>
            </a:r>
            <a:r>
              <a:rPr lang="en-BE" b="1" dirty="0"/>
              <a:t> </a:t>
            </a:r>
            <a:r>
              <a:rPr lang="fr-BE" b="1" dirty="0"/>
              <a:t>Q</a:t>
            </a:r>
            <a:r>
              <a:rPr lang="en-BE" b="1" dirty="0"/>
              <a:t>u</a:t>
            </a:r>
            <a:r>
              <a:rPr lang="fr-BE" b="1" dirty="0"/>
              <a:t>a</a:t>
            </a:r>
            <a:r>
              <a:rPr lang="en-BE" b="1" dirty="0"/>
              <a:t>l</a:t>
            </a:r>
            <a:r>
              <a:rPr lang="fr-BE" b="1" dirty="0"/>
              <a:t>i</a:t>
            </a:r>
            <a:r>
              <a:rPr lang="en-BE" b="1" dirty="0"/>
              <a:t>t</a:t>
            </a:r>
            <a:r>
              <a:rPr lang="fr-BE" b="1" dirty="0"/>
              <a:t>é</a:t>
            </a:r>
            <a:r>
              <a:rPr lang="en-BE" b="1" dirty="0"/>
              <a:t> </a:t>
            </a:r>
            <a:r>
              <a:rPr lang="fr-BE" b="1" dirty="0"/>
              <a:t>d</a:t>
            </a:r>
            <a:r>
              <a:rPr lang="en-BE" b="1" dirty="0"/>
              <a:t>u </a:t>
            </a:r>
            <a:r>
              <a:rPr lang="fr-BE" b="1" dirty="0"/>
              <a:t>VICH</a:t>
            </a:r>
            <a:endParaRPr lang="en-GB" b="1" dirty="0"/>
          </a:p>
        </p:txBody>
      </p:sp>
      <p:sp>
        <p:nvSpPr>
          <p:cNvPr id="5" name="Text Placeholder 4">
            <a:extLst>
              <a:ext uri="{FF2B5EF4-FFF2-40B4-BE49-F238E27FC236}">
                <a16:creationId xmlns:a16="http://schemas.microsoft.com/office/drawing/2014/main" id="{A7BDEF26-FFBA-49F5-AA77-78E111C38491}"/>
              </a:ext>
            </a:extLst>
          </p:cNvPr>
          <p:cNvSpPr>
            <a:spLocks noGrp="1"/>
          </p:cNvSpPr>
          <p:nvPr>
            <p:ph type="body" sz="quarter" idx="11"/>
          </p:nvPr>
        </p:nvSpPr>
        <p:spPr>
          <a:xfrm>
            <a:off x="1019175" y="1506538"/>
            <a:ext cx="7721600" cy="3027362"/>
          </a:xfrm>
        </p:spPr>
        <p:txBody>
          <a:bodyPr anchor="t"/>
          <a:lstStyle/>
          <a:p>
            <a:pPr marL="0" indent="0" fontAlgn="base">
              <a:buNone/>
            </a:pPr>
            <a:r>
              <a:rPr lang="en-GB" sz="2400" dirty="0">
                <a:latin typeface="Arial"/>
                <a:cs typeface="Arial"/>
              </a:rPr>
              <a:t>1. Validation des </a:t>
            </a:r>
            <a:r>
              <a:rPr lang="en-GB" sz="2400" dirty="0" err="1">
                <a:latin typeface="Arial"/>
                <a:cs typeface="Arial"/>
              </a:rPr>
              <a:t>Méthodes</a:t>
            </a:r>
            <a:r>
              <a:rPr lang="en-GB" sz="2400" dirty="0">
                <a:latin typeface="Arial"/>
                <a:cs typeface="Arial"/>
              </a:rPr>
              <a:t> </a:t>
            </a:r>
            <a:r>
              <a:rPr lang="en-GB" sz="2400" dirty="0" err="1">
                <a:latin typeface="Arial"/>
                <a:cs typeface="Arial"/>
              </a:rPr>
              <a:t>d'Analyse</a:t>
            </a:r>
            <a:endParaRPr lang="en-GB" sz="2400" dirty="0" err="1"/>
          </a:p>
          <a:p>
            <a:pPr marL="0" indent="0" fontAlgn="base">
              <a:buNone/>
            </a:pPr>
            <a:endParaRPr lang="en-GB" sz="2400" dirty="0"/>
          </a:p>
          <a:p>
            <a:pPr fontAlgn="base"/>
            <a:r>
              <a:rPr lang="en-GB" u="sng" dirty="0">
                <a:latin typeface="Arial"/>
                <a:cs typeface="Arial"/>
              </a:rPr>
              <a:t>Validation </a:t>
            </a:r>
            <a:r>
              <a:rPr lang="en-BE" u="sng" dirty="0">
                <a:latin typeface="Arial"/>
                <a:cs typeface="Arial"/>
              </a:rPr>
              <a:t>des</a:t>
            </a:r>
            <a:r>
              <a:rPr lang="en-GB" u="sng" dirty="0">
                <a:latin typeface="Arial"/>
                <a:cs typeface="Arial"/>
              </a:rPr>
              <a:t> M</a:t>
            </a:r>
            <a:r>
              <a:rPr lang="fr-BE" u="sng" dirty="0">
                <a:latin typeface="Arial"/>
                <a:cs typeface="Arial"/>
              </a:rPr>
              <a:t>é</a:t>
            </a:r>
            <a:r>
              <a:rPr lang="en-BE" u="sng" dirty="0">
                <a:latin typeface="Arial"/>
                <a:cs typeface="Arial"/>
              </a:rPr>
              <a:t>t</a:t>
            </a:r>
            <a:r>
              <a:rPr lang="fr-BE" u="sng" dirty="0">
                <a:latin typeface="Arial"/>
                <a:cs typeface="Arial"/>
              </a:rPr>
              <a:t>h</a:t>
            </a:r>
            <a:r>
              <a:rPr lang="en-BE" u="sng" dirty="0">
                <a:latin typeface="Arial"/>
                <a:cs typeface="Arial"/>
              </a:rPr>
              <a:t>o</a:t>
            </a:r>
            <a:r>
              <a:rPr lang="fr-BE" u="sng" dirty="0">
                <a:latin typeface="Arial"/>
                <a:cs typeface="Arial"/>
              </a:rPr>
              <a:t>d</a:t>
            </a:r>
            <a:r>
              <a:rPr lang="en-BE" u="sng" dirty="0">
                <a:latin typeface="Arial"/>
                <a:cs typeface="Arial"/>
              </a:rPr>
              <a:t>e</a:t>
            </a:r>
            <a:r>
              <a:rPr lang="en-GB" u="sng" dirty="0">
                <a:latin typeface="Arial"/>
                <a:cs typeface="Arial"/>
              </a:rPr>
              <a:t>s</a:t>
            </a:r>
            <a:r>
              <a:rPr lang="en-BE" u="sng" dirty="0">
                <a:latin typeface="Arial"/>
                <a:cs typeface="Arial"/>
              </a:rPr>
              <a:t> </a:t>
            </a:r>
            <a:r>
              <a:rPr lang="fr-BE" u="sng" dirty="0">
                <a:latin typeface="Arial"/>
                <a:cs typeface="Arial"/>
              </a:rPr>
              <a:t>d</a:t>
            </a:r>
            <a:r>
              <a:rPr lang="en-BE" u="sng" dirty="0">
                <a:latin typeface="Arial"/>
                <a:cs typeface="Arial"/>
              </a:rPr>
              <a:t>’An</a:t>
            </a:r>
            <a:r>
              <a:rPr lang="fr-BE" u="sng" dirty="0">
                <a:latin typeface="Arial"/>
                <a:cs typeface="Arial"/>
              </a:rPr>
              <a:t>a</a:t>
            </a:r>
            <a:r>
              <a:rPr lang="en-BE" u="sng" dirty="0">
                <a:latin typeface="Arial"/>
                <a:cs typeface="Arial"/>
              </a:rPr>
              <a:t>l</a:t>
            </a:r>
            <a:r>
              <a:rPr lang="fr-BE" u="sng" dirty="0">
                <a:latin typeface="Arial"/>
                <a:cs typeface="Arial"/>
              </a:rPr>
              <a:t>y</a:t>
            </a:r>
            <a:r>
              <a:rPr lang="en-BE" u="sng" dirty="0">
                <a:latin typeface="Arial"/>
                <a:cs typeface="Arial"/>
              </a:rPr>
              <a:t>s</a:t>
            </a:r>
            <a:r>
              <a:rPr lang="fr-BE" u="sng" dirty="0">
                <a:latin typeface="Arial"/>
                <a:cs typeface="Arial"/>
              </a:rPr>
              <a:t>e</a:t>
            </a:r>
            <a:r>
              <a:rPr lang="en-GB" u="sng" dirty="0">
                <a:latin typeface="Arial"/>
                <a:cs typeface="Arial"/>
              </a:rPr>
              <a:t> : </a:t>
            </a:r>
            <a:r>
              <a:rPr lang="en-GB" u="sng" dirty="0" err="1">
                <a:latin typeface="Arial"/>
                <a:cs typeface="Arial"/>
              </a:rPr>
              <a:t>D</a:t>
            </a:r>
            <a:r>
              <a:rPr lang="en-BE" u="sng" dirty="0" err="1">
                <a:latin typeface="Arial"/>
                <a:cs typeface="Arial"/>
              </a:rPr>
              <a:t>é</a:t>
            </a:r>
            <a:r>
              <a:rPr lang="en-GB" u="sng" dirty="0" err="1">
                <a:latin typeface="Arial"/>
                <a:cs typeface="Arial"/>
              </a:rPr>
              <a:t>finition</a:t>
            </a:r>
            <a:r>
              <a:rPr lang="en-GB" u="sng" dirty="0">
                <a:latin typeface="Arial"/>
                <a:cs typeface="Arial"/>
              </a:rPr>
              <a:t> et </a:t>
            </a:r>
            <a:r>
              <a:rPr lang="en-GB" u="sng" dirty="0" err="1">
                <a:latin typeface="Arial"/>
                <a:cs typeface="Arial"/>
              </a:rPr>
              <a:t>Terminolog</a:t>
            </a:r>
            <a:r>
              <a:rPr lang="en-BE" u="sng" dirty="0" err="1">
                <a:latin typeface="Arial"/>
                <a:cs typeface="Arial"/>
              </a:rPr>
              <a:t>i</a:t>
            </a:r>
            <a:r>
              <a:rPr lang="fr-BE" u="sng" dirty="0">
                <a:latin typeface="Arial"/>
                <a:cs typeface="Arial"/>
              </a:rPr>
              <a:t>e</a:t>
            </a:r>
            <a:endParaRPr lang="en-GB" u="sng" dirty="0">
              <a:latin typeface="Arial"/>
              <a:cs typeface="Arial"/>
            </a:endParaRPr>
          </a:p>
          <a:p>
            <a:pPr marL="461645" lvl="1" fontAlgn="base"/>
            <a:r>
              <a:rPr lang="en-GB" dirty="0">
                <a:latin typeface="Arial"/>
                <a:cs typeface="Arial"/>
              </a:rPr>
              <a:t>VICH GL1 - </a:t>
            </a:r>
            <a:r>
              <a:rPr lang="en-BE" dirty="0">
                <a:latin typeface="Arial"/>
                <a:cs typeface="Arial"/>
              </a:rPr>
              <a:t>e</a:t>
            </a:r>
            <a:r>
              <a:rPr lang="fr-BE" dirty="0">
                <a:latin typeface="Arial"/>
                <a:cs typeface="Arial"/>
              </a:rPr>
              <a:t>n</a:t>
            </a:r>
            <a:r>
              <a:rPr lang="en-BE" dirty="0">
                <a:latin typeface="Arial"/>
                <a:cs typeface="Arial"/>
              </a:rPr>
              <a:t>t</a:t>
            </a:r>
            <a:r>
              <a:rPr lang="fr-BE" dirty="0">
                <a:latin typeface="Arial"/>
                <a:cs typeface="Arial"/>
              </a:rPr>
              <a:t>r</a:t>
            </a:r>
            <a:r>
              <a:rPr lang="en-BE" dirty="0">
                <a:latin typeface="Arial"/>
                <a:cs typeface="Arial"/>
              </a:rPr>
              <a:t>é</a:t>
            </a:r>
            <a:r>
              <a:rPr lang="fr-BE" dirty="0">
                <a:latin typeface="Arial"/>
                <a:cs typeface="Arial"/>
              </a:rPr>
              <a:t>e</a:t>
            </a:r>
            <a:r>
              <a:rPr lang="en-BE" dirty="0">
                <a:latin typeface="Arial"/>
                <a:cs typeface="Arial"/>
              </a:rPr>
              <a:t> </a:t>
            </a:r>
            <a:r>
              <a:rPr lang="fr-BE" dirty="0">
                <a:latin typeface="Arial"/>
                <a:cs typeface="Arial"/>
              </a:rPr>
              <a:t>e</a:t>
            </a:r>
            <a:r>
              <a:rPr lang="en-BE" dirty="0">
                <a:latin typeface="Arial"/>
                <a:cs typeface="Arial"/>
              </a:rPr>
              <a:t>n </a:t>
            </a:r>
            <a:r>
              <a:rPr lang="fr-BE" dirty="0">
                <a:latin typeface="Arial"/>
                <a:cs typeface="Arial"/>
              </a:rPr>
              <a:t>v</a:t>
            </a:r>
            <a:r>
              <a:rPr lang="en-BE" dirty="0" err="1">
                <a:latin typeface="Arial"/>
                <a:cs typeface="Arial"/>
              </a:rPr>
              <a:t>i</a:t>
            </a:r>
            <a:r>
              <a:rPr lang="fr-BE" dirty="0">
                <a:latin typeface="Arial"/>
                <a:cs typeface="Arial"/>
              </a:rPr>
              <a:t>g</a:t>
            </a:r>
            <a:r>
              <a:rPr lang="en-BE" dirty="0">
                <a:latin typeface="Arial"/>
                <a:cs typeface="Arial"/>
              </a:rPr>
              <a:t>u</a:t>
            </a:r>
            <a:r>
              <a:rPr lang="fr-BE" dirty="0">
                <a:latin typeface="Arial"/>
                <a:cs typeface="Arial"/>
              </a:rPr>
              <a:t>e</a:t>
            </a:r>
            <a:r>
              <a:rPr lang="en-BE" dirty="0">
                <a:latin typeface="Arial"/>
                <a:cs typeface="Arial"/>
              </a:rPr>
              <a:t>ur en </a:t>
            </a:r>
            <a:r>
              <a:rPr lang="en-GB" dirty="0" err="1">
                <a:latin typeface="Arial"/>
                <a:cs typeface="Arial"/>
              </a:rPr>
              <a:t>Octobr</a:t>
            </a:r>
            <a:r>
              <a:rPr lang="en-BE" dirty="0">
                <a:latin typeface="Arial"/>
                <a:cs typeface="Arial"/>
              </a:rPr>
              <a:t>e</a:t>
            </a:r>
            <a:r>
              <a:rPr lang="en-GB" dirty="0">
                <a:latin typeface="Arial"/>
                <a:cs typeface="Arial"/>
              </a:rPr>
              <a:t> 1999</a:t>
            </a:r>
          </a:p>
          <a:p>
            <a:pPr marL="461645" lvl="1" fontAlgn="base"/>
            <a:endParaRPr lang="en-GB" dirty="0"/>
          </a:p>
          <a:p>
            <a:pPr fontAlgn="base"/>
            <a:r>
              <a:rPr lang="en-GB" u="sng" dirty="0">
                <a:latin typeface="Arial"/>
                <a:cs typeface="Arial"/>
              </a:rPr>
              <a:t>Validation </a:t>
            </a:r>
            <a:r>
              <a:rPr lang="en-BE" u="sng" dirty="0">
                <a:latin typeface="Arial"/>
                <a:cs typeface="Arial"/>
              </a:rPr>
              <a:t>des</a:t>
            </a:r>
            <a:r>
              <a:rPr lang="en-GB" u="sng" dirty="0">
                <a:latin typeface="Arial"/>
                <a:cs typeface="Arial"/>
              </a:rPr>
              <a:t> M</a:t>
            </a:r>
            <a:r>
              <a:rPr lang="fr-BE" u="sng" dirty="0">
                <a:latin typeface="Arial"/>
                <a:cs typeface="Arial"/>
              </a:rPr>
              <a:t>é</a:t>
            </a:r>
            <a:r>
              <a:rPr lang="en-BE" u="sng" dirty="0">
                <a:latin typeface="Arial"/>
                <a:cs typeface="Arial"/>
              </a:rPr>
              <a:t>t</a:t>
            </a:r>
            <a:r>
              <a:rPr lang="fr-BE" u="sng" dirty="0">
                <a:latin typeface="Arial"/>
                <a:cs typeface="Arial"/>
              </a:rPr>
              <a:t>h</a:t>
            </a:r>
            <a:r>
              <a:rPr lang="en-BE" u="sng" dirty="0">
                <a:latin typeface="Arial"/>
                <a:cs typeface="Arial"/>
              </a:rPr>
              <a:t>o</a:t>
            </a:r>
            <a:r>
              <a:rPr lang="fr-BE" u="sng" dirty="0">
                <a:latin typeface="Arial"/>
                <a:cs typeface="Arial"/>
              </a:rPr>
              <a:t>d</a:t>
            </a:r>
            <a:r>
              <a:rPr lang="en-BE" u="sng" dirty="0">
                <a:latin typeface="Arial"/>
                <a:cs typeface="Arial"/>
              </a:rPr>
              <a:t>e</a:t>
            </a:r>
            <a:r>
              <a:rPr lang="en-GB" u="sng" dirty="0">
                <a:latin typeface="Arial"/>
                <a:cs typeface="Arial"/>
              </a:rPr>
              <a:t>s</a:t>
            </a:r>
            <a:r>
              <a:rPr lang="en-BE" u="sng" dirty="0">
                <a:latin typeface="Arial"/>
                <a:cs typeface="Arial"/>
              </a:rPr>
              <a:t> </a:t>
            </a:r>
            <a:r>
              <a:rPr lang="fr-BE" u="sng" dirty="0">
                <a:latin typeface="Arial"/>
                <a:cs typeface="Arial"/>
              </a:rPr>
              <a:t>d</a:t>
            </a:r>
            <a:r>
              <a:rPr lang="en-BE" u="sng" dirty="0">
                <a:latin typeface="Arial"/>
                <a:cs typeface="Arial"/>
              </a:rPr>
              <a:t>’An</a:t>
            </a:r>
            <a:r>
              <a:rPr lang="fr-BE" u="sng" dirty="0">
                <a:latin typeface="Arial"/>
                <a:cs typeface="Arial"/>
              </a:rPr>
              <a:t>a</a:t>
            </a:r>
            <a:r>
              <a:rPr lang="en-BE" u="sng" dirty="0">
                <a:latin typeface="Arial"/>
                <a:cs typeface="Arial"/>
              </a:rPr>
              <a:t>l</a:t>
            </a:r>
            <a:r>
              <a:rPr lang="fr-BE" u="sng" dirty="0">
                <a:latin typeface="Arial"/>
                <a:cs typeface="Arial"/>
              </a:rPr>
              <a:t>y</a:t>
            </a:r>
            <a:r>
              <a:rPr lang="en-BE" u="sng" dirty="0">
                <a:latin typeface="Arial"/>
                <a:cs typeface="Arial"/>
              </a:rPr>
              <a:t>s</a:t>
            </a:r>
            <a:r>
              <a:rPr lang="fr-BE" u="sng" dirty="0">
                <a:latin typeface="Arial"/>
                <a:cs typeface="Arial"/>
              </a:rPr>
              <a:t>e</a:t>
            </a:r>
            <a:r>
              <a:rPr lang="en-GB" u="sng" dirty="0">
                <a:latin typeface="Arial"/>
                <a:cs typeface="Arial"/>
              </a:rPr>
              <a:t> : </a:t>
            </a:r>
            <a:r>
              <a:rPr lang="en-GB" u="sng" dirty="0" err="1">
                <a:latin typeface="Arial"/>
                <a:cs typeface="Arial"/>
              </a:rPr>
              <a:t>M</a:t>
            </a:r>
            <a:r>
              <a:rPr lang="en-BE" u="sng" dirty="0" err="1">
                <a:latin typeface="Arial"/>
                <a:cs typeface="Arial"/>
              </a:rPr>
              <a:t>é</a:t>
            </a:r>
            <a:r>
              <a:rPr lang="en-GB" u="sng" dirty="0" err="1">
                <a:latin typeface="Arial"/>
                <a:cs typeface="Arial"/>
              </a:rPr>
              <a:t>thodolog</a:t>
            </a:r>
            <a:r>
              <a:rPr lang="en-BE" u="sng" dirty="0" err="1">
                <a:latin typeface="Arial"/>
                <a:cs typeface="Arial"/>
              </a:rPr>
              <a:t>i</a:t>
            </a:r>
            <a:r>
              <a:rPr lang="fr-BE" u="sng" dirty="0">
                <a:latin typeface="Arial"/>
                <a:cs typeface="Arial"/>
              </a:rPr>
              <a:t>e</a:t>
            </a:r>
            <a:endParaRPr lang="en-GB" u="sng" dirty="0">
              <a:latin typeface="Arial"/>
              <a:cs typeface="Arial"/>
            </a:endParaRPr>
          </a:p>
          <a:p>
            <a:pPr marL="461645" lvl="1" fontAlgn="base"/>
            <a:r>
              <a:rPr lang="en-GB" dirty="0">
                <a:latin typeface="Arial"/>
                <a:cs typeface="Arial"/>
              </a:rPr>
              <a:t>VICH GL2 - </a:t>
            </a:r>
            <a:r>
              <a:rPr lang="en-BE" dirty="0">
                <a:latin typeface="Arial"/>
                <a:cs typeface="Arial"/>
              </a:rPr>
              <a:t>e</a:t>
            </a:r>
            <a:r>
              <a:rPr lang="fr-BE" dirty="0">
                <a:latin typeface="Arial"/>
                <a:cs typeface="Arial"/>
              </a:rPr>
              <a:t>n</a:t>
            </a:r>
            <a:r>
              <a:rPr lang="en-BE" dirty="0">
                <a:latin typeface="Arial"/>
                <a:cs typeface="Arial"/>
              </a:rPr>
              <a:t>t</a:t>
            </a:r>
            <a:r>
              <a:rPr lang="fr-BE" dirty="0">
                <a:latin typeface="Arial"/>
                <a:cs typeface="Arial"/>
              </a:rPr>
              <a:t>r</a:t>
            </a:r>
            <a:r>
              <a:rPr lang="en-BE" dirty="0">
                <a:latin typeface="Arial"/>
                <a:cs typeface="Arial"/>
              </a:rPr>
              <a:t>é</a:t>
            </a:r>
            <a:r>
              <a:rPr lang="fr-BE" dirty="0">
                <a:latin typeface="Arial"/>
                <a:cs typeface="Arial"/>
              </a:rPr>
              <a:t>e</a:t>
            </a:r>
            <a:r>
              <a:rPr lang="en-BE" dirty="0">
                <a:latin typeface="Arial"/>
                <a:cs typeface="Arial"/>
              </a:rPr>
              <a:t> </a:t>
            </a:r>
            <a:r>
              <a:rPr lang="fr-BE" dirty="0">
                <a:latin typeface="Arial"/>
                <a:cs typeface="Arial"/>
              </a:rPr>
              <a:t>e</a:t>
            </a:r>
            <a:r>
              <a:rPr lang="en-BE" dirty="0">
                <a:latin typeface="Arial"/>
                <a:cs typeface="Arial"/>
              </a:rPr>
              <a:t>n </a:t>
            </a:r>
            <a:r>
              <a:rPr lang="fr-BE" dirty="0">
                <a:latin typeface="Arial"/>
                <a:cs typeface="Arial"/>
              </a:rPr>
              <a:t>v</a:t>
            </a:r>
            <a:r>
              <a:rPr lang="en-BE" dirty="0" err="1">
                <a:latin typeface="Arial"/>
                <a:cs typeface="Arial"/>
              </a:rPr>
              <a:t>i</a:t>
            </a:r>
            <a:r>
              <a:rPr lang="fr-BE" dirty="0">
                <a:latin typeface="Arial"/>
                <a:cs typeface="Arial"/>
              </a:rPr>
              <a:t>g</a:t>
            </a:r>
            <a:r>
              <a:rPr lang="en-BE" dirty="0">
                <a:latin typeface="Arial"/>
                <a:cs typeface="Arial"/>
              </a:rPr>
              <a:t>u</a:t>
            </a:r>
            <a:r>
              <a:rPr lang="fr-BE" dirty="0">
                <a:latin typeface="Arial"/>
                <a:cs typeface="Arial"/>
              </a:rPr>
              <a:t>e</a:t>
            </a:r>
            <a:r>
              <a:rPr lang="en-BE" dirty="0">
                <a:latin typeface="Arial"/>
                <a:cs typeface="Arial"/>
              </a:rPr>
              <a:t>ur en </a:t>
            </a:r>
            <a:r>
              <a:rPr lang="en-GB" dirty="0" err="1">
                <a:latin typeface="Arial"/>
                <a:cs typeface="Arial"/>
              </a:rPr>
              <a:t>Octobr</a:t>
            </a:r>
            <a:r>
              <a:rPr lang="en-BE" dirty="0">
                <a:latin typeface="Arial"/>
                <a:cs typeface="Arial"/>
              </a:rPr>
              <a:t>e</a:t>
            </a:r>
            <a:r>
              <a:rPr lang="en-GB" dirty="0">
                <a:latin typeface="Arial"/>
                <a:cs typeface="Arial"/>
              </a:rPr>
              <a:t>1999</a:t>
            </a:r>
          </a:p>
        </p:txBody>
      </p:sp>
    </p:spTree>
    <p:extLst>
      <p:ext uri="{BB962C8B-B14F-4D97-AF65-F5344CB8AC3E}">
        <p14:creationId xmlns:p14="http://schemas.microsoft.com/office/powerpoint/2010/main" val="146200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B766D0-86B6-4A3E-AE4A-38EAF4818645}"/>
              </a:ext>
            </a:extLst>
          </p:cNvPr>
          <p:cNvSpPr>
            <a:spLocks noGrp="1"/>
          </p:cNvSpPr>
          <p:nvPr>
            <p:ph type="body" sz="quarter" idx="11"/>
          </p:nvPr>
        </p:nvSpPr>
        <p:spPr>
          <a:xfrm>
            <a:off x="1004888" y="1506538"/>
            <a:ext cx="8335962" cy="3246437"/>
          </a:xfrm>
        </p:spPr>
        <p:txBody>
          <a:bodyPr anchor="t"/>
          <a:lstStyle/>
          <a:p>
            <a:pPr marL="0" indent="0" fontAlgn="base">
              <a:buNone/>
            </a:pPr>
            <a:r>
              <a:rPr lang="en-GB" sz="2400" dirty="0">
                <a:latin typeface="Arial"/>
                <a:cs typeface="Arial"/>
              </a:rPr>
              <a:t>2. Impurit</a:t>
            </a:r>
            <a:r>
              <a:rPr lang="en-BE" sz="2400" dirty="0">
                <a:latin typeface="Arial"/>
                <a:cs typeface="Arial"/>
              </a:rPr>
              <a:t>é</a:t>
            </a:r>
            <a:r>
              <a:rPr lang="en-GB" sz="2400" dirty="0">
                <a:latin typeface="Arial"/>
                <a:cs typeface="Arial"/>
              </a:rPr>
              <a:t>s</a:t>
            </a:r>
            <a:endParaRPr lang="en-GB" dirty="0">
              <a:latin typeface="Arial"/>
              <a:cs typeface="Arial"/>
            </a:endParaRPr>
          </a:p>
          <a:p>
            <a:pPr fontAlgn="base">
              <a:spcBef>
                <a:spcPts val="1800"/>
              </a:spcBef>
            </a:pPr>
            <a:r>
              <a:rPr lang="en-GB" u="sng" dirty="0" err="1">
                <a:latin typeface="Arial"/>
                <a:cs typeface="Arial"/>
              </a:rPr>
              <a:t>Impurit</a:t>
            </a:r>
            <a:r>
              <a:rPr lang="en-BE" u="sng" dirty="0" err="1">
                <a:latin typeface="Arial"/>
                <a:cs typeface="Arial"/>
              </a:rPr>
              <a:t>é</a:t>
            </a:r>
            <a:r>
              <a:rPr lang="en-GB" u="sng" dirty="0" err="1">
                <a:latin typeface="Arial"/>
                <a:cs typeface="Arial"/>
              </a:rPr>
              <a:t>s</a:t>
            </a:r>
            <a:r>
              <a:rPr lang="en-GB" u="sng" dirty="0">
                <a:latin typeface="Arial"/>
                <a:cs typeface="Arial"/>
              </a:rPr>
              <a:t> </a:t>
            </a:r>
            <a:r>
              <a:rPr lang="en-BE" u="sng" dirty="0">
                <a:latin typeface="Arial"/>
                <a:cs typeface="Arial"/>
              </a:rPr>
              <a:t>d</a:t>
            </a:r>
            <a:r>
              <a:rPr lang="fr-BE" u="sng" dirty="0">
                <a:latin typeface="Arial"/>
                <a:cs typeface="Arial"/>
              </a:rPr>
              <a:t>a</a:t>
            </a:r>
            <a:r>
              <a:rPr lang="en-BE" u="sng" dirty="0">
                <a:latin typeface="Arial"/>
                <a:cs typeface="Arial"/>
              </a:rPr>
              <a:t>n</a:t>
            </a:r>
            <a:r>
              <a:rPr lang="fr-BE" u="sng" dirty="0">
                <a:latin typeface="Arial"/>
                <a:cs typeface="Arial"/>
              </a:rPr>
              <a:t>s</a:t>
            </a:r>
            <a:r>
              <a:rPr lang="en-BE" u="sng" dirty="0">
                <a:latin typeface="Arial"/>
                <a:cs typeface="Arial"/>
              </a:rPr>
              <a:t> Le</a:t>
            </a:r>
            <a:r>
              <a:rPr lang="fr-BE" u="sng" dirty="0">
                <a:latin typeface="Arial"/>
                <a:cs typeface="Arial"/>
              </a:rPr>
              <a:t>s</a:t>
            </a:r>
            <a:r>
              <a:rPr lang="en-BE" u="sng" dirty="0">
                <a:latin typeface="Arial"/>
                <a:cs typeface="Arial"/>
              </a:rPr>
              <a:t> </a:t>
            </a:r>
            <a:r>
              <a:rPr lang="fr-BE" u="sng" dirty="0">
                <a:latin typeface="Arial"/>
                <a:cs typeface="Arial"/>
              </a:rPr>
              <a:t>Nouvelles Substances Médicamenteuses Vétérinaire</a:t>
            </a:r>
            <a:r>
              <a:rPr lang="en-BE" u="sng" dirty="0">
                <a:latin typeface="Arial"/>
                <a:cs typeface="Arial"/>
              </a:rPr>
              <a:t>s</a:t>
            </a:r>
            <a:endParaRPr lang="en-GB" u="sng" dirty="0">
              <a:latin typeface="Arial"/>
              <a:cs typeface="Arial"/>
            </a:endParaRPr>
          </a:p>
          <a:p>
            <a:pPr marL="461645" lvl="1" fontAlgn="base"/>
            <a:r>
              <a:rPr lang="en-GB" dirty="0">
                <a:latin typeface="Arial"/>
                <a:cs typeface="Arial"/>
              </a:rPr>
              <a:t>VICH GL10(R) - Jan</a:t>
            </a:r>
            <a:r>
              <a:rPr lang="en-BE" dirty="0">
                <a:latin typeface="Arial"/>
                <a:cs typeface="Arial"/>
              </a:rPr>
              <a:t>v</a:t>
            </a:r>
            <a:r>
              <a:rPr lang="fr-BE" dirty="0">
                <a:latin typeface="Arial"/>
                <a:cs typeface="Arial"/>
              </a:rPr>
              <a:t>i</a:t>
            </a:r>
            <a:r>
              <a:rPr lang="en-BE" dirty="0">
                <a:latin typeface="Arial"/>
                <a:cs typeface="Arial"/>
              </a:rPr>
              <a:t>e</a:t>
            </a:r>
            <a:r>
              <a:rPr lang="fr-BE" dirty="0">
                <a:latin typeface="Arial"/>
                <a:cs typeface="Arial"/>
              </a:rPr>
              <a:t>r</a:t>
            </a:r>
            <a:r>
              <a:rPr lang="en-GB" dirty="0">
                <a:latin typeface="Arial"/>
                <a:cs typeface="Arial"/>
              </a:rPr>
              <a:t> 2008 </a:t>
            </a:r>
          </a:p>
          <a:p>
            <a:pPr fontAlgn="base">
              <a:spcBef>
                <a:spcPts val="1800"/>
              </a:spcBef>
            </a:pPr>
            <a:r>
              <a:rPr lang="en-GB" u="sng" dirty="0" err="1">
                <a:latin typeface="Arial"/>
                <a:cs typeface="Arial"/>
              </a:rPr>
              <a:t>Impurit</a:t>
            </a:r>
            <a:r>
              <a:rPr lang="en-BE" u="sng" dirty="0" err="1">
                <a:latin typeface="Arial"/>
                <a:cs typeface="Arial"/>
              </a:rPr>
              <a:t>é</a:t>
            </a:r>
            <a:r>
              <a:rPr lang="en-GB" u="sng" dirty="0" err="1">
                <a:latin typeface="Arial"/>
                <a:cs typeface="Arial"/>
              </a:rPr>
              <a:t>s</a:t>
            </a:r>
            <a:r>
              <a:rPr lang="en-GB" u="sng" dirty="0">
                <a:latin typeface="Arial"/>
                <a:cs typeface="Arial"/>
              </a:rPr>
              <a:t> </a:t>
            </a:r>
            <a:r>
              <a:rPr lang="en-BE" u="sng" dirty="0">
                <a:latin typeface="Arial"/>
                <a:cs typeface="Arial"/>
              </a:rPr>
              <a:t>d</a:t>
            </a:r>
            <a:r>
              <a:rPr lang="fr-BE" u="sng" dirty="0">
                <a:latin typeface="Arial"/>
                <a:cs typeface="Arial"/>
              </a:rPr>
              <a:t>a</a:t>
            </a:r>
            <a:r>
              <a:rPr lang="en-BE" u="sng" dirty="0">
                <a:latin typeface="Arial"/>
                <a:cs typeface="Arial"/>
              </a:rPr>
              <a:t>n</a:t>
            </a:r>
            <a:r>
              <a:rPr lang="fr-BE" u="sng" dirty="0">
                <a:latin typeface="Arial"/>
                <a:cs typeface="Arial"/>
              </a:rPr>
              <a:t>s</a:t>
            </a:r>
            <a:r>
              <a:rPr lang="en-BE" u="sng" dirty="0">
                <a:latin typeface="Arial"/>
                <a:cs typeface="Arial"/>
              </a:rPr>
              <a:t> Le</a:t>
            </a:r>
            <a:r>
              <a:rPr lang="fr-BE" u="sng" dirty="0">
                <a:latin typeface="Arial"/>
                <a:cs typeface="Arial"/>
              </a:rPr>
              <a:t>s</a:t>
            </a:r>
            <a:r>
              <a:rPr lang="en-BE" u="sng" dirty="0">
                <a:latin typeface="Arial"/>
                <a:cs typeface="Arial"/>
              </a:rPr>
              <a:t> </a:t>
            </a:r>
            <a:r>
              <a:rPr lang="fr-BE" u="sng" dirty="0">
                <a:latin typeface="Arial"/>
                <a:cs typeface="Arial"/>
              </a:rPr>
              <a:t>Nouveaux Médicaments Vétérinaire</a:t>
            </a:r>
            <a:r>
              <a:rPr lang="en-BE" u="sng" dirty="0">
                <a:latin typeface="Arial"/>
                <a:cs typeface="Arial"/>
              </a:rPr>
              <a:t>s</a:t>
            </a:r>
            <a:endParaRPr lang="en-GB" u="sng" dirty="0">
              <a:latin typeface="Arial"/>
              <a:cs typeface="Arial"/>
            </a:endParaRPr>
          </a:p>
          <a:p>
            <a:pPr marL="461645" lvl="1" fontAlgn="base"/>
            <a:r>
              <a:rPr lang="en-GB" dirty="0">
                <a:latin typeface="Arial"/>
                <a:cs typeface="Arial"/>
              </a:rPr>
              <a:t>VICH GL11(R) - Jan</a:t>
            </a:r>
            <a:r>
              <a:rPr lang="en-BE" dirty="0">
                <a:latin typeface="Arial"/>
                <a:cs typeface="Arial"/>
              </a:rPr>
              <a:t>v</a:t>
            </a:r>
            <a:r>
              <a:rPr lang="fr-BE" dirty="0">
                <a:latin typeface="Arial"/>
                <a:cs typeface="Arial"/>
              </a:rPr>
              <a:t>i</a:t>
            </a:r>
            <a:r>
              <a:rPr lang="en-BE" dirty="0">
                <a:latin typeface="Arial"/>
                <a:cs typeface="Arial"/>
              </a:rPr>
              <a:t>e</a:t>
            </a:r>
            <a:r>
              <a:rPr lang="fr-BE" dirty="0">
                <a:latin typeface="Arial"/>
                <a:cs typeface="Arial"/>
              </a:rPr>
              <a:t>r</a:t>
            </a:r>
            <a:r>
              <a:rPr lang="en-GB" dirty="0">
                <a:latin typeface="Arial"/>
                <a:cs typeface="Arial"/>
              </a:rPr>
              <a:t> 2008</a:t>
            </a:r>
          </a:p>
          <a:p>
            <a:pPr fontAlgn="base">
              <a:spcBef>
                <a:spcPts val="1800"/>
              </a:spcBef>
            </a:pPr>
            <a:r>
              <a:rPr lang="en-GB" u="sng" dirty="0" err="1">
                <a:latin typeface="Arial"/>
                <a:cs typeface="Arial"/>
              </a:rPr>
              <a:t>Impurités</a:t>
            </a:r>
            <a:r>
              <a:rPr lang="en-GB" u="sng" dirty="0">
                <a:latin typeface="Arial"/>
                <a:cs typeface="Arial"/>
              </a:rPr>
              <a:t>: S</a:t>
            </a:r>
            <a:r>
              <a:rPr lang="fr-BE" u="sng" dirty="0" err="1">
                <a:latin typeface="Arial"/>
                <a:cs typeface="Arial"/>
              </a:rPr>
              <a:t>olvants</a:t>
            </a:r>
            <a:r>
              <a:rPr lang="fr-BE" u="sng" dirty="0">
                <a:latin typeface="Arial"/>
                <a:cs typeface="Arial"/>
              </a:rPr>
              <a:t> Résiduels da</a:t>
            </a:r>
            <a:r>
              <a:rPr lang="en-GB" u="sng" dirty="0">
                <a:latin typeface="Arial"/>
                <a:cs typeface="Arial"/>
              </a:rPr>
              <a:t>n</a:t>
            </a:r>
            <a:r>
              <a:rPr lang="fr-BE" u="sng" dirty="0">
                <a:latin typeface="Arial"/>
                <a:cs typeface="Arial"/>
              </a:rPr>
              <a:t>s</a:t>
            </a:r>
            <a:r>
              <a:rPr lang="en-GB" u="sng" dirty="0">
                <a:latin typeface="Arial"/>
                <a:cs typeface="Arial"/>
              </a:rPr>
              <a:t> Le</a:t>
            </a:r>
            <a:r>
              <a:rPr lang="fr-BE" u="sng" dirty="0">
                <a:latin typeface="Arial"/>
                <a:cs typeface="Arial"/>
              </a:rPr>
              <a:t>s</a:t>
            </a:r>
            <a:r>
              <a:rPr lang="en-GB" u="sng" dirty="0">
                <a:latin typeface="Arial"/>
                <a:cs typeface="Arial"/>
              </a:rPr>
              <a:t> N</a:t>
            </a:r>
            <a:r>
              <a:rPr lang="fr-BE" u="sng" dirty="0" err="1">
                <a:latin typeface="Arial"/>
                <a:cs typeface="Arial"/>
              </a:rPr>
              <a:t>ouveaux</a:t>
            </a:r>
            <a:r>
              <a:rPr lang="fr-BE" u="sng" dirty="0">
                <a:latin typeface="Arial"/>
                <a:cs typeface="Arial"/>
              </a:rPr>
              <a:t> Médicaments Vétérinaires, Les Substances Actives et Les Excipients</a:t>
            </a:r>
            <a:r>
              <a:rPr lang="fr-FR" u="sng" dirty="0">
                <a:solidFill>
                  <a:srgbClr val="0070C0"/>
                </a:solidFill>
                <a:latin typeface="Arial"/>
                <a:cs typeface="Arial"/>
              </a:rPr>
              <a:t> </a:t>
            </a:r>
            <a:endParaRPr lang="en-GB" u="sng" dirty="0">
              <a:solidFill>
                <a:srgbClr val="0070C0"/>
              </a:solidFill>
              <a:latin typeface="Arial"/>
              <a:cs typeface="Arial"/>
            </a:endParaRPr>
          </a:p>
          <a:p>
            <a:pPr marL="461645" lvl="1" fontAlgn="base"/>
            <a:r>
              <a:rPr lang="en-GB" dirty="0"/>
              <a:t>VICH GL18(R) - Ju</a:t>
            </a:r>
            <a:r>
              <a:rPr lang="en-BE" dirty="0" err="1"/>
              <a:t>i</a:t>
            </a:r>
            <a:r>
              <a:rPr lang="fr-BE" dirty="0"/>
              <a:t>l</a:t>
            </a:r>
            <a:r>
              <a:rPr lang="en-BE" dirty="0"/>
              <a:t>l</a:t>
            </a:r>
            <a:r>
              <a:rPr lang="fr-BE" dirty="0"/>
              <a:t>e</a:t>
            </a:r>
            <a:r>
              <a:rPr lang="en-BE" dirty="0"/>
              <a:t>t</a:t>
            </a:r>
            <a:r>
              <a:rPr lang="en-GB" dirty="0"/>
              <a:t> 2011</a:t>
            </a:r>
          </a:p>
          <a:p>
            <a:endParaRPr lang="en-GB" dirty="0"/>
          </a:p>
        </p:txBody>
      </p:sp>
      <p:sp>
        <p:nvSpPr>
          <p:cNvPr id="5" name="Text Placeholder 3">
            <a:extLst>
              <a:ext uri="{FF2B5EF4-FFF2-40B4-BE49-F238E27FC236}">
                <a16:creationId xmlns:a16="http://schemas.microsoft.com/office/drawing/2014/main" id="{2353C8E9-AE2E-420A-86EA-A1F14473EFF0}"/>
              </a:ext>
            </a:extLst>
          </p:cNvPr>
          <p:cNvSpPr txBox="1">
            <a:spLocks/>
          </p:cNvSpPr>
          <p:nvPr/>
        </p:nvSpPr>
        <p:spPr>
          <a:xfrm>
            <a:off x="570007" y="218235"/>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BE" b="1" dirty="0"/>
              <a:t>D</a:t>
            </a:r>
            <a:r>
              <a:rPr lang="fr-BE" b="1" dirty="0"/>
              <a:t>i</a:t>
            </a:r>
            <a:r>
              <a:rPr lang="en-BE" b="1" dirty="0"/>
              <a:t>r</a:t>
            </a:r>
            <a:r>
              <a:rPr lang="fr-BE" b="1" dirty="0"/>
              <a:t>e</a:t>
            </a:r>
            <a:r>
              <a:rPr lang="en-BE" b="1" dirty="0"/>
              <a:t>c</a:t>
            </a:r>
            <a:r>
              <a:rPr lang="fr-BE" b="1" dirty="0"/>
              <a:t>t</a:t>
            </a:r>
            <a:r>
              <a:rPr lang="en-BE" b="1" dirty="0" err="1"/>
              <a:t>i</a:t>
            </a:r>
            <a:r>
              <a:rPr lang="fr-BE" b="1" dirty="0"/>
              <a:t>v</a:t>
            </a:r>
            <a:r>
              <a:rPr lang="en-BE" b="1" dirty="0"/>
              <a:t>e</a:t>
            </a:r>
            <a:r>
              <a:rPr lang="fr-BE" b="1" dirty="0"/>
              <a:t>s</a:t>
            </a:r>
            <a:r>
              <a:rPr lang="en-BE" b="1" dirty="0"/>
              <a:t> </a:t>
            </a:r>
            <a:r>
              <a:rPr lang="fr-BE" b="1" dirty="0"/>
              <a:t>Q</a:t>
            </a:r>
            <a:r>
              <a:rPr lang="en-BE" b="1" dirty="0"/>
              <a:t>u</a:t>
            </a:r>
            <a:r>
              <a:rPr lang="fr-BE" b="1" dirty="0"/>
              <a:t>a</a:t>
            </a:r>
            <a:r>
              <a:rPr lang="en-BE" b="1" dirty="0"/>
              <a:t>l</a:t>
            </a:r>
            <a:r>
              <a:rPr lang="fr-BE" b="1" dirty="0"/>
              <a:t>i</a:t>
            </a:r>
            <a:r>
              <a:rPr lang="en-BE" b="1" dirty="0"/>
              <a:t>t</a:t>
            </a:r>
            <a:r>
              <a:rPr lang="fr-BE" b="1" dirty="0"/>
              <a:t>é</a:t>
            </a:r>
            <a:r>
              <a:rPr lang="en-BE" b="1" dirty="0"/>
              <a:t> </a:t>
            </a:r>
            <a:r>
              <a:rPr lang="fr-BE" b="1" dirty="0"/>
              <a:t>d</a:t>
            </a:r>
            <a:r>
              <a:rPr lang="en-BE" b="1" dirty="0"/>
              <a:t>u </a:t>
            </a:r>
            <a:r>
              <a:rPr lang="fr-BE" b="1" dirty="0"/>
              <a:t>VICH</a:t>
            </a:r>
            <a:endParaRPr lang="en-GB" b="1" dirty="0"/>
          </a:p>
        </p:txBody>
      </p:sp>
    </p:spTree>
    <p:extLst>
      <p:ext uri="{BB962C8B-B14F-4D97-AF65-F5344CB8AC3E}">
        <p14:creationId xmlns:p14="http://schemas.microsoft.com/office/powerpoint/2010/main" val="61691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4D16DD-FE41-4B30-A05A-5BB0ABB5EA79}"/>
              </a:ext>
            </a:extLst>
          </p:cNvPr>
          <p:cNvSpPr txBox="1">
            <a:spLocks noGrp="1"/>
          </p:cNvSpPr>
          <p:nvPr>
            <p:ph type="body" sz="quarter" idx="10"/>
          </p:nvPr>
        </p:nvSpPr>
        <p:spPr>
          <a:xfrm>
            <a:off x="651716" y="2468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BE" b="1" dirty="0"/>
              <a:t>D</a:t>
            </a:r>
            <a:r>
              <a:rPr lang="fr-BE" b="1" dirty="0"/>
              <a:t>i</a:t>
            </a:r>
            <a:r>
              <a:rPr lang="en-BE" b="1" dirty="0"/>
              <a:t>r</a:t>
            </a:r>
            <a:r>
              <a:rPr lang="fr-BE" b="1" dirty="0"/>
              <a:t>e</a:t>
            </a:r>
            <a:r>
              <a:rPr lang="en-BE" b="1" dirty="0"/>
              <a:t>c</a:t>
            </a:r>
            <a:r>
              <a:rPr lang="fr-BE" b="1" dirty="0"/>
              <a:t>t</a:t>
            </a:r>
            <a:r>
              <a:rPr lang="en-BE" b="1" dirty="0" err="1"/>
              <a:t>i</a:t>
            </a:r>
            <a:r>
              <a:rPr lang="fr-BE" b="1" dirty="0"/>
              <a:t>v</a:t>
            </a:r>
            <a:r>
              <a:rPr lang="en-BE" b="1" dirty="0"/>
              <a:t>e</a:t>
            </a:r>
            <a:r>
              <a:rPr lang="fr-BE" b="1" dirty="0"/>
              <a:t>s</a:t>
            </a:r>
            <a:r>
              <a:rPr lang="en-BE" b="1" dirty="0"/>
              <a:t> </a:t>
            </a:r>
            <a:r>
              <a:rPr lang="fr-BE" b="1" dirty="0"/>
              <a:t>Q</a:t>
            </a:r>
            <a:r>
              <a:rPr lang="en-BE" b="1" dirty="0"/>
              <a:t>u</a:t>
            </a:r>
            <a:r>
              <a:rPr lang="fr-BE" b="1" dirty="0"/>
              <a:t>a</a:t>
            </a:r>
            <a:r>
              <a:rPr lang="en-BE" b="1" dirty="0"/>
              <a:t>l</a:t>
            </a:r>
            <a:r>
              <a:rPr lang="fr-BE" b="1" dirty="0"/>
              <a:t>i</a:t>
            </a:r>
            <a:r>
              <a:rPr lang="en-BE" b="1" dirty="0"/>
              <a:t>t</a:t>
            </a:r>
            <a:r>
              <a:rPr lang="fr-BE" b="1" dirty="0"/>
              <a:t>é</a:t>
            </a:r>
            <a:r>
              <a:rPr lang="en-BE" b="1" dirty="0"/>
              <a:t> </a:t>
            </a:r>
            <a:r>
              <a:rPr lang="fr-BE" b="1" dirty="0"/>
              <a:t>d</a:t>
            </a:r>
            <a:r>
              <a:rPr lang="en-BE" b="1" dirty="0"/>
              <a:t>u </a:t>
            </a:r>
            <a:r>
              <a:rPr lang="fr-BE" b="1" dirty="0"/>
              <a:t>VICH</a:t>
            </a:r>
            <a:endParaRPr lang="en-GB" b="1" dirty="0"/>
          </a:p>
        </p:txBody>
      </p:sp>
      <p:sp>
        <p:nvSpPr>
          <p:cNvPr id="3" name="Text Placeholder 2">
            <a:extLst>
              <a:ext uri="{FF2B5EF4-FFF2-40B4-BE49-F238E27FC236}">
                <a16:creationId xmlns:a16="http://schemas.microsoft.com/office/drawing/2014/main" id="{C6ACDCDC-B2FA-44EC-9C60-6B34F5C4C827}"/>
              </a:ext>
            </a:extLst>
          </p:cNvPr>
          <p:cNvSpPr>
            <a:spLocks noGrp="1"/>
          </p:cNvSpPr>
          <p:nvPr>
            <p:ph type="body" sz="quarter" idx="11"/>
          </p:nvPr>
        </p:nvSpPr>
        <p:spPr>
          <a:xfrm>
            <a:off x="642839" y="1051843"/>
            <a:ext cx="7758575" cy="5559347"/>
          </a:xfrm>
          <a:solidFill>
            <a:schemeClr val="bg1">
              <a:alpha val="66000"/>
            </a:schemeClr>
          </a:solidFill>
        </p:spPr>
        <p:txBody>
          <a:bodyPr anchor="t"/>
          <a:lstStyle/>
          <a:p>
            <a:pPr marL="0" indent="0" fontAlgn="base">
              <a:buNone/>
            </a:pPr>
            <a:r>
              <a:rPr lang="en-US" sz="2400" dirty="0">
                <a:latin typeface="Arial"/>
                <a:cs typeface="Arial"/>
              </a:rPr>
              <a:t>3. Stabilit</a:t>
            </a:r>
            <a:r>
              <a:rPr lang="en-BE" sz="2400" dirty="0">
                <a:latin typeface="Arial"/>
                <a:cs typeface="Arial"/>
              </a:rPr>
              <a:t>é</a:t>
            </a:r>
            <a:endParaRPr lang="en-US" sz="2400" dirty="0">
              <a:latin typeface="Arial"/>
              <a:cs typeface="Arial"/>
            </a:endParaRPr>
          </a:p>
          <a:p>
            <a:pPr fontAlgn="base"/>
            <a:r>
              <a:rPr lang="en-US" u="sng" dirty="0">
                <a:latin typeface="Arial"/>
                <a:cs typeface="Arial"/>
              </a:rPr>
              <a:t>Test</a:t>
            </a:r>
            <a:r>
              <a:rPr lang="en-BE" u="sng" dirty="0">
                <a:latin typeface="Arial"/>
                <a:cs typeface="Arial"/>
              </a:rPr>
              <a:t>s </a:t>
            </a:r>
            <a:r>
              <a:rPr lang="fr-BE" u="sng" dirty="0">
                <a:latin typeface="Arial"/>
                <a:cs typeface="Arial"/>
              </a:rPr>
              <a:t>d</a:t>
            </a:r>
            <a:r>
              <a:rPr lang="en-BE" u="sng" dirty="0">
                <a:latin typeface="Arial"/>
                <a:cs typeface="Arial"/>
              </a:rPr>
              <a:t>e St</a:t>
            </a:r>
            <a:r>
              <a:rPr lang="fr-BE" u="sng" dirty="0">
                <a:latin typeface="Arial"/>
                <a:cs typeface="Arial"/>
              </a:rPr>
              <a:t>a</a:t>
            </a:r>
            <a:r>
              <a:rPr lang="en-BE" u="sng" dirty="0">
                <a:latin typeface="Arial"/>
                <a:cs typeface="Arial"/>
              </a:rPr>
              <a:t>b</a:t>
            </a:r>
            <a:r>
              <a:rPr lang="fr-BE" u="sng" dirty="0">
                <a:latin typeface="Arial"/>
                <a:cs typeface="Arial"/>
              </a:rPr>
              <a:t>i</a:t>
            </a:r>
            <a:r>
              <a:rPr lang="en-BE" u="sng" dirty="0">
                <a:latin typeface="Arial"/>
                <a:cs typeface="Arial"/>
              </a:rPr>
              <a:t>l</a:t>
            </a:r>
            <a:r>
              <a:rPr lang="fr-BE" u="sng" dirty="0">
                <a:latin typeface="Arial"/>
                <a:cs typeface="Arial"/>
              </a:rPr>
              <a:t>i</a:t>
            </a:r>
            <a:r>
              <a:rPr lang="en-BE" u="sng" dirty="0">
                <a:latin typeface="Arial"/>
                <a:cs typeface="Arial"/>
              </a:rPr>
              <a:t>t</a:t>
            </a:r>
            <a:r>
              <a:rPr lang="fr-BE" u="sng" dirty="0">
                <a:latin typeface="Arial"/>
                <a:cs typeface="Arial"/>
              </a:rPr>
              <a:t>é</a:t>
            </a:r>
            <a:r>
              <a:rPr lang="en-US" u="sng" dirty="0">
                <a:latin typeface="Arial"/>
                <a:cs typeface="Arial"/>
              </a:rPr>
              <a:t> </a:t>
            </a:r>
            <a:r>
              <a:rPr lang="en-BE" u="sng" dirty="0">
                <a:latin typeface="Arial"/>
                <a:cs typeface="Arial"/>
              </a:rPr>
              <a:t>D</a:t>
            </a:r>
            <a:r>
              <a:rPr lang="fr-BE" u="sng" dirty="0">
                <a:latin typeface="Arial"/>
                <a:cs typeface="Arial"/>
              </a:rPr>
              <a:t>e</a:t>
            </a:r>
            <a:r>
              <a:rPr lang="en-BE" u="sng" dirty="0">
                <a:latin typeface="Arial"/>
                <a:cs typeface="Arial"/>
              </a:rPr>
              <a:t>s</a:t>
            </a:r>
            <a:r>
              <a:rPr lang="en-US" u="sng" dirty="0">
                <a:latin typeface="Arial"/>
                <a:cs typeface="Arial"/>
              </a:rPr>
              <a:t> N</a:t>
            </a:r>
            <a:r>
              <a:rPr lang="fr-FR" u="sng" dirty="0" err="1">
                <a:latin typeface="Arial"/>
                <a:cs typeface="Arial"/>
              </a:rPr>
              <a:t>ouvelles</a:t>
            </a:r>
            <a:r>
              <a:rPr lang="fr-FR" u="sng" dirty="0">
                <a:latin typeface="Arial"/>
                <a:cs typeface="Arial"/>
              </a:rPr>
              <a:t> Substances Médicamenteuses et Nouveaux Médicaments </a:t>
            </a:r>
            <a:r>
              <a:rPr lang="en-BE" u="sng" dirty="0">
                <a:latin typeface="Arial"/>
                <a:cs typeface="Arial"/>
              </a:rPr>
              <a:t>P</a:t>
            </a:r>
            <a:r>
              <a:rPr lang="fr-FR" u="sng" dirty="0" err="1">
                <a:latin typeface="Arial"/>
                <a:cs typeface="Arial"/>
              </a:rPr>
              <a:t>our</a:t>
            </a:r>
            <a:r>
              <a:rPr lang="fr-FR" u="sng" dirty="0">
                <a:latin typeface="Arial"/>
                <a:cs typeface="Arial"/>
              </a:rPr>
              <a:t> Usage Vétérinaire </a:t>
            </a:r>
            <a:r>
              <a:rPr lang="en-US" u="sng" dirty="0">
                <a:latin typeface="Arial"/>
                <a:cs typeface="Arial"/>
              </a:rPr>
              <a:t> </a:t>
            </a:r>
            <a:endParaRPr lang="en-BE" u="sng" dirty="0"/>
          </a:p>
          <a:p>
            <a:pPr marL="461645" lvl="1" fontAlgn="base"/>
            <a:r>
              <a:rPr lang="en-US" dirty="0">
                <a:latin typeface="Arial"/>
                <a:cs typeface="Arial"/>
              </a:rPr>
              <a:t>VICH GL3(R) - </a:t>
            </a:r>
            <a:r>
              <a:rPr lang="en-US" dirty="0" err="1">
                <a:latin typeface="Arial"/>
                <a:cs typeface="Arial"/>
              </a:rPr>
              <a:t>Jan</a:t>
            </a:r>
            <a:r>
              <a:rPr lang="en-BE" dirty="0" err="1">
                <a:latin typeface="Arial"/>
                <a:cs typeface="Arial"/>
              </a:rPr>
              <a:t>v</a:t>
            </a:r>
            <a:r>
              <a:rPr lang="fr-BE" dirty="0">
                <a:latin typeface="Arial"/>
                <a:cs typeface="Arial"/>
              </a:rPr>
              <a:t>i</a:t>
            </a:r>
            <a:r>
              <a:rPr lang="en-BE" dirty="0">
                <a:latin typeface="Arial"/>
                <a:cs typeface="Arial"/>
              </a:rPr>
              <a:t>e</a:t>
            </a:r>
            <a:r>
              <a:rPr lang="fr-BE" dirty="0">
                <a:latin typeface="Arial"/>
                <a:cs typeface="Arial"/>
              </a:rPr>
              <a:t>r</a:t>
            </a:r>
            <a:r>
              <a:rPr lang="en-US" dirty="0">
                <a:latin typeface="Arial"/>
                <a:cs typeface="Arial"/>
              </a:rPr>
              <a:t> 2008</a:t>
            </a:r>
          </a:p>
          <a:p>
            <a:pPr fontAlgn="base"/>
            <a:r>
              <a:rPr lang="en-US" u="sng" dirty="0">
                <a:latin typeface="Arial"/>
                <a:cs typeface="Arial"/>
              </a:rPr>
              <a:t>Tests de </a:t>
            </a:r>
            <a:r>
              <a:rPr lang="en-US" u="sng" dirty="0" err="1">
                <a:latin typeface="Arial"/>
                <a:cs typeface="Arial"/>
              </a:rPr>
              <a:t>Stabilité</a:t>
            </a:r>
            <a:r>
              <a:rPr lang="en-US" u="sng" dirty="0">
                <a:latin typeface="Arial"/>
                <a:cs typeface="Arial"/>
              </a:rPr>
              <a:t>: E</a:t>
            </a:r>
            <a:r>
              <a:rPr lang="fr-FR" u="sng" dirty="0" err="1">
                <a:latin typeface="Arial"/>
                <a:cs typeface="Arial"/>
              </a:rPr>
              <a:t>xigences</a:t>
            </a:r>
            <a:r>
              <a:rPr lang="fr-FR" u="sng" dirty="0">
                <a:latin typeface="Arial"/>
                <a:cs typeface="Arial"/>
              </a:rPr>
              <a:t> </a:t>
            </a:r>
            <a:r>
              <a:rPr lang="en-BE" u="sng" dirty="0">
                <a:latin typeface="Arial"/>
                <a:cs typeface="Arial"/>
              </a:rPr>
              <a:t>R</a:t>
            </a:r>
            <a:r>
              <a:rPr lang="fr-FR" u="sng" dirty="0" err="1">
                <a:latin typeface="Arial"/>
                <a:cs typeface="Arial"/>
              </a:rPr>
              <a:t>elatives</a:t>
            </a:r>
            <a:r>
              <a:rPr lang="fr-FR" u="sng" dirty="0">
                <a:latin typeface="Arial"/>
                <a:cs typeface="Arial"/>
              </a:rPr>
              <a:t> </a:t>
            </a:r>
            <a:r>
              <a:rPr lang="en-BE" u="sng" dirty="0">
                <a:latin typeface="Arial"/>
                <a:cs typeface="Arial"/>
              </a:rPr>
              <a:t>A</a:t>
            </a:r>
            <a:r>
              <a:rPr lang="fr-FR" u="sng" dirty="0" err="1">
                <a:latin typeface="Arial"/>
                <a:cs typeface="Arial"/>
              </a:rPr>
              <a:t>ux</a:t>
            </a:r>
            <a:r>
              <a:rPr lang="fr-FR" u="sng" dirty="0">
                <a:latin typeface="Arial"/>
                <a:cs typeface="Arial"/>
              </a:rPr>
              <a:t> Nouvelles Formes </a:t>
            </a:r>
            <a:r>
              <a:rPr lang="en-BE" u="sng" dirty="0">
                <a:latin typeface="Arial"/>
                <a:cs typeface="Arial"/>
              </a:rPr>
              <a:t>Ph</a:t>
            </a:r>
            <a:r>
              <a:rPr lang="fr-BE" u="sng" dirty="0">
                <a:latin typeface="Arial"/>
                <a:cs typeface="Arial"/>
              </a:rPr>
              <a:t>a</a:t>
            </a:r>
            <a:r>
              <a:rPr lang="en-BE" u="sng" dirty="0">
                <a:latin typeface="Arial"/>
                <a:cs typeface="Arial"/>
              </a:rPr>
              <a:t>r</a:t>
            </a:r>
            <a:r>
              <a:rPr lang="fr-BE" u="sng" dirty="0">
                <a:latin typeface="Arial"/>
                <a:cs typeface="Arial"/>
              </a:rPr>
              <a:t>m</a:t>
            </a:r>
            <a:r>
              <a:rPr lang="en-BE" u="sng" dirty="0">
                <a:latin typeface="Arial"/>
                <a:cs typeface="Arial"/>
              </a:rPr>
              <a:t>a</a:t>
            </a:r>
            <a:r>
              <a:rPr lang="fr-BE" u="sng" dirty="0">
                <a:latin typeface="Arial"/>
                <a:cs typeface="Arial"/>
              </a:rPr>
              <a:t>c</a:t>
            </a:r>
            <a:r>
              <a:rPr lang="en-BE" u="sng" dirty="0">
                <a:latin typeface="Arial"/>
                <a:cs typeface="Arial"/>
              </a:rPr>
              <a:t>e</a:t>
            </a:r>
            <a:r>
              <a:rPr lang="fr-BE" u="sng" dirty="0">
                <a:latin typeface="Arial"/>
                <a:cs typeface="Arial"/>
              </a:rPr>
              <a:t>u</a:t>
            </a:r>
            <a:r>
              <a:rPr lang="en-BE" u="sng" dirty="0">
                <a:latin typeface="Arial"/>
                <a:cs typeface="Arial"/>
              </a:rPr>
              <a:t>t</a:t>
            </a:r>
            <a:r>
              <a:rPr lang="fr-BE" u="sng" dirty="0">
                <a:latin typeface="Arial"/>
                <a:cs typeface="Arial"/>
              </a:rPr>
              <a:t>i</a:t>
            </a:r>
            <a:r>
              <a:rPr lang="en-BE" u="sng" dirty="0">
                <a:latin typeface="Arial"/>
                <a:cs typeface="Arial"/>
              </a:rPr>
              <a:t>q</a:t>
            </a:r>
            <a:r>
              <a:rPr lang="fr-BE" u="sng" dirty="0">
                <a:latin typeface="Arial"/>
                <a:cs typeface="Arial"/>
              </a:rPr>
              <a:t>u</a:t>
            </a:r>
            <a:r>
              <a:rPr lang="en-BE" u="sng" dirty="0">
                <a:latin typeface="Arial"/>
                <a:cs typeface="Arial"/>
              </a:rPr>
              <a:t>e</a:t>
            </a:r>
            <a:r>
              <a:rPr lang="fr-BE" u="sng" dirty="0">
                <a:latin typeface="Arial"/>
                <a:cs typeface="Arial"/>
              </a:rPr>
              <a:t>s</a:t>
            </a:r>
            <a:r>
              <a:rPr lang="en-US" u="sng" dirty="0">
                <a:latin typeface="Arial"/>
                <a:cs typeface="Arial"/>
                <a:hlinkClick r:id="rId2">
                  <a:extLst>
                    <a:ext uri="{A12FA001-AC4F-418D-AE19-62706E023703}">
                      <ahyp:hlinkClr xmlns:ahyp="http://schemas.microsoft.com/office/drawing/2018/hyperlinkcolor" val="tx"/>
                    </a:ext>
                  </a:extLst>
                </a:hlinkClick>
              </a:rPr>
              <a:t> </a:t>
            </a:r>
            <a:endParaRPr lang="en-US" u="sng" dirty="0"/>
          </a:p>
          <a:p>
            <a:pPr marL="461645" lvl="1" fontAlgn="base"/>
            <a:r>
              <a:rPr lang="en-US" dirty="0">
                <a:latin typeface="Arial"/>
                <a:cs typeface="Arial"/>
              </a:rPr>
              <a:t>VICH GL4 </a:t>
            </a:r>
            <a:r>
              <a:rPr lang="en-US" dirty="0" err="1">
                <a:latin typeface="Arial"/>
                <a:cs typeface="Arial"/>
              </a:rPr>
              <a:t>Annex</a:t>
            </a:r>
            <a:r>
              <a:rPr lang="en-BE" dirty="0" err="1">
                <a:latin typeface="Arial"/>
                <a:cs typeface="Arial"/>
              </a:rPr>
              <a:t>e</a:t>
            </a:r>
            <a:r>
              <a:rPr lang="en-BE" dirty="0">
                <a:latin typeface="Arial"/>
                <a:cs typeface="Arial"/>
              </a:rPr>
              <a:t> au</a:t>
            </a:r>
            <a:r>
              <a:rPr lang="en-US" dirty="0">
                <a:latin typeface="Arial"/>
                <a:cs typeface="Arial"/>
              </a:rPr>
              <a:t> VICH GL3 - entrée en </a:t>
            </a:r>
            <a:r>
              <a:rPr lang="en-US" dirty="0" err="1">
                <a:latin typeface="Arial"/>
                <a:cs typeface="Arial"/>
              </a:rPr>
              <a:t>vigueur</a:t>
            </a:r>
            <a:r>
              <a:rPr lang="en-US" dirty="0">
                <a:latin typeface="Arial"/>
                <a:cs typeface="Arial"/>
              </a:rPr>
              <a:t> Ma</a:t>
            </a:r>
            <a:r>
              <a:rPr lang="en-BE" dirty="0">
                <a:latin typeface="Arial"/>
                <a:cs typeface="Arial"/>
              </a:rPr>
              <a:t>i</a:t>
            </a:r>
            <a:r>
              <a:rPr lang="en-US" dirty="0">
                <a:latin typeface="Arial"/>
                <a:cs typeface="Arial"/>
              </a:rPr>
              <a:t> 2000</a:t>
            </a:r>
          </a:p>
          <a:p>
            <a:pPr fontAlgn="base"/>
            <a:r>
              <a:rPr lang="fr-FR" u="sng" dirty="0">
                <a:latin typeface="Arial"/>
                <a:cs typeface="Arial"/>
              </a:rPr>
              <a:t>Tests de </a:t>
            </a:r>
            <a:r>
              <a:rPr lang="fr-FR" u="sng" dirty="0" err="1">
                <a:latin typeface="Arial"/>
                <a:cs typeface="Arial"/>
              </a:rPr>
              <a:t>Photostabilité</a:t>
            </a:r>
            <a:r>
              <a:rPr lang="fr-FR" u="sng" dirty="0">
                <a:latin typeface="Arial"/>
                <a:cs typeface="Arial"/>
              </a:rPr>
              <a:t> pour </a:t>
            </a:r>
            <a:r>
              <a:rPr lang="en-BE" u="sng" dirty="0">
                <a:latin typeface="Arial"/>
                <a:cs typeface="Arial"/>
              </a:rPr>
              <a:t>L</a:t>
            </a:r>
            <a:r>
              <a:rPr lang="fr-FR" u="sng" dirty="0">
                <a:latin typeface="Arial"/>
                <a:cs typeface="Arial"/>
              </a:rPr>
              <a:t>es Substances et Produits Médicamenteux Nouveaux  </a:t>
            </a:r>
            <a:endParaRPr lang="en-US" u="sng" dirty="0"/>
          </a:p>
          <a:p>
            <a:pPr marL="461645" lvl="1" fontAlgn="base"/>
            <a:r>
              <a:rPr lang="en-US" dirty="0">
                <a:latin typeface="Arial"/>
                <a:cs typeface="Arial"/>
              </a:rPr>
              <a:t>VICH GL5 (Qualit</a:t>
            </a:r>
            <a:r>
              <a:rPr lang="en-BE" dirty="0">
                <a:latin typeface="Arial"/>
                <a:cs typeface="Arial"/>
              </a:rPr>
              <a:t>é</a:t>
            </a:r>
            <a:r>
              <a:rPr lang="en-US" dirty="0">
                <a:latin typeface="Arial"/>
                <a:cs typeface="Arial"/>
              </a:rPr>
              <a:t> - Stabilit</a:t>
            </a:r>
            <a:r>
              <a:rPr lang="en-BE" dirty="0">
                <a:latin typeface="Arial"/>
                <a:cs typeface="Arial"/>
              </a:rPr>
              <a:t>é</a:t>
            </a:r>
            <a:r>
              <a:rPr lang="en-US" dirty="0">
                <a:latin typeface="Arial"/>
                <a:cs typeface="Arial"/>
              </a:rPr>
              <a:t>) - entrée en </a:t>
            </a:r>
            <a:r>
              <a:rPr lang="en-US" dirty="0" err="1">
                <a:latin typeface="Arial"/>
                <a:cs typeface="Arial"/>
              </a:rPr>
              <a:t>vigueur</a:t>
            </a:r>
            <a:r>
              <a:rPr lang="en-US" dirty="0">
                <a:latin typeface="Arial"/>
                <a:cs typeface="Arial"/>
              </a:rPr>
              <a:t> Ma</a:t>
            </a:r>
            <a:r>
              <a:rPr lang="en-BE" dirty="0">
                <a:latin typeface="Arial"/>
                <a:cs typeface="Arial"/>
              </a:rPr>
              <a:t>i</a:t>
            </a:r>
            <a:r>
              <a:rPr lang="en-US" dirty="0">
                <a:latin typeface="Arial"/>
                <a:cs typeface="Arial"/>
              </a:rPr>
              <a:t> 2000</a:t>
            </a:r>
          </a:p>
          <a:p>
            <a:pPr fontAlgn="base"/>
            <a:r>
              <a:rPr lang="en-US" u="sng" dirty="0">
                <a:latin typeface="Arial"/>
                <a:cs typeface="Arial"/>
              </a:rPr>
              <a:t>Tests de </a:t>
            </a:r>
            <a:r>
              <a:rPr lang="en-US" u="sng" dirty="0" err="1">
                <a:latin typeface="Arial"/>
                <a:cs typeface="Arial"/>
              </a:rPr>
              <a:t>Stabilité</a:t>
            </a:r>
            <a:r>
              <a:rPr lang="en-US" u="sng" dirty="0">
                <a:latin typeface="Arial"/>
                <a:cs typeface="Arial"/>
              </a:rPr>
              <a:t> p</a:t>
            </a:r>
            <a:r>
              <a:rPr lang="en-BE" u="sng" dirty="0">
                <a:latin typeface="Arial"/>
                <a:cs typeface="Arial"/>
              </a:rPr>
              <a:t>our </a:t>
            </a:r>
            <a:r>
              <a:rPr lang="fr-BE" u="sng" dirty="0">
                <a:latin typeface="Arial"/>
                <a:cs typeface="Arial"/>
              </a:rPr>
              <a:t>L</a:t>
            </a:r>
            <a:r>
              <a:rPr lang="en-BE" u="sng" dirty="0">
                <a:latin typeface="Arial"/>
                <a:cs typeface="Arial"/>
              </a:rPr>
              <a:t>es</a:t>
            </a:r>
            <a:r>
              <a:rPr lang="en-US" u="sng" dirty="0">
                <a:latin typeface="Arial"/>
                <a:cs typeface="Arial"/>
              </a:rPr>
              <a:t> </a:t>
            </a:r>
            <a:r>
              <a:rPr lang="en-US" u="sng" dirty="0" err="1">
                <a:latin typeface="Arial"/>
                <a:cs typeface="Arial"/>
              </a:rPr>
              <a:t>Pr</a:t>
            </a:r>
            <a:r>
              <a:rPr lang="en-BE" u="sng" dirty="0" err="1">
                <a:latin typeface="Arial"/>
                <a:cs typeface="Arial"/>
              </a:rPr>
              <a:t>é</a:t>
            </a:r>
            <a:r>
              <a:rPr lang="fr-BE" u="sng" dirty="0">
                <a:latin typeface="Arial"/>
                <a:cs typeface="Arial"/>
              </a:rPr>
              <a:t>m</a:t>
            </a:r>
            <a:r>
              <a:rPr lang="en-BE" u="sng" dirty="0">
                <a:latin typeface="Arial"/>
                <a:cs typeface="Arial"/>
              </a:rPr>
              <a:t>é</a:t>
            </a:r>
            <a:r>
              <a:rPr lang="fr-BE" u="sng" dirty="0">
                <a:latin typeface="Arial"/>
                <a:cs typeface="Arial"/>
              </a:rPr>
              <a:t>l</a:t>
            </a:r>
            <a:r>
              <a:rPr lang="en-BE" u="sng" dirty="0">
                <a:latin typeface="Arial"/>
                <a:cs typeface="Arial"/>
              </a:rPr>
              <a:t>a</a:t>
            </a:r>
            <a:r>
              <a:rPr lang="fr-BE" u="sng" dirty="0">
                <a:latin typeface="Arial"/>
                <a:cs typeface="Arial"/>
              </a:rPr>
              <a:t>n</a:t>
            </a:r>
            <a:r>
              <a:rPr lang="en-BE" u="sng" dirty="0">
                <a:latin typeface="Arial"/>
                <a:cs typeface="Arial"/>
              </a:rPr>
              <a:t>g</a:t>
            </a:r>
            <a:r>
              <a:rPr lang="fr-BE" u="sng" dirty="0">
                <a:latin typeface="Arial"/>
                <a:cs typeface="Arial"/>
              </a:rPr>
              <a:t>e</a:t>
            </a:r>
            <a:r>
              <a:rPr lang="en-BE" u="sng" dirty="0">
                <a:latin typeface="Arial"/>
                <a:cs typeface="Arial"/>
              </a:rPr>
              <a:t>s </a:t>
            </a:r>
            <a:r>
              <a:rPr lang="en-BE" u="sng" dirty="0" err="1">
                <a:latin typeface="Arial"/>
                <a:cs typeface="Arial"/>
              </a:rPr>
              <a:t>Mé</a:t>
            </a:r>
            <a:r>
              <a:rPr lang="fr-BE" u="sng" dirty="0">
                <a:latin typeface="Arial"/>
                <a:cs typeface="Arial"/>
              </a:rPr>
              <a:t>d</a:t>
            </a:r>
            <a:r>
              <a:rPr lang="en-BE" u="sng" dirty="0" err="1">
                <a:latin typeface="Arial"/>
                <a:cs typeface="Arial"/>
              </a:rPr>
              <a:t>i</a:t>
            </a:r>
            <a:r>
              <a:rPr lang="fr-BE" u="sng" dirty="0">
                <a:latin typeface="Arial"/>
                <a:cs typeface="Arial"/>
              </a:rPr>
              <a:t>c</a:t>
            </a:r>
            <a:r>
              <a:rPr lang="en-BE" u="sng" dirty="0">
                <a:latin typeface="Arial"/>
                <a:cs typeface="Arial"/>
              </a:rPr>
              <a:t>a</a:t>
            </a:r>
            <a:r>
              <a:rPr lang="fr-BE" u="sng" dirty="0">
                <a:latin typeface="Arial"/>
                <a:cs typeface="Arial"/>
              </a:rPr>
              <a:t>m</a:t>
            </a:r>
            <a:r>
              <a:rPr lang="en-BE" u="sng" dirty="0">
                <a:latin typeface="Arial"/>
                <a:cs typeface="Arial"/>
              </a:rPr>
              <a:t>e</a:t>
            </a:r>
            <a:r>
              <a:rPr lang="fr-BE" u="sng" dirty="0">
                <a:latin typeface="Arial"/>
                <a:cs typeface="Arial"/>
              </a:rPr>
              <a:t>n</a:t>
            </a:r>
            <a:r>
              <a:rPr lang="en-BE" u="sng" dirty="0">
                <a:latin typeface="Arial"/>
                <a:cs typeface="Arial"/>
              </a:rPr>
              <a:t>t</a:t>
            </a:r>
            <a:r>
              <a:rPr lang="fr-BE" u="sng" dirty="0">
                <a:latin typeface="Arial"/>
                <a:cs typeface="Arial"/>
              </a:rPr>
              <a:t>e</a:t>
            </a:r>
            <a:r>
              <a:rPr lang="en-BE" u="sng" dirty="0">
                <a:latin typeface="Arial"/>
                <a:cs typeface="Arial"/>
              </a:rPr>
              <a:t>u</a:t>
            </a:r>
            <a:r>
              <a:rPr lang="fr-BE" u="sng" dirty="0">
                <a:latin typeface="Arial"/>
                <a:cs typeface="Arial"/>
              </a:rPr>
              <a:t>x</a:t>
            </a:r>
            <a:endParaRPr lang="en-US" u="sng" dirty="0">
              <a:latin typeface="Arial"/>
              <a:cs typeface="Arial"/>
            </a:endParaRPr>
          </a:p>
          <a:p>
            <a:pPr marL="461645" lvl="1" fontAlgn="base"/>
            <a:r>
              <a:rPr lang="en-US" dirty="0">
                <a:latin typeface="Arial"/>
                <a:cs typeface="Arial"/>
              </a:rPr>
              <a:t>VICH GL8 - Novem</a:t>
            </a:r>
            <a:r>
              <a:rPr lang="en-BE" dirty="0">
                <a:latin typeface="Arial"/>
                <a:cs typeface="Arial"/>
              </a:rPr>
              <a:t>b</a:t>
            </a:r>
            <a:r>
              <a:rPr lang="en-US" dirty="0">
                <a:latin typeface="Arial"/>
                <a:cs typeface="Arial"/>
              </a:rPr>
              <a:t>r</a:t>
            </a:r>
            <a:r>
              <a:rPr lang="en-BE" dirty="0">
                <a:latin typeface="Arial"/>
                <a:cs typeface="Arial"/>
              </a:rPr>
              <a:t>e</a:t>
            </a:r>
            <a:r>
              <a:rPr lang="en-US" dirty="0">
                <a:latin typeface="Arial"/>
                <a:cs typeface="Arial"/>
              </a:rPr>
              <a:t> 1999</a:t>
            </a:r>
          </a:p>
          <a:p>
            <a:pPr fontAlgn="base"/>
            <a:r>
              <a:rPr lang="en-BE" u="sng" dirty="0">
                <a:latin typeface="Arial"/>
                <a:cs typeface="Arial"/>
              </a:rPr>
              <a:t>M</a:t>
            </a:r>
            <a:r>
              <a:rPr lang="fr-FR" u="sng" dirty="0" err="1">
                <a:latin typeface="Arial"/>
                <a:cs typeface="Arial"/>
              </a:rPr>
              <a:t>éthode</a:t>
            </a:r>
            <a:r>
              <a:rPr lang="fr-FR" u="sng" dirty="0">
                <a:latin typeface="Arial"/>
                <a:cs typeface="Arial"/>
              </a:rPr>
              <a:t> </a:t>
            </a:r>
            <a:r>
              <a:rPr lang="en-BE" u="sng" dirty="0">
                <a:latin typeface="Arial"/>
                <a:cs typeface="Arial"/>
              </a:rPr>
              <a:t>D</a:t>
            </a:r>
            <a:r>
              <a:rPr lang="fr-FR" u="sng" dirty="0">
                <a:latin typeface="Arial"/>
                <a:cs typeface="Arial"/>
              </a:rPr>
              <a:t>es Extrêmes et de la</a:t>
            </a:r>
            <a:r>
              <a:rPr lang="en-BE" u="sng" dirty="0">
                <a:latin typeface="Arial"/>
                <a:cs typeface="Arial"/>
              </a:rPr>
              <a:t> </a:t>
            </a:r>
            <a:r>
              <a:rPr lang="fr-FR" u="sng" dirty="0">
                <a:latin typeface="Arial"/>
                <a:cs typeface="Arial"/>
              </a:rPr>
              <a:t>Matrice </a:t>
            </a:r>
            <a:r>
              <a:rPr lang="en-BE" u="sng" dirty="0">
                <a:latin typeface="Arial"/>
                <a:cs typeface="Arial"/>
              </a:rPr>
              <a:t>A</a:t>
            </a:r>
            <a:r>
              <a:rPr lang="fr-FR" u="sng" dirty="0" err="1">
                <a:latin typeface="Arial"/>
                <a:cs typeface="Arial"/>
              </a:rPr>
              <a:t>ux</a:t>
            </a:r>
            <a:r>
              <a:rPr lang="fr-FR" u="sng" dirty="0">
                <a:latin typeface="Arial"/>
                <a:cs typeface="Arial"/>
              </a:rPr>
              <a:t> Essais de Stabilité de Nouveaux Produits et Substances Médicamenteuses</a:t>
            </a:r>
          </a:p>
          <a:p>
            <a:pPr marL="461645" lvl="1">
              <a:buFont typeface="Arial" panose="020F0502020204030204" pitchFamily="34" charset="0"/>
              <a:buChar char="•"/>
            </a:pPr>
            <a:r>
              <a:rPr lang="en-US" dirty="0">
                <a:latin typeface="Arial"/>
                <a:cs typeface="Arial"/>
              </a:rPr>
              <a:t> VICH GL45 - A</a:t>
            </a:r>
            <a:r>
              <a:rPr lang="en-BE" dirty="0">
                <a:latin typeface="Arial"/>
                <a:cs typeface="Arial"/>
              </a:rPr>
              <a:t>v</a:t>
            </a:r>
            <a:r>
              <a:rPr lang="fr-BE" dirty="0">
                <a:latin typeface="Arial"/>
                <a:cs typeface="Arial"/>
              </a:rPr>
              <a:t>r</a:t>
            </a:r>
            <a:r>
              <a:rPr lang="en-BE" dirty="0" err="1">
                <a:latin typeface="Arial"/>
                <a:cs typeface="Arial"/>
              </a:rPr>
              <a:t>i</a:t>
            </a:r>
            <a:r>
              <a:rPr lang="fr-BE" dirty="0">
                <a:latin typeface="Arial"/>
                <a:cs typeface="Arial"/>
              </a:rPr>
              <a:t>l</a:t>
            </a:r>
            <a:r>
              <a:rPr lang="en-US" dirty="0">
                <a:latin typeface="Arial"/>
                <a:cs typeface="Arial"/>
              </a:rPr>
              <a:t> 2011</a:t>
            </a:r>
            <a:endParaRPr lang="en-US" dirty="0"/>
          </a:p>
          <a:p>
            <a:pPr fontAlgn="base"/>
            <a:r>
              <a:rPr lang="en-BE" u="sng" dirty="0">
                <a:latin typeface="Arial"/>
                <a:cs typeface="Arial"/>
              </a:rPr>
              <a:t>E</a:t>
            </a:r>
            <a:r>
              <a:rPr lang="en-US" u="sng" dirty="0">
                <a:latin typeface="Arial"/>
                <a:cs typeface="Arial"/>
              </a:rPr>
              <a:t>valuation </a:t>
            </a:r>
            <a:r>
              <a:rPr lang="en-US" u="sng" dirty="0" err="1">
                <a:latin typeface="Arial"/>
                <a:cs typeface="Arial"/>
              </a:rPr>
              <a:t>Statisti</a:t>
            </a:r>
            <a:r>
              <a:rPr lang="en-BE" u="sng" dirty="0" err="1">
                <a:latin typeface="Arial"/>
                <a:cs typeface="Arial"/>
              </a:rPr>
              <a:t>q</a:t>
            </a:r>
            <a:r>
              <a:rPr lang="fr-BE" u="sng" dirty="0">
                <a:latin typeface="Arial"/>
                <a:cs typeface="Arial"/>
              </a:rPr>
              <a:t>u</a:t>
            </a:r>
            <a:r>
              <a:rPr lang="en-BE" u="sng" dirty="0">
                <a:latin typeface="Arial"/>
                <a:cs typeface="Arial"/>
              </a:rPr>
              <a:t>e</a:t>
            </a:r>
            <a:r>
              <a:rPr lang="en-US" u="sng" dirty="0">
                <a:latin typeface="Arial"/>
                <a:cs typeface="Arial"/>
              </a:rPr>
              <a:t> </a:t>
            </a:r>
            <a:r>
              <a:rPr lang="en-BE" u="sng" dirty="0">
                <a:latin typeface="Arial"/>
                <a:cs typeface="Arial"/>
              </a:rPr>
              <a:t>Des </a:t>
            </a:r>
            <a:r>
              <a:rPr lang="en-BE" u="sng" dirty="0" err="1">
                <a:latin typeface="Arial"/>
                <a:cs typeface="Arial"/>
              </a:rPr>
              <a:t>Données</a:t>
            </a:r>
            <a:r>
              <a:rPr lang="en-BE" u="sng" dirty="0">
                <a:latin typeface="Arial"/>
                <a:cs typeface="Arial"/>
              </a:rPr>
              <a:t> de</a:t>
            </a:r>
            <a:r>
              <a:rPr lang="en-US" u="sng" dirty="0">
                <a:latin typeface="Arial"/>
                <a:cs typeface="Arial"/>
              </a:rPr>
              <a:t> </a:t>
            </a:r>
            <a:r>
              <a:rPr lang="en-US" u="sng" dirty="0" err="1">
                <a:latin typeface="Arial"/>
                <a:cs typeface="Arial"/>
              </a:rPr>
              <a:t>Stabilit</a:t>
            </a:r>
            <a:r>
              <a:rPr lang="en-BE" u="sng" dirty="0" err="1">
                <a:latin typeface="Arial"/>
                <a:cs typeface="Arial"/>
              </a:rPr>
              <a:t>é</a:t>
            </a:r>
            <a:endParaRPr lang="en-US" u="sng" dirty="0" err="1">
              <a:latin typeface="Arial"/>
              <a:cs typeface="Arial"/>
            </a:endParaRPr>
          </a:p>
          <a:p>
            <a:pPr marL="461645" lvl="1" fontAlgn="base"/>
            <a:r>
              <a:rPr lang="en-US" dirty="0">
                <a:latin typeface="Arial"/>
                <a:cs typeface="Arial"/>
              </a:rPr>
              <a:t>VICH GL51 - </a:t>
            </a:r>
            <a:r>
              <a:rPr lang="en-US" dirty="0" err="1">
                <a:latin typeface="Arial"/>
                <a:cs typeface="Arial"/>
              </a:rPr>
              <a:t>F</a:t>
            </a:r>
            <a:r>
              <a:rPr lang="en-BE" dirty="0" err="1">
                <a:latin typeface="Arial"/>
                <a:cs typeface="Arial"/>
              </a:rPr>
              <a:t>év</a:t>
            </a:r>
            <a:r>
              <a:rPr lang="fr-BE" dirty="0">
                <a:latin typeface="Arial"/>
                <a:cs typeface="Arial"/>
              </a:rPr>
              <a:t>r</a:t>
            </a:r>
            <a:r>
              <a:rPr lang="en-BE" dirty="0" err="1">
                <a:latin typeface="Arial"/>
                <a:cs typeface="Arial"/>
              </a:rPr>
              <a:t>i</a:t>
            </a:r>
            <a:r>
              <a:rPr lang="fr-BE" dirty="0">
                <a:latin typeface="Arial"/>
                <a:cs typeface="Arial"/>
              </a:rPr>
              <a:t>e</a:t>
            </a:r>
            <a:r>
              <a:rPr lang="en-BE" dirty="0">
                <a:latin typeface="Arial"/>
                <a:cs typeface="Arial"/>
              </a:rPr>
              <a:t>r</a:t>
            </a:r>
            <a:r>
              <a:rPr lang="en-US" dirty="0">
                <a:latin typeface="Arial"/>
                <a:cs typeface="Arial"/>
              </a:rPr>
              <a:t> 2014</a:t>
            </a:r>
          </a:p>
          <a:p>
            <a:endParaRPr lang="en-GB" dirty="0"/>
          </a:p>
        </p:txBody>
      </p:sp>
    </p:spTree>
    <p:extLst>
      <p:ext uri="{BB962C8B-B14F-4D97-AF65-F5344CB8AC3E}">
        <p14:creationId xmlns:p14="http://schemas.microsoft.com/office/powerpoint/2010/main" val="170639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D1DF73-5703-4227-8431-0E4B808AB6E7}"/>
              </a:ext>
            </a:extLst>
          </p:cNvPr>
          <p:cNvSpPr txBox="1">
            <a:spLocks noGrp="1"/>
          </p:cNvSpPr>
          <p:nvPr>
            <p:ph type="body" sz="quarter" idx="10"/>
          </p:nvPr>
        </p:nvSpPr>
        <p:spPr>
          <a:xfrm>
            <a:off x="642191" y="219596"/>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BE" b="1" dirty="0"/>
              <a:t>D</a:t>
            </a:r>
            <a:r>
              <a:rPr lang="fr-BE" b="1" dirty="0"/>
              <a:t>i</a:t>
            </a:r>
            <a:r>
              <a:rPr lang="en-BE" b="1" dirty="0"/>
              <a:t>r</a:t>
            </a:r>
            <a:r>
              <a:rPr lang="fr-BE" b="1" dirty="0"/>
              <a:t>e</a:t>
            </a:r>
            <a:r>
              <a:rPr lang="en-BE" b="1" dirty="0"/>
              <a:t>c</a:t>
            </a:r>
            <a:r>
              <a:rPr lang="fr-BE" b="1" dirty="0"/>
              <a:t>t</a:t>
            </a:r>
            <a:r>
              <a:rPr lang="en-BE" b="1" dirty="0" err="1"/>
              <a:t>i</a:t>
            </a:r>
            <a:r>
              <a:rPr lang="fr-BE" b="1" dirty="0"/>
              <a:t>v</a:t>
            </a:r>
            <a:r>
              <a:rPr lang="en-BE" b="1" dirty="0"/>
              <a:t>e</a:t>
            </a:r>
            <a:r>
              <a:rPr lang="fr-BE" b="1" dirty="0"/>
              <a:t>s</a:t>
            </a:r>
            <a:r>
              <a:rPr lang="en-BE" b="1" dirty="0"/>
              <a:t> </a:t>
            </a:r>
            <a:r>
              <a:rPr lang="fr-BE" b="1" dirty="0"/>
              <a:t>Q</a:t>
            </a:r>
            <a:r>
              <a:rPr lang="en-BE" b="1" dirty="0"/>
              <a:t>u</a:t>
            </a:r>
            <a:r>
              <a:rPr lang="fr-BE" b="1" dirty="0"/>
              <a:t>a</a:t>
            </a:r>
            <a:r>
              <a:rPr lang="en-BE" b="1" dirty="0"/>
              <a:t>l</a:t>
            </a:r>
            <a:r>
              <a:rPr lang="fr-BE" b="1" dirty="0"/>
              <a:t>i</a:t>
            </a:r>
            <a:r>
              <a:rPr lang="en-BE" b="1" dirty="0"/>
              <a:t>t</a:t>
            </a:r>
            <a:r>
              <a:rPr lang="fr-BE" b="1" dirty="0"/>
              <a:t>é</a:t>
            </a:r>
            <a:r>
              <a:rPr lang="en-BE" b="1" dirty="0"/>
              <a:t> </a:t>
            </a:r>
            <a:r>
              <a:rPr lang="fr-BE" b="1" dirty="0"/>
              <a:t>d</a:t>
            </a:r>
            <a:r>
              <a:rPr lang="en-BE" b="1" dirty="0"/>
              <a:t>u </a:t>
            </a:r>
            <a:r>
              <a:rPr lang="fr-BE" b="1" dirty="0"/>
              <a:t>VICH</a:t>
            </a:r>
            <a:endParaRPr lang="en-GB" b="1" dirty="0"/>
          </a:p>
        </p:txBody>
      </p:sp>
      <p:sp>
        <p:nvSpPr>
          <p:cNvPr id="3" name="Text Placeholder 2">
            <a:extLst>
              <a:ext uri="{FF2B5EF4-FFF2-40B4-BE49-F238E27FC236}">
                <a16:creationId xmlns:a16="http://schemas.microsoft.com/office/drawing/2014/main" id="{FE5CF2F6-C52B-4461-8A76-728381BA5CA2}"/>
              </a:ext>
            </a:extLst>
          </p:cNvPr>
          <p:cNvSpPr>
            <a:spLocks noGrp="1"/>
          </p:cNvSpPr>
          <p:nvPr>
            <p:ph type="body" sz="quarter" idx="11"/>
          </p:nvPr>
        </p:nvSpPr>
        <p:spPr>
          <a:xfrm>
            <a:off x="1023938" y="1506538"/>
            <a:ext cx="8335962" cy="4419600"/>
          </a:xfrm>
        </p:spPr>
        <p:txBody>
          <a:bodyPr anchor="t"/>
          <a:lstStyle/>
          <a:p>
            <a:pPr marL="0" indent="0" fontAlgn="base">
              <a:buNone/>
            </a:pPr>
            <a:r>
              <a:rPr lang="en-GB" sz="2400" dirty="0">
                <a:latin typeface="Arial"/>
                <a:cs typeface="Arial"/>
              </a:rPr>
              <a:t>4. </a:t>
            </a:r>
            <a:r>
              <a:rPr lang="en-GB" sz="2400" dirty="0" err="1">
                <a:latin typeface="Arial"/>
                <a:cs typeface="Arial"/>
              </a:rPr>
              <a:t>Sp</a:t>
            </a:r>
            <a:r>
              <a:rPr lang="en-BE" sz="2400" dirty="0" err="1">
                <a:latin typeface="Arial"/>
                <a:cs typeface="Arial"/>
              </a:rPr>
              <a:t>é</a:t>
            </a:r>
            <a:r>
              <a:rPr lang="en-GB" sz="2400" dirty="0" err="1">
                <a:latin typeface="Arial"/>
                <a:cs typeface="Arial"/>
              </a:rPr>
              <a:t>cifications</a:t>
            </a:r>
            <a:endParaRPr lang="en-GB" u="sng" dirty="0">
              <a:latin typeface="Arial"/>
              <a:cs typeface="Arial"/>
            </a:endParaRPr>
          </a:p>
          <a:p>
            <a:pPr fontAlgn="base"/>
            <a:r>
              <a:rPr lang="en-BE" u="sng" dirty="0" err="1">
                <a:latin typeface="Arial"/>
                <a:cs typeface="Arial"/>
              </a:rPr>
              <a:t>Modalité</a:t>
            </a:r>
            <a:r>
              <a:rPr lang="fr-BE" u="sng" dirty="0">
                <a:latin typeface="Arial"/>
                <a:cs typeface="Arial"/>
              </a:rPr>
              <a:t>s</a:t>
            </a:r>
            <a:r>
              <a:rPr lang="en-BE" u="sng" dirty="0">
                <a:latin typeface="Arial"/>
                <a:cs typeface="Arial"/>
              </a:rPr>
              <a:t> de Test</a:t>
            </a:r>
            <a:r>
              <a:rPr lang="en-GB" u="sng" dirty="0">
                <a:latin typeface="Arial"/>
                <a:cs typeface="Arial"/>
              </a:rPr>
              <a:t> </a:t>
            </a:r>
            <a:r>
              <a:rPr lang="en-BE" u="sng" dirty="0">
                <a:latin typeface="Arial"/>
                <a:cs typeface="Arial"/>
              </a:rPr>
              <a:t>e</a:t>
            </a:r>
            <a:r>
              <a:rPr lang="fr-BE" u="sng" dirty="0">
                <a:latin typeface="Arial"/>
                <a:cs typeface="Arial"/>
              </a:rPr>
              <a:t>t</a:t>
            </a:r>
            <a:r>
              <a:rPr lang="en-GB" u="sng" dirty="0">
                <a:latin typeface="Arial"/>
                <a:cs typeface="Arial"/>
              </a:rPr>
              <a:t> </a:t>
            </a:r>
            <a:r>
              <a:rPr lang="en-GB" u="sng" dirty="0" err="1">
                <a:latin typeface="Arial"/>
                <a:cs typeface="Arial"/>
              </a:rPr>
              <a:t>Crit</a:t>
            </a:r>
            <a:r>
              <a:rPr lang="en-BE" u="sng" dirty="0" err="1">
                <a:latin typeface="Arial"/>
                <a:cs typeface="Arial"/>
              </a:rPr>
              <a:t>è</a:t>
            </a:r>
            <a:r>
              <a:rPr lang="fr-BE" u="sng" dirty="0">
                <a:latin typeface="Arial"/>
                <a:cs typeface="Arial"/>
              </a:rPr>
              <a:t>r</a:t>
            </a:r>
            <a:r>
              <a:rPr lang="en-BE" u="sng" dirty="0">
                <a:latin typeface="Arial"/>
                <a:cs typeface="Arial"/>
              </a:rPr>
              <a:t>e</a:t>
            </a:r>
            <a:r>
              <a:rPr lang="en-GB" u="sng" dirty="0">
                <a:latin typeface="Arial"/>
                <a:cs typeface="Arial"/>
              </a:rPr>
              <a:t> </a:t>
            </a:r>
            <a:r>
              <a:rPr lang="en-BE" u="sng" dirty="0" err="1">
                <a:latin typeface="Arial"/>
                <a:cs typeface="Arial"/>
              </a:rPr>
              <a:t>d’</a:t>
            </a:r>
            <a:r>
              <a:rPr lang="en-GB" u="sng" dirty="0" err="1">
                <a:latin typeface="Arial"/>
                <a:cs typeface="Arial"/>
              </a:rPr>
              <a:t>Accepta</a:t>
            </a:r>
            <a:r>
              <a:rPr lang="en-BE" u="sng" dirty="0" err="1">
                <a:latin typeface="Arial"/>
                <a:cs typeface="Arial"/>
              </a:rPr>
              <a:t>t</a:t>
            </a:r>
            <a:r>
              <a:rPr lang="fr-BE" u="sng" dirty="0">
                <a:latin typeface="Arial"/>
                <a:cs typeface="Arial"/>
              </a:rPr>
              <a:t>i</a:t>
            </a:r>
            <a:r>
              <a:rPr lang="en-BE" u="sng" dirty="0">
                <a:latin typeface="Arial"/>
                <a:cs typeface="Arial"/>
              </a:rPr>
              <a:t>o</a:t>
            </a:r>
            <a:r>
              <a:rPr lang="fr-BE" u="sng" dirty="0">
                <a:latin typeface="Arial"/>
                <a:cs typeface="Arial"/>
              </a:rPr>
              <a:t>n</a:t>
            </a:r>
            <a:r>
              <a:rPr lang="en-GB" u="sng" dirty="0">
                <a:latin typeface="Arial"/>
                <a:cs typeface="Arial"/>
              </a:rPr>
              <a:t> p</a:t>
            </a:r>
            <a:r>
              <a:rPr lang="en-BE" u="sng" dirty="0">
                <a:latin typeface="Arial"/>
                <a:cs typeface="Arial"/>
              </a:rPr>
              <a:t>our </a:t>
            </a:r>
            <a:r>
              <a:rPr lang="fr-BE" u="sng" dirty="0">
                <a:latin typeface="Arial"/>
                <a:cs typeface="Arial"/>
              </a:rPr>
              <a:t>L</a:t>
            </a:r>
            <a:r>
              <a:rPr lang="en-BE" u="sng" dirty="0">
                <a:latin typeface="Arial"/>
                <a:cs typeface="Arial"/>
              </a:rPr>
              <a:t>es Nouveaux </a:t>
            </a:r>
            <a:r>
              <a:rPr lang="en-BE" u="sng" dirty="0" err="1">
                <a:latin typeface="Arial"/>
                <a:cs typeface="Arial"/>
              </a:rPr>
              <a:t>Produits</a:t>
            </a:r>
            <a:r>
              <a:rPr lang="en-BE" u="sng" dirty="0">
                <a:latin typeface="Arial"/>
                <a:cs typeface="Arial"/>
              </a:rPr>
              <a:t> </a:t>
            </a:r>
            <a:r>
              <a:rPr lang="en-BE" u="sng" dirty="0" err="1">
                <a:latin typeface="Arial"/>
                <a:cs typeface="Arial"/>
              </a:rPr>
              <a:t>Médicinaux</a:t>
            </a:r>
            <a:r>
              <a:rPr lang="en-BE" u="sng" dirty="0">
                <a:latin typeface="Arial"/>
                <a:cs typeface="Arial"/>
              </a:rPr>
              <a:t> et Substances </a:t>
            </a:r>
            <a:r>
              <a:rPr lang="en-BE" u="sng" dirty="0" err="1">
                <a:latin typeface="Arial"/>
                <a:cs typeface="Arial"/>
              </a:rPr>
              <a:t>Médicamenteuses</a:t>
            </a:r>
            <a:r>
              <a:rPr lang="en-BE" u="sng" dirty="0">
                <a:latin typeface="Arial"/>
                <a:cs typeface="Arial"/>
              </a:rPr>
              <a:t> </a:t>
            </a:r>
            <a:r>
              <a:rPr lang="en-BE" u="sng" dirty="0" err="1">
                <a:latin typeface="Arial"/>
                <a:cs typeface="Arial"/>
              </a:rPr>
              <a:t>Vétérinaires</a:t>
            </a:r>
            <a:r>
              <a:rPr lang="en-GB" u="sng" dirty="0">
                <a:latin typeface="Arial"/>
                <a:cs typeface="Arial"/>
              </a:rPr>
              <a:t>: Substances</a:t>
            </a:r>
            <a:r>
              <a:rPr lang="en-BE" u="sng" dirty="0">
                <a:latin typeface="Arial"/>
                <a:cs typeface="Arial"/>
              </a:rPr>
              <a:t> </a:t>
            </a:r>
            <a:r>
              <a:rPr lang="fr-BE" u="sng" dirty="0">
                <a:latin typeface="Arial"/>
                <a:cs typeface="Arial"/>
              </a:rPr>
              <a:t>C</a:t>
            </a:r>
            <a:r>
              <a:rPr lang="en-BE" u="sng" dirty="0">
                <a:latin typeface="Arial"/>
                <a:cs typeface="Arial"/>
              </a:rPr>
              <a:t>h</a:t>
            </a:r>
            <a:r>
              <a:rPr lang="fr-BE" u="sng" dirty="0">
                <a:latin typeface="Arial"/>
                <a:cs typeface="Arial"/>
              </a:rPr>
              <a:t>i</a:t>
            </a:r>
            <a:r>
              <a:rPr lang="en-BE" u="sng" dirty="0">
                <a:latin typeface="Arial"/>
                <a:cs typeface="Arial"/>
              </a:rPr>
              <a:t>m</a:t>
            </a:r>
            <a:r>
              <a:rPr lang="fr-BE" u="sng" dirty="0">
                <a:latin typeface="Arial"/>
                <a:cs typeface="Arial"/>
              </a:rPr>
              <a:t>i</a:t>
            </a:r>
            <a:r>
              <a:rPr lang="en-BE" u="sng" dirty="0">
                <a:latin typeface="Arial"/>
                <a:cs typeface="Arial"/>
              </a:rPr>
              <a:t>q</a:t>
            </a:r>
            <a:r>
              <a:rPr lang="fr-BE" u="sng" dirty="0">
                <a:latin typeface="Arial"/>
                <a:cs typeface="Arial"/>
              </a:rPr>
              <a:t>u</a:t>
            </a:r>
            <a:r>
              <a:rPr lang="en-BE" u="sng" dirty="0">
                <a:latin typeface="Arial"/>
                <a:cs typeface="Arial"/>
              </a:rPr>
              <a:t>e</a:t>
            </a:r>
            <a:r>
              <a:rPr lang="fr-BE" u="sng" dirty="0">
                <a:latin typeface="Arial"/>
                <a:cs typeface="Arial"/>
              </a:rPr>
              <a:t>s</a:t>
            </a:r>
            <a:r>
              <a:rPr lang="en-GB" u="sng" dirty="0">
                <a:latin typeface="Arial"/>
                <a:cs typeface="Arial"/>
              </a:rPr>
              <a:t> + </a:t>
            </a:r>
            <a:r>
              <a:rPr lang="en-BE" u="sng" dirty="0">
                <a:latin typeface="Arial"/>
                <a:cs typeface="Arial"/>
              </a:rPr>
              <a:t>Arbre </a:t>
            </a:r>
            <a:r>
              <a:rPr lang="en-GB" u="sng" dirty="0" err="1">
                <a:latin typeface="Arial"/>
                <a:cs typeface="Arial"/>
              </a:rPr>
              <a:t>D</a:t>
            </a:r>
            <a:r>
              <a:rPr lang="en-BE" u="sng" dirty="0" err="1">
                <a:latin typeface="Arial"/>
                <a:cs typeface="Arial"/>
              </a:rPr>
              <a:t>é</a:t>
            </a:r>
            <a:r>
              <a:rPr lang="en-GB" u="sng" dirty="0" err="1">
                <a:latin typeface="Arial"/>
                <a:cs typeface="Arial"/>
              </a:rPr>
              <a:t>cision</a:t>
            </a:r>
            <a:r>
              <a:rPr lang="en-BE" u="sng" dirty="0" err="1">
                <a:latin typeface="Arial"/>
                <a:cs typeface="Arial"/>
              </a:rPr>
              <a:t>n</a:t>
            </a:r>
            <a:r>
              <a:rPr lang="fr-BE" u="sng" dirty="0">
                <a:latin typeface="Arial"/>
                <a:cs typeface="Arial"/>
              </a:rPr>
              <a:t>e</a:t>
            </a:r>
            <a:r>
              <a:rPr lang="en-BE" u="sng" dirty="0">
                <a:latin typeface="Arial"/>
                <a:cs typeface="Arial"/>
              </a:rPr>
              <a:t>l</a:t>
            </a:r>
            <a:r>
              <a:rPr lang="en-GB" u="sng" dirty="0">
                <a:latin typeface="Arial"/>
                <a:cs typeface="Arial"/>
              </a:rPr>
              <a:t> </a:t>
            </a:r>
            <a:endParaRPr lang="en-GB" u="sng" dirty="0"/>
          </a:p>
          <a:p>
            <a:pPr marL="461645" lvl="1" fontAlgn="base"/>
            <a:r>
              <a:rPr lang="en-GB" dirty="0"/>
              <a:t>VICH GL39 - </a:t>
            </a:r>
            <a:r>
              <a:rPr lang="en-GB" dirty="0" err="1"/>
              <a:t>Novembr</a:t>
            </a:r>
            <a:r>
              <a:rPr lang="en-BE" dirty="0"/>
              <a:t>e</a:t>
            </a:r>
            <a:r>
              <a:rPr lang="en-GB" dirty="0"/>
              <a:t> 2006</a:t>
            </a:r>
          </a:p>
          <a:p>
            <a:pPr fontAlgn="base"/>
            <a:r>
              <a:rPr lang="en-BE" u="sng" dirty="0">
                <a:latin typeface="Arial"/>
                <a:cs typeface="Arial"/>
              </a:rPr>
              <a:t>Arbre</a:t>
            </a:r>
            <a:r>
              <a:rPr lang="en-GB" u="sng" dirty="0">
                <a:latin typeface="Arial"/>
                <a:cs typeface="Arial"/>
              </a:rPr>
              <a:t>s</a:t>
            </a:r>
            <a:r>
              <a:rPr lang="en-BE" u="sng" dirty="0">
                <a:latin typeface="Arial"/>
                <a:cs typeface="Arial"/>
              </a:rPr>
              <a:t> </a:t>
            </a:r>
            <a:r>
              <a:rPr lang="fr-BE" u="sng" dirty="0">
                <a:latin typeface="Arial"/>
                <a:cs typeface="Arial"/>
              </a:rPr>
              <a:t>D</a:t>
            </a:r>
            <a:r>
              <a:rPr lang="en-BE" u="sng" dirty="0">
                <a:latin typeface="Arial"/>
                <a:cs typeface="Arial"/>
              </a:rPr>
              <a:t>é</a:t>
            </a:r>
            <a:r>
              <a:rPr lang="fr-BE" u="sng" dirty="0">
                <a:latin typeface="Arial"/>
                <a:cs typeface="Arial"/>
              </a:rPr>
              <a:t>c</a:t>
            </a:r>
            <a:r>
              <a:rPr lang="en-BE" u="sng" dirty="0" err="1">
                <a:latin typeface="Arial"/>
                <a:cs typeface="Arial"/>
              </a:rPr>
              <a:t>i</a:t>
            </a:r>
            <a:r>
              <a:rPr lang="fr-BE" u="sng" dirty="0">
                <a:latin typeface="Arial"/>
                <a:cs typeface="Arial"/>
              </a:rPr>
              <a:t>s</a:t>
            </a:r>
            <a:r>
              <a:rPr lang="en-BE" u="sng" dirty="0" err="1">
                <a:latin typeface="Arial"/>
                <a:cs typeface="Arial"/>
              </a:rPr>
              <a:t>i</a:t>
            </a:r>
            <a:r>
              <a:rPr lang="fr-BE" u="sng" dirty="0">
                <a:latin typeface="Arial"/>
                <a:cs typeface="Arial"/>
              </a:rPr>
              <a:t>o</a:t>
            </a:r>
            <a:r>
              <a:rPr lang="en-BE" u="sng" dirty="0">
                <a:latin typeface="Arial"/>
                <a:cs typeface="Arial"/>
              </a:rPr>
              <a:t>n</a:t>
            </a:r>
            <a:r>
              <a:rPr lang="fr-BE" u="sng" dirty="0">
                <a:latin typeface="Arial"/>
                <a:cs typeface="Arial"/>
              </a:rPr>
              <a:t>n</a:t>
            </a:r>
            <a:r>
              <a:rPr lang="en-BE" u="sng" dirty="0">
                <a:latin typeface="Arial"/>
                <a:cs typeface="Arial"/>
              </a:rPr>
              <a:t>e</a:t>
            </a:r>
            <a:r>
              <a:rPr lang="fr-BE" u="sng" dirty="0">
                <a:latin typeface="Arial"/>
                <a:cs typeface="Arial"/>
              </a:rPr>
              <a:t>l</a:t>
            </a:r>
            <a:endParaRPr lang="en-GB" u="sng" dirty="0">
              <a:latin typeface="Arial"/>
              <a:cs typeface="Arial"/>
            </a:endParaRPr>
          </a:p>
          <a:p>
            <a:pPr marL="461645" lvl="1" fontAlgn="base"/>
            <a:r>
              <a:rPr lang="en-GB" dirty="0"/>
              <a:t>VICH GL39 </a:t>
            </a:r>
          </a:p>
          <a:p>
            <a:endParaRPr lang="en-GB" dirty="0"/>
          </a:p>
        </p:txBody>
      </p:sp>
      <p:pic>
        <p:nvPicPr>
          <p:cNvPr id="5" name="Picture 4">
            <a:extLst>
              <a:ext uri="{FF2B5EF4-FFF2-40B4-BE49-F238E27FC236}">
                <a16:creationId xmlns:a16="http://schemas.microsoft.com/office/drawing/2014/main" id="{5FC6A7BF-4924-4608-B9BA-17FD8E3C583C}"/>
              </a:ext>
            </a:extLst>
          </p:cNvPr>
          <p:cNvPicPr>
            <a:picLocks noChangeAspect="1"/>
          </p:cNvPicPr>
          <p:nvPr/>
        </p:nvPicPr>
        <p:blipFill>
          <a:blip r:embed="rId2"/>
          <a:stretch>
            <a:fillRect/>
          </a:stretch>
        </p:blipFill>
        <p:spPr>
          <a:xfrm>
            <a:off x="1323974" y="3940803"/>
            <a:ext cx="1724025" cy="2176368"/>
          </a:xfrm>
          <a:prstGeom prst="rect">
            <a:avLst/>
          </a:prstGeom>
        </p:spPr>
      </p:pic>
    </p:spTree>
    <p:extLst>
      <p:ext uri="{BB962C8B-B14F-4D97-AF65-F5344CB8AC3E}">
        <p14:creationId xmlns:p14="http://schemas.microsoft.com/office/powerpoint/2010/main" val="1644368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48B7A8-F8F6-43F7-AE7A-532F67D8B22E}"/>
              </a:ext>
            </a:extLst>
          </p:cNvPr>
          <p:cNvSpPr>
            <a:spLocks noGrp="1"/>
          </p:cNvSpPr>
          <p:nvPr>
            <p:ph type="body" sz="quarter" idx="10"/>
          </p:nvPr>
        </p:nvSpPr>
        <p:spPr/>
        <p:txBody>
          <a:bodyPr/>
          <a:lstStyle/>
          <a:p>
            <a:r>
              <a:rPr lang="en-BE" b="1" dirty="0"/>
              <a:t>D</a:t>
            </a:r>
            <a:r>
              <a:rPr lang="fr-BE" b="1" dirty="0"/>
              <a:t>i</a:t>
            </a:r>
            <a:r>
              <a:rPr lang="en-BE" b="1" dirty="0"/>
              <a:t>r</a:t>
            </a:r>
            <a:r>
              <a:rPr lang="fr-BE" b="1" dirty="0"/>
              <a:t>e</a:t>
            </a:r>
            <a:r>
              <a:rPr lang="en-BE" b="1" dirty="0"/>
              <a:t>c</a:t>
            </a:r>
            <a:r>
              <a:rPr lang="fr-BE" b="1" dirty="0"/>
              <a:t>t</a:t>
            </a:r>
            <a:r>
              <a:rPr lang="en-BE" b="1" dirty="0" err="1"/>
              <a:t>i</a:t>
            </a:r>
            <a:r>
              <a:rPr lang="fr-BE" b="1" dirty="0"/>
              <a:t>v</a:t>
            </a:r>
            <a:r>
              <a:rPr lang="en-BE" b="1" dirty="0"/>
              <a:t>e</a:t>
            </a:r>
            <a:r>
              <a:rPr lang="fr-BE" b="1" dirty="0"/>
              <a:t>s</a:t>
            </a:r>
            <a:r>
              <a:rPr lang="en-BE" b="1" dirty="0"/>
              <a:t> </a:t>
            </a:r>
            <a:r>
              <a:rPr lang="fr-BE" b="1" dirty="0" err="1"/>
              <a:t>Stabilit</a:t>
            </a:r>
            <a:r>
              <a:rPr lang="en-BE" b="1" dirty="0"/>
              <a:t>é</a:t>
            </a:r>
            <a:r>
              <a:rPr lang="fr-BE" b="1" dirty="0"/>
              <a:t> </a:t>
            </a:r>
            <a:endParaRPr lang="en-GB" b="1" dirty="0"/>
          </a:p>
        </p:txBody>
      </p:sp>
    </p:spTree>
    <p:extLst>
      <p:ext uri="{BB962C8B-B14F-4D97-AF65-F5344CB8AC3E}">
        <p14:creationId xmlns:p14="http://schemas.microsoft.com/office/powerpoint/2010/main" val="772436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CDCD5-0034-4465-A160-17F077E3AC59}"/>
              </a:ext>
            </a:extLst>
          </p:cNvPr>
          <p:cNvSpPr>
            <a:spLocks noGrp="1"/>
          </p:cNvSpPr>
          <p:nvPr>
            <p:ph type="body" sz="quarter" idx="10"/>
          </p:nvPr>
        </p:nvSpPr>
        <p:spPr>
          <a:xfrm>
            <a:off x="270058" y="207189"/>
            <a:ext cx="7616665" cy="519112"/>
          </a:xfrm>
        </p:spPr>
        <p:txBody>
          <a:bodyPr/>
          <a:lstStyle/>
          <a:p>
            <a:r>
              <a:rPr lang="en-BE" dirty="0"/>
              <a:t>Directive</a:t>
            </a:r>
            <a:r>
              <a:rPr lang="fr-BE" dirty="0"/>
              <a:t>s</a:t>
            </a:r>
            <a:r>
              <a:rPr lang="en-BE" dirty="0"/>
              <a:t> St</a:t>
            </a:r>
            <a:r>
              <a:rPr lang="fr-BE" dirty="0"/>
              <a:t>a</a:t>
            </a:r>
            <a:r>
              <a:rPr lang="en-BE" dirty="0"/>
              <a:t>b</a:t>
            </a:r>
            <a:r>
              <a:rPr lang="fr-BE" dirty="0"/>
              <a:t>i</a:t>
            </a:r>
            <a:r>
              <a:rPr lang="en-BE" dirty="0"/>
              <a:t>l</a:t>
            </a:r>
            <a:r>
              <a:rPr lang="fr-BE" dirty="0"/>
              <a:t>i</a:t>
            </a:r>
            <a:r>
              <a:rPr lang="en-BE" dirty="0"/>
              <a:t>t</a:t>
            </a:r>
            <a:r>
              <a:rPr lang="fr-BE" dirty="0"/>
              <a:t>é</a:t>
            </a:r>
            <a:r>
              <a:rPr lang="en-BE" dirty="0"/>
              <a:t> </a:t>
            </a:r>
            <a:r>
              <a:rPr lang="en-GB" dirty="0"/>
              <a:t>VICH : </a:t>
            </a:r>
            <a:r>
              <a:rPr lang="en-BE" dirty="0"/>
              <a:t>O</a:t>
            </a:r>
            <a:r>
              <a:rPr lang="en-GB" dirty="0" err="1"/>
              <a:t>bjecti</a:t>
            </a:r>
            <a:r>
              <a:rPr lang="en-BE" dirty="0"/>
              <a:t>f</a:t>
            </a:r>
            <a:endParaRPr lang="en-GB" dirty="0"/>
          </a:p>
        </p:txBody>
      </p:sp>
      <p:sp>
        <p:nvSpPr>
          <p:cNvPr id="3" name="Text Placeholder 2">
            <a:extLst>
              <a:ext uri="{FF2B5EF4-FFF2-40B4-BE49-F238E27FC236}">
                <a16:creationId xmlns:a16="http://schemas.microsoft.com/office/drawing/2014/main" id="{E5C159B1-DD91-4C52-9FA3-BAC7C4107808}"/>
              </a:ext>
            </a:extLst>
          </p:cNvPr>
          <p:cNvSpPr>
            <a:spLocks noGrp="1"/>
          </p:cNvSpPr>
          <p:nvPr>
            <p:ph type="body" sz="quarter" idx="11"/>
          </p:nvPr>
        </p:nvSpPr>
        <p:spPr>
          <a:xfrm>
            <a:off x="383848" y="1061321"/>
            <a:ext cx="8301045" cy="4871156"/>
          </a:xfrm>
        </p:spPr>
        <p:txBody>
          <a:bodyPr anchor="t"/>
          <a:lstStyle/>
          <a:p>
            <a:pPr marL="0" indent="0" algn="just">
              <a:buNone/>
            </a:pPr>
            <a:r>
              <a:rPr lang="en-BE" sz="2400" dirty="0">
                <a:latin typeface="Arial"/>
                <a:cs typeface="Arial"/>
              </a:rPr>
              <a:t>Quel est</a:t>
            </a:r>
            <a:r>
              <a:rPr lang="en-GB" sz="2400" dirty="0">
                <a:latin typeface="Arial"/>
                <a:cs typeface="Arial"/>
              </a:rPr>
              <a:t> </a:t>
            </a:r>
            <a:r>
              <a:rPr lang="en-BE" sz="2400" dirty="0">
                <a:latin typeface="Arial"/>
                <a:cs typeface="Arial"/>
              </a:rPr>
              <a:t>l’</a:t>
            </a:r>
            <a:r>
              <a:rPr lang="en-GB" sz="2400" dirty="0" err="1">
                <a:latin typeface="Arial"/>
                <a:cs typeface="Arial"/>
              </a:rPr>
              <a:t>objecti</a:t>
            </a:r>
            <a:r>
              <a:rPr lang="en-BE" sz="2400" dirty="0">
                <a:latin typeface="Arial"/>
                <a:cs typeface="Arial"/>
              </a:rPr>
              <a:t>f</a:t>
            </a:r>
            <a:r>
              <a:rPr lang="en-GB" sz="2400" dirty="0">
                <a:latin typeface="Arial"/>
                <a:cs typeface="Arial"/>
              </a:rPr>
              <a:t> </a:t>
            </a:r>
            <a:r>
              <a:rPr lang="en-BE" sz="2400" dirty="0">
                <a:latin typeface="Arial"/>
                <a:cs typeface="Arial"/>
              </a:rPr>
              <a:t>d</a:t>
            </a:r>
            <a:r>
              <a:rPr lang="fr-BE" sz="2400" dirty="0">
                <a:latin typeface="Arial"/>
                <a:cs typeface="Arial"/>
              </a:rPr>
              <a:t>e</a:t>
            </a:r>
            <a:r>
              <a:rPr lang="en-BE" sz="2400" dirty="0">
                <a:latin typeface="Arial"/>
                <a:cs typeface="Arial"/>
              </a:rPr>
              <a:t>s</a:t>
            </a:r>
            <a:r>
              <a:rPr lang="en-GB" sz="2400" dirty="0">
                <a:latin typeface="Arial"/>
                <a:cs typeface="Arial"/>
              </a:rPr>
              <a:t> </a:t>
            </a:r>
            <a:r>
              <a:rPr lang="fr-BE" sz="2400" dirty="0">
                <a:latin typeface="Arial"/>
                <a:cs typeface="Arial"/>
              </a:rPr>
              <a:t>d</a:t>
            </a:r>
            <a:r>
              <a:rPr lang="en-BE" sz="2400" dirty="0">
                <a:latin typeface="Arial"/>
                <a:cs typeface="Arial"/>
              </a:rPr>
              <a:t>irective</a:t>
            </a:r>
            <a:r>
              <a:rPr lang="fr-BE" sz="2400" dirty="0">
                <a:latin typeface="Arial"/>
                <a:cs typeface="Arial"/>
              </a:rPr>
              <a:t>s</a:t>
            </a:r>
            <a:r>
              <a:rPr lang="en-BE" sz="2400" dirty="0">
                <a:latin typeface="Arial"/>
                <a:cs typeface="Arial"/>
              </a:rPr>
              <a:t> </a:t>
            </a:r>
            <a:r>
              <a:rPr lang="fr-BE" sz="2400" dirty="0">
                <a:latin typeface="Arial"/>
                <a:cs typeface="Arial"/>
              </a:rPr>
              <a:t>s</a:t>
            </a:r>
            <a:r>
              <a:rPr lang="en-BE" sz="2400" dirty="0">
                <a:latin typeface="Arial"/>
                <a:cs typeface="Arial"/>
              </a:rPr>
              <a:t>t</a:t>
            </a:r>
            <a:r>
              <a:rPr lang="fr-BE" sz="2400" dirty="0">
                <a:latin typeface="Arial"/>
                <a:cs typeface="Arial"/>
              </a:rPr>
              <a:t>a</a:t>
            </a:r>
            <a:r>
              <a:rPr lang="en-BE" sz="2400" dirty="0">
                <a:latin typeface="Arial"/>
                <a:cs typeface="Arial"/>
              </a:rPr>
              <a:t>b</a:t>
            </a:r>
            <a:r>
              <a:rPr lang="fr-BE" sz="2400" dirty="0">
                <a:latin typeface="Arial"/>
                <a:cs typeface="Arial"/>
              </a:rPr>
              <a:t>i</a:t>
            </a:r>
            <a:r>
              <a:rPr lang="en-BE" sz="2400" dirty="0">
                <a:latin typeface="Arial"/>
                <a:cs typeface="Arial"/>
              </a:rPr>
              <a:t>l</a:t>
            </a:r>
            <a:r>
              <a:rPr lang="fr-BE" sz="2400" dirty="0">
                <a:latin typeface="Arial"/>
                <a:cs typeface="Arial"/>
              </a:rPr>
              <a:t>i</a:t>
            </a:r>
            <a:r>
              <a:rPr lang="en-BE" sz="2400" dirty="0">
                <a:latin typeface="Arial"/>
                <a:cs typeface="Arial"/>
              </a:rPr>
              <a:t>t</a:t>
            </a:r>
            <a:r>
              <a:rPr lang="fr-BE" sz="2400" dirty="0">
                <a:latin typeface="Arial"/>
                <a:cs typeface="Arial"/>
              </a:rPr>
              <a:t>é</a:t>
            </a:r>
            <a:r>
              <a:rPr lang="en-BE" sz="2400" dirty="0">
                <a:latin typeface="Arial"/>
                <a:cs typeface="Arial"/>
              </a:rPr>
              <a:t> </a:t>
            </a:r>
            <a:r>
              <a:rPr lang="fr-BE" sz="2400" dirty="0">
                <a:latin typeface="Arial"/>
                <a:cs typeface="Arial"/>
              </a:rPr>
              <a:t>V</a:t>
            </a:r>
            <a:r>
              <a:rPr lang="en-BE" sz="2400" dirty="0">
                <a:latin typeface="Arial"/>
                <a:cs typeface="Arial"/>
              </a:rPr>
              <a:t>I</a:t>
            </a:r>
            <a:r>
              <a:rPr lang="fr-BE" sz="2400" dirty="0">
                <a:latin typeface="Arial"/>
                <a:cs typeface="Arial"/>
              </a:rPr>
              <a:t>C</a:t>
            </a:r>
            <a:r>
              <a:rPr lang="en-BE" sz="2400" dirty="0">
                <a:latin typeface="Arial"/>
                <a:cs typeface="Arial"/>
              </a:rPr>
              <a:t>H</a:t>
            </a:r>
            <a:r>
              <a:rPr lang="en-GB" sz="2400" dirty="0">
                <a:latin typeface="Arial"/>
                <a:cs typeface="Arial"/>
              </a:rPr>
              <a:t>?</a:t>
            </a:r>
          </a:p>
          <a:p>
            <a:pPr algn="just">
              <a:spcBef>
                <a:spcPts val="3000"/>
              </a:spcBef>
              <a:buFont typeface="Wingdings" panose="05000000000000000000" pitchFamily="2" charset="2"/>
              <a:buChar char="Ø"/>
            </a:pPr>
            <a:r>
              <a:rPr lang="en-US" dirty="0"/>
              <a:t> </a:t>
            </a:r>
            <a:r>
              <a:rPr lang="fr-FR" b="1" dirty="0"/>
              <a:t>Fournir des conseils pour la réalisation de</a:t>
            </a:r>
            <a:r>
              <a:rPr lang="en-BE" b="1" dirty="0"/>
              <a:t>s </a:t>
            </a:r>
            <a:r>
              <a:rPr lang="fr-FR" b="1" dirty="0"/>
              <a:t>étude</a:t>
            </a:r>
            <a:r>
              <a:rPr lang="en-BE" b="1" dirty="0"/>
              <a:t>s</a:t>
            </a:r>
            <a:r>
              <a:rPr lang="fr-FR" b="1" dirty="0"/>
              <a:t> de stabilité</a:t>
            </a:r>
            <a:r>
              <a:rPr lang="en-US" b="1" dirty="0"/>
              <a:t> </a:t>
            </a:r>
          </a:p>
          <a:p>
            <a:pPr marL="233045" lvl="1" indent="0" algn="just">
              <a:spcBef>
                <a:spcPts val="600"/>
              </a:spcBef>
              <a:buNone/>
            </a:pPr>
            <a:r>
              <a:rPr lang="en-BE" sz="1800" dirty="0">
                <a:latin typeface="Arial"/>
                <a:cs typeface="Arial"/>
              </a:rPr>
              <a:t>de </a:t>
            </a:r>
            <a:r>
              <a:rPr lang="en-US" sz="1800" dirty="0">
                <a:latin typeface="Arial"/>
                <a:cs typeface="Arial"/>
              </a:rPr>
              <a:t>n</a:t>
            </a:r>
            <a:r>
              <a:rPr lang="en-BE" sz="1800" dirty="0">
                <a:latin typeface="Arial"/>
                <a:cs typeface="Arial"/>
              </a:rPr>
              <a:t>o</a:t>
            </a:r>
            <a:r>
              <a:rPr lang="fr-BE" sz="1800" dirty="0">
                <a:latin typeface="Arial"/>
                <a:cs typeface="Arial"/>
              </a:rPr>
              <a:t>u</a:t>
            </a:r>
            <a:r>
              <a:rPr lang="en-BE" sz="1800" dirty="0">
                <a:latin typeface="Arial"/>
                <a:cs typeface="Arial"/>
              </a:rPr>
              <a:t>v</a:t>
            </a:r>
            <a:r>
              <a:rPr lang="fr-BE" sz="1800" dirty="0">
                <a:latin typeface="Arial"/>
                <a:cs typeface="Arial"/>
              </a:rPr>
              <a:t>e</a:t>
            </a:r>
            <a:r>
              <a:rPr lang="en-BE" sz="1800" dirty="0">
                <a:latin typeface="Arial"/>
                <a:cs typeface="Arial"/>
              </a:rPr>
              <a:t>a</a:t>
            </a:r>
            <a:r>
              <a:rPr lang="fr-BE" sz="1800" dirty="0">
                <a:latin typeface="Arial"/>
                <a:cs typeface="Arial"/>
              </a:rPr>
              <a:t>u</a:t>
            </a:r>
            <a:r>
              <a:rPr lang="en-BE" sz="1800" dirty="0">
                <a:latin typeface="Arial"/>
                <a:cs typeface="Arial"/>
              </a:rPr>
              <a:t>x </a:t>
            </a:r>
            <a:r>
              <a:rPr lang="en-BE" sz="1800" dirty="0" err="1">
                <a:latin typeface="Arial"/>
                <a:cs typeface="Arial"/>
              </a:rPr>
              <a:t>produits</a:t>
            </a:r>
            <a:r>
              <a:rPr lang="en-BE" sz="1800" dirty="0">
                <a:latin typeface="Arial"/>
                <a:cs typeface="Arial"/>
              </a:rPr>
              <a:t> </a:t>
            </a:r>
            <a:r>
              <a:rPr lang="fr-BE" sz="1800" dirty="0">
                <a:latin typeface="Arial"/>
                <a:cs typeface="Arial"/>
              </a:rPr>
              <a:t>m</a:t>
            </a:r>
            <a:r>
              <a:rPr lang="en-BE" sz="1800" dirty="0">
                <a:latin typeface="Arial"/>
                <a:cs typeface="Arial"/>
              </a:rPr>
              <a:t>é</a:t>
            </a:r>
            <a:r>
              <a:rPr lang="fr-BE" sz="1800" dirty="0">
                <a:latin typeface="Arial"/>
                <a:cs typeface="Arial"/>
              </a:rPr>
              <a:t>d</a:t>
            </a:r>
            <a:r>
              <a:rPr lang="en-BE" sz="1800" dirty="0" err="1">
                <a:latin typeface="Arial"/>
                <a:cs typeface="Arial"/>
              </a:rPr>
              <a:t>i</a:t>
            </a:r>
            <a:r>
              <a:rPr lang="fr-BE" sz="1800" dirty="0">
                <a:latin typeface="Arial"/>
                <a:cs typeface="Arial"/>
              </a:rPr>
              <a:t>c</a:t>
            </a:r>
            <a:r>
              <a:rPr lang="en-BE" sz="1800" dirty="0" err="1">
                <a:latin typeface="Arial"/>
                <a:cs typeface="Arial"/>
              </a:rPr>
              <a:t>i</a:t>
            </a:r>
            <a:r>
              <a:rPr lang="fr-BE" sz="1800" dirty="0">
                <a:latin typeface="Arial"/>
                <a:cs typeface="Arial"/>
              </a:rPr>
              <a:t>n</a:t>
            </a:r>
            <a:r>
              <a:rPr lang="en-BE" sz="1800" dirty="0">
                <a:latin typeface="Arial"/>
                <a:cs typeface="Arial"/>
              </a:rPr>
              <a:t>a</a:t>
            </a:r>
            <a:r>
              <a:rPr lang="fr-BE" sz="1800" dirty="0">
                <a:latin typeface="Arial"/>
                <a:cs typeface="Arial"/>
              </a:rPr>
              <a:t>u</a:t>
            </a:r>
            <a:r>
              <a:rPr lang="en-BE" sz="1800" dirty="0">
                <a:latin typeface="Arial"/>
                <a:cs typeface="Arial"/>
              </a:rPr>
              <a:t>x</a:t>
            </a:r>
            <a:r>
              <a:rPr lang="en-US" sz="1800" dirty="0">
                <a:latin typeface="Arial"/>
                <a:cs typeface="Arial"/>
              </a:rPr>
              <a:t> </a:t>
            </a:r>
            <a:r>
              <a:rPr lang="en-US" sz="1800" dirty="0" err="1">
                <a:latin typeface="Arial"/>
                <a:cs typeface="Arial"/>
              </a:rPr>
              <a:t>o</a:t>
            </a:r>
            <a:r>
              <a:rPr lang="en-BE" sz="1800" dirty="0" err="1">
                <a:latin typeface="Arial"/>
                <a:cs typeface="Arial"/>
              </a:rPr>
              <a:t>u</a:t>
            </a:r>
            <a:r>
              <a:rPr lang="en-BE" sz="1800" dirty="0">
                <a:latin typeface="Arial"/>
                <a:cs typeface="Arial"/>
              </a:rPr>
              <a:t> </a:t>
            </a:r>
            <a:r>
              <a:rPr lang="en-US" sz="1800" dirty="0" err="1">
                <a:latin typeface="Arial"/>
                <a:cs typeface="Arial"/>
              </a:rPr>
              <a:t>s</a:t>
            </a:r>
            <a:r>
              <a:rPr lang="en-BE" sz="1800" dirty="0" err="1">
                <a:latin typeface="Arial"/>
                <a:cs typeface="Arial"/>
              </a:rPr>
              <a:t>u</a:t>
            </a:r>
            <a:r>
              <a:rPr lang="fr-BE" sz="1800" dirty="0">
                <a:latin typeface="Arial"/>
                <a:cs typeface="Arial"/>
              </a:rPr>
              <a:t>b</a:t>
            </a:r>
            <a:r>
              <a:rPr lang="en-BE" sz="1800" dirty="0">
                <a:latin typeface="Arial"/>
                <a:cs typeface="Arial"/>
              </a:rPr>
              <a:t>s</a:t>
            </a:r>
            <a:r>
              <a:rPr lang="fr-BE" sz="1800" dirty="0">
                <a:latin typeface="Arial"/>
                <a:cs typeface="Arial"/>
              </a:rPr>
              <a:t>t</a:t>
            </a:r>
            <a:r>
              <a:rPr lang="en-BE" sz="1800" dirty="0">
                <a:latin typeface="Arial"/>
                <a:cs typeface="Arial"/>
              </a:rPr>
              <a:t>a</a:t>
            </a:r>
            <a:r>
              <a:rPr lang="fr-BE" sz="1800" dirty="0">
                <a:latin typeface="Arial"/>
                <a:cs typeface="Arial"/>
              </a:rPr>
              <a:t>n</a:t>
            </a:r>
            <a:r>
              <a:rPr lang="en-BE" sz="1800" dirty="0">
                <a:latin typeface="Arial"/>
                <a:cs typeface="Arial"/>
              </a:rPr>
              <a:t>c</a:t>
            </a:r>
            <a:r>
              <a:rPr lang="fr-BE" sz="1800" dirty="0">
                <a:latin typeface="Arial"/>
                <a:cs typeface="Arial"/>
              </a:rPr>
              <a:t>e</a:t>
            </a:r>
            <a:r>
              <a:rPr lang="en-BE" sz="1800" dirty="0">
                <a:latin typeface="Arial"/>
                <a:cs typeface="Arial"/>
              </a:rPr>
              <a:t>s </a:t>
            </a:r>
            <a:r>
              <a:rPr lang="fr-BE" sz="1800" dirty="0">
                <a:latin typeface="Arial"/>
                <a:cs typeface="Arial"/>
              </a:rPr>
              <a:t>m</a:t>
            </a:r>
            <a:r>
              <a:rPr lang="en-BE" sz="1800" dirty="0">
                <a:latin typeface="Arial"/>
                <a:cs typeface="Arial"/>
              </a:rPr>
              <a:t>é</a:t>
            </a:r>
            <a:r>
              <a:rPr lang="fr-BE" sz="1800" dirty="0">
                <a:latin typeface="Arial"/>
                <a:cs typeface="Arial"/>
              </a:rPr>
              <a:t>d</a:t>
            </a:r>
            <a:r>
              <a:rPr lang="en-BE" sz="1800" dirty="0" err="1">
                <a:latin typeface="Arial"/>
                <a:cs typeface="Arial"/>
              </a:rPr>
              <a:t>i</a:t>
            </a:r>
            <a:r>
              <a:rPr lang="fr-BE" sz="1800" dirty="0">
                <a:latin typeface="Arial"/>
                <a:cs typeface="Arial"/>
              </a:rPr>
              <a:t>c</a:t>
            </a:r>
            <a:r>
              <a:rPr lang="en-BE" sz="1800" dirty="0">
                <a:latin typeface="Arial"/>
                <a:cs typeface="Arial"/>
              </a:rPr>
              <a:t>a</a:t>
            </a:r>
            <a:r>
              <a:rPr lang="fr-BE" sz="1800" dirty="0">
                <a:latin typeface="Arial"/>
                <a:cs typeface="Arial"/>
              </a:rPr>
              <a:t>m</a:t>
            </a:r>
            <a:r>
              <a:rPr lang="en-BE" sz="1800" dirty="0">
                <a:latin typeface="Arial"/>
                <a:cs typeface="Arial"/>
              </a:rPr>
              <a:t>e</a:t>
            </a:r>
            <a:r>
              <a:rPr lang="fr-BE" sz="1800" dirty="0">
                <a:latin typeface="Arial"/>
                <a:cs typeface="Arial"/>
              </a:rPr>
              <a:t>n</a:t>
            </a:r>
            <a:r>
              <a:rPr lang="en-BE" sz="1800" dirty="0">
                <a:latin typeface="Arial"/>
                <a:cs typeface="Arial"/>
              </a:rPr>
              <a:t>t</a:t>
            </a:r>
            <a:r>
              <a:rPr lang="fr-BE" sz="1800" dirty="0">
                <a:latin typeface="Arial"/>
                <a:cs typeface="Arial"/>
              </a:rPr>
              <a:t>e</a:t>
            </a:r>
            <a:r>
              <a:rPr lang="en-BE" sz="1800" dirty="0">
                <a:latin typeface="Arial"/>
                <a:cs typeface="Arial"/>
              </a:rPr>
              <a:t>u</a:t>
            </a:r>
            <a:r>
              <a:rPr lang="fr-BE" sz="1800" dirty="0">
                <a:latin typeface="Arial"/>
                <a:cs typeface="Arial"/>
              </a:rPr>
              <a:t>s</a:t>
            </a:r>
            <a:r>
              <a:rPr lang="en-BE" sz="1800" dirty="0">
                <a:latin typeface="Arial"/>
                <a:cs typeface="Arial"/>
              </a:rPr>
              <a:t>e</a:t>
            </a:r>
            <a:r>
              <a:rPr lang="fr-BE" sz="1800" dirty="0">
                <a:latin typeface="Arial"/>
                <a:cs typeface="Arial"/>
              </a:rPr>
              <a:t>s</a:t>
            </a:r>
            <a:r>
              <a:rPr lang="en-BE" sz="1800" dirty="0">
                <a:latin typeface="Arial"/>
                <a:cs typeface="Arial"/>
              </a:rPr>
              <a:t> </a:t>
            </a:r>
            <a:r>
              <a:rPr lang="fr-BE" sz="1800" dirty="0">
                <a:latin typeface="Arial"/>
                <a:cs typeface="Arial"/>
              </a:rPr>
              <a:t>q</a:t>
            </a:r>
            <a:r>
              <a:rPr lang="en-BE" sz="1800" dirty="0">
                <a:latin typeface="Arial"/>
                <a:cs typeface="Arial"/>
              </a:rPr>
              <a:t>u</a:t>
            </a:r>
            <a:r>
              <a:rPr lang="fr-BE" sz="1800" dirty="0">
                <a:latin typeface="Arial"/>
                <a:cs typeface="Arial"/>
              </a:rPr>
              <a:t>i</a:t>
            </a:r>
            <a:r>
              <a:rPr lang="en-US" sz="1800" dirty="0">
                <a:latin typeface="Arial"/>
                <a:cs typeface="Arial"/>
              </a:rPr>
              <a:t> </a:t>
            </a:r>
            <a:r>
              <a:rPr lang="en-BE" sz="1800" dirty="0">
                <a:latin typeface="Arial"/>
                <a:cs typeface="Arial"/>
              </a:rPr>
              <a:t>s</a:t>
            </a:r>
            <a:r>
              <a:rPr lang="fr-BE" sz="1800" dirty="0">
                <a:latin typeface="Arial"/>
                <a:cs typeface="Arial"/>
              </a:rPr>
              <a:t>er</a:t>
            </a:r>
            <a:r>
              <a:rPr lang="en-BE" sz="1800" dirty="0">
                <a:latin typeface="Arial"/>
                <a:cs typeface="Arial"/>
              </a:rPr>
              <a:t>o</a:t>
            </a:r>
            <a:r>
              <a:rPr lang="fr-BE" sz="1800" dirty="0">
                <a:latin typeface="Arial"/>
                <a:cs typeface="Arial"/>
              </a:rPr>
              <a:t>n</a:t>
            </a:r>
            <a:r>
              <a:rPr lang="en-BE" sz="1800" dirty="0">
                <a:latin typeface="Arial"/>
                <a:cs typeface="Arial"/>
              </a:rPr>
              <a:t>t </a:t>
            </a:r>
            <a:r>
              <a:rPr lang="fr-BE" sz="1800" dirty="0">
                <a:latin typeface="Arial"/>
                <a:cs typeface="Arial"/>
              </a:rPr>
              <a:t>s</a:t>
            </a:r>
            <a:r>
              <a:rPr lang="en-BE" sz="1800" dirty="0" err="1">
                <a:latin typeface="Arial"/>
                <a:cs typeface="Arial"/>
              </a:rPr>
              <a:t>oumis</a:t>
            </a:r>
            <a:r>
              <a:rPr lang="en-BE" sz="1800" dirty="0">
                <a:latin typeface="Arial"/>
                <a:cs typeface="Arial"/>
              </a:rPr>
              <a:t> à </a:t>
            </a:r>
            <a:r>
              <a:rPr lang="en-BE" sz="1800" dirty="0" err="1">
                <a:latin typeface="Arial"/>
                <a:cs typeface="Arial"/>
              </a:rPr>
              <a:t>une</a:t>
            </a:r>
            <a:r>
              <a:rPr lang="en-BE" sz="1800" dirty="0">
                <a:latin typeface="Arial"/>
                <a:cs typeface="Arial"/>
              </a:rPr>
              <a:t> </a:t>
            </a:r>
            <a:r>
              <a:rPr lang="en-BE" sz="1800" dirty="0" err="1">
                <a:latin typeface="Arial"/>
                <a:cs typeface="Arial"/>
              </a:rPr>
              <a:t>ré-analyse</a:t>
            </a:r>
            <a:r>
              <a:rPr lang="en-BE" sz="1800" dirty="0">
                <a:latin typeface="Arial"/>
                <a:cs typeface="Arial"/>
              </a:rPr>
              <a:t> </a:t>
            </a:r>
            <a:r>
              <a:rPr lang="fr-BE" sz="1800" dirty="0">
                <a:latin typeface="Arial"/>
                <a:cs typeface="Arial"/>
              </a:rPr>
              <a:t>t</a:t>
            </a:r>
            <a:r>
              <a:rPr lang="en-BE" sz="1800" dirty="0">
                <a:latin typeface="Arial"/>
                <a:cs typeface="Arial"/>
              </a:rPr>
              <a:t>o</a:t>
            </a:r>
            <a:r>
              <a:rPr lang="fr-BE" sz="1800" dirty="0">
                <a:latin typeface="Arial"/>
                <a:cs typeface="Arial"/>
              </a:rPr>
              <a:t>u</a:t>
            </a:r>
            <a:r>
              <a:rPr lang="en-BE" sz="1800" dirty="0">
                <a:latin typeface="Arial"/>
                <a:cs typeface="Arial"/>
              </a:rPr>
              <a:t>s </a:t>
            </a:r>
            <a:r>
              <a:rPr lang="fr-BE" sz="1800" dirty="0">
                <a:latin typeface="Arial"/>
                <a:cs typeface="Arial"/>
              </a:rPr>
              <a:t>l</a:t>
            </a:r>
            <a:r>
              <a:rPr lang="en-BE" sz="1800" dirty="0">
                <a:latin typeface="Arial"/>
                <a:cs typeface="Arial"/>
              </a:rPr>
              <a:t>e</a:t>
            </a:r>
            <a:r>
              <a:rPr lang="fr-BE" sz="1800" dirty="0">
                <a:latin typeface="Arial"/>
                <a:cs typeface="Arial"/>
              </a:rPr>
              <a:t>s</a:t>
            </a:r>
            <a:r>
              <a:rPr lang="en-BE" sz="1800" dirty="0">
                <a:latin typeface="Arial"/>
                <a:cs typeface="Arial"/>
              </a:rPr>
              <a:t> </a:t>
            </a:r>
            <a:r>
              <a:rPr lang="fr-BE" sz="1800" dirty="0">
                <a:latin typeface="Arial"/>
                <a:cs typeface="Arial"/>
              </a:rPr>
              <a:t>x</a:t>
            </a:r>
            <a:r>
              <a:rPr lang="en-BE" sz="1800" dirty="0">
                <a:latin typeface="Arial"/>
                <a:cs typeface="Arial"/>
              </a:rPr>
              <a:t> </a:t>
            </a:r>
            <a:r>
              <a:rPr lang="fr-BE" sz="1800" dirty="0">
                <a:latin typeface="Arial"/>
                <a:cs typeface="Arial"/>
              </a:rPr>
              <a:t>t</a:t>
            </a:r>
            <a:r>
              <a:rPr lang="en-BE" sz="1800" dirty="0">
                <a:latin typeface="Arial"/>
                <a:cs typeface="Arial"/>
              </a:rPr>
              <a:t>e</a:t>
            </a:r>
            <a:r>
              <a:rPr lang="fr-BE" sz="1800" dirty="0">
                <a:latin typeface="Arial"/>
                <a:cs typeface="Arial"/>
              </a:rPr>
              <a:t>m</a:t>
            </a:r>
            <a:r>
              <a:rPr lang="en-BE" sz="1800" dirty="0">
                <a:latin typeface="Arial"/>
                <a:cs typeface="Arial"/>
              </a:rPr>
              <a:t>p</a:t>
            </a:r>
            <a:r>
              <a:rPr lang="fr-BE" sz="1800" dirty="0">
                <a:latin typeface="Arial"/>
                <a:cs typeface="Arial"/>
              </a:rPr>
              <a:t>s</a:t>
            </a:r>
            <a:r>
              <a:rPr lang="en-BE" sz="1800" dirty="0">
                <a:latin typeface="Arial"/>
                <a:cs typeface="Arial"/>
              </a:rPr>
              <a:t> </a:t>
            </a:r>
            <a:r>
              <a:rPr lang="en-US" sz="1800" dirty="0">
                <a:latin typeface="Arial"/>
                <a:cs typeface="Arial"/>
              </a:rPr>
              <a:t> (</a:t>
            </a:r>
            <a:r>
              <a:rPr lang="en-BE" sz="1800" dirty="0">
                <a:latin typeface="Arial"/>
                <a:cs typeface="Arial"/>
              </a:rPr>
              <a:t>p</a:t>
            </a:r>
            <a:r>
              <a:rPr lang="fr-BE" sz="1800" dirty="0">
                <a:latin typeface="Arial"/>
                <a:cs typeface="Arial"/>
              </a:rPr>
              <a:t>r</a:t>
            </a:r>
            <a:r>
              <a:rPr lang="en-BE" sz="1800" dirty="0">
                <a:latin typeface="Arial"/>
                <a:cs typeface="Arial"/>
              </a:rPr>
              <a:t>o</a:t>
            </a:r>
            <a:r>
              <a:rPr lang="fr-BE" sz="1800" dirty="0">
                <a:latin typeface="Arial"/>
                <a:cs typeface="Arial"/>
              </a:rPr>
              <a:t>d</a:t>
            </a:r>
            <a:r>
              <a:rPr lang="en-BE" sz="1800" dirty="0">
                <a:latin typeface="Arial"/>
                <a:cs typeface="Arial"/>
              </a:rPr>
              <a:t>u</a:t>
            </a:r>
            <a:r>
              <a:rPr lang="fr-BE" sz="1800" dirty="0">
                <a:latin typeface="Arial"/>
                <a:cs typeface="Arial"/>
              </a:rPr>
              <a:t>i</a:t>
            </a:r>
            <a:r>
              <a:rPr lang="en-BE" sz="1800" dirty="0">
                <a:latin typeface="Arial"/>
                <a:cs typeface="Arial"/>
              </a:rPr>
              <a:t>t </a:t>
            </a:r>
            <a:r>
              <a:rPr lang="fr-BE" sz="1800" dirty="0">
                <a:latin typeface="Arial"/>
                <a:cs typeface="Arial"/>
              </a:rPr>
              <a:t>p</a:t>
            </a:r>
            <a:r>
              <a:rPr lang="en-BE" sz="1800" dirty="0">
                <a:latin typeface="Arial"/>
                <a:cs typeface="Arial"/>
              </a:rPr>
              <a:t>h</a:t>
            </a:r>
            <a:r>
              <a:rPr lang="fr-BE" sz="1800" dirty="0">
                <a:latin typeface="Arial"/>
                <a:cs typeface="Arial"/>
              </a:rPr>
              <a:t>a</a:t>
            </a:r>
            <a:r>
              <a:rPr lang="en-BE" sz="1800" dirty="0">
                <a:latin typeface="Arial"/>
                <a:cs typeface="Arial"/>
              </a:rPr>
              <a:t>r</a:t>
            </a:r>
            <a:r>
              <a:rPr lang="fr-BE" sz="1800" dirty="0">
                <a:latin typeface="Arial"/>
                <a:cs typeface="Arial"/>
              </a:rPr>
              <a:t>m</a:t>
            </a:r>
            <a:r>
              <a:rPr lang="en-BE" sz="1800" dirty="0">
                <a:latin typeface="Arial"/>
                <a:cs typeface="Arial"/>
              </a:rPr>
              <a:t>a</a:t>
            </a:r>
            <a:r>
              <a:rPr lang="fr-BE" sz="1800" dirty="0">
                <a:latin typeface="Arial"/>
                <a:cs typeface="Arial"/>
              </a:rPr>
              <a:t>c</a:t>
            </a:r>
            <a:r>
              <a:rPr lang="en-BE" sz="1800" dirty="0">
                <a:latin typeface="Arial"/>
                <a:cs typeface="Arial"/>
              </a:rPr>
              <a:t>e</a:t>
            </a:r>
            <a:r>
              <a:rPr lang="fr-BE" sz="1800" dirty="0">
                <a:latin typeface="Arial"/>
                <a:cs typeface="Arial"/>
              </a:rPr>
              <a:t>u</a:t>
            </a:r>
            <a:r>
              <a:rPr lang="en-BE" sz="1800" dirty="0">
                <a:latin typeface="Arial"/>
                <a:cs typeface="Arial"/>
              </a:rPr>
              <a:t>t</a:t>
            </a:r>
            <a:r>
              <a:rPr lang="fr-BE" sz="1800" dirty="0">
                <a:latin typeface="Arial"/>
                <a:cs typeface="Arial"/>
              </a:rPr>
              <a:t>i</a:t>
            </a:r>
            <a:r>
              <a:rPr lang="en-BE" sz="1800" dirty="0">
                <a:latin typeface="Arial"/>
                <a:cs typeface="Arial"/>
              </a:rPr>
              <a:t>q</a:t>
            </a:r>
            <a:r>
              <a:rPr lang="fr-BE" sz="1800" dirty="0">
                <a:latin typeface="Arial"/>
                <a:cs typeface="Arial"/>
              </a:rPr>
              <a:t>u</a:t>
            </a:r>
            <a:r>
              <a:rPr lang="en-BE" sz="1800" dirty="0">
                <a:latin typeface="Arial"/>
                <a:cs typeface="Arial"/>
              </a:rPr>
              <a:t>e</a:t>
            </a:r>
            <a:r>
              <a:rPr lang="en-US" sz="1800" dirty="0">
                <a:latin typeface="Arial"/>
                <a:cs typeface="Arial"/>
              </a:rPr>
              <a:t>),</a:t>
            </a:r>
            <a:r>
              <a:rPr lang="en-BE" sz="1800" dirty="0">
                <a:latin typeface="Arial"/>
                <a:cs typeface="Arial"/>
              </a:rPr>
              <a:t>o</a:t>
            </a:r>
            <a:r>
              <a:rPr lang="fr-BE" sz="1800" dirty="0">
                <a:latin typeface="Arial"/>
                <a:cs typeface="Arial"/>
              </a:rPr>
              <a:t>n</a:t>
            </a:r>
            <a:r>
              <a:rPr lang="en-BE" sz="1800" dirty="0">
                <a:latin typeface="Arial"/>
                <a:cs typeface="Arial"/>
              </a:rPr>
              <a:t>t </a:t>
            </a:r>
            <a:r>
              <a:rPr lang="fr-BE" sz="1800" dirty="0">
                <a:latin typeface="Arial"/>
                <a:cs typeface="Arial"/>
              </a:rPr>
              <a:t>u</a:t>
            </a:r>
            <a:r>
              <a:rPr lang="en-BE" sz="1800" dirty="0">
                <a:latin typeface="Arial"/>
                <a:cs typeface="Arial"/>
              </a:rPr>
              <a:t>n</a:t>
            </a:r>
            <a:r>
              <a:rPr lang="fr-BE" sz="1800" dirty="0">
                <a:latin typeface="Arial"/>
                <a:cs typeface="Arial"/>
              </a:rPr>
              <a:t>e</a:t>
            </a:r>
            <a:r>
              <a:rPr lang="en-BE" sz="1800" dirty="0">
                <a:latin typeface="Arial"/>
                <a:cs typeface="Arial"/>
              </a:rPr>
              <a:t> </a:t>
            </a:r>
            <a:r>
              <a:rPr lang="fr-BE" sz="1800" dirty="0">
                <a:latin typeface="Arial"/>
                <a:cs typeface="Arial"/>
              </a:rPr>
              <a:t>d</a:t>
            </a:r>
            <a:r>
              <a:rPr lang="en-BE" sz="1800" dirty="0">
                <a:latin typeface="Arial"/>
                <a:cs typeface="Arial"/>
              </a:rPr>
              <a:t>u</a:t>
            </a:r>
            <a:r>
              <a:rPr lang="fr-BE" sz="1800" dirty="0">
                <a:latin typeface="Arial"/>
                <a:cs typeface="Arial"/>
              </a:rPr>
              <a:t>r</a:t>
            </a:r>
            <a:r>
              <a:rPr lang="en-BE" sz="1800" dirty="0">
                <a:latin typeface="Arial"/>
                <a:cs typeface="Arial"/>
              </a:rPr>
              <a:t>é</a:t>
            </a:r>
            <a:r>
              <a:rPr lang="fr-BE" sz="1800" dirty="0">
                <a:latin typeface="Arial"/>
                <a:cs typeface="Arial"/>
              </a:rPr>
              <a:t>e</a:t>
            </a:r>
            <a:r>
              <a:rPr lang="en-BE" sz="1800" dirty="0">
                <a:latin typeface="Arial"/>
                <a:cs typeface="Arial"/>
              </a:rPr>
              <a:t> </a:t>
            </a:r>
            <a:r>
              <a:rPr lang="fr-BE" sz="1800" dirty="0">
                <a:latin typeface="Arial"/>
                <a:cs typeface="Arial"/>
              </a:rPr>
              <a:t>d</a:t>
            </a:r>
            <a:r>
              <a:rPr lang="en-BE" sz="1800" dirty="0">
                <a:latin typeface="Arial"/>
                <a:cs typeface="Arial"/>
              </a:rPr>
              <a:t>e </a:t>
            </a:r>
            <a:r>
              <a:rPr lang="fr-BE" sz="1800" dirty="0">
                <a:latin typeface="Arial"/>
                <a:cs typeface="Arial"/>
              </a:rPr>
              <a:t>v</a:t>
            </a:r>
            <a:r>
              <a:rPr lang="en-BE" sz="1800" dirty="0" err="1">
                <a:latin typeface="Arial"/>
                <a:cs typeface="Arial"/>
              </a:rPr>
              <a:t>i</a:t>
            </a:r>
            <a:r>
              <a:rPr lang="fr-BE" sz="1800" dirty="0">
                <a:latin typeface="Arial"/>
                <a:cs typeface="Arial"/>
              </a:rPr>
              <a:t>e</a:t>
            </a:r>
            <a:r>
              <a:rPr lang="en-US" sz="1800" dirty="0">
                <a:latin typeface="Arial"/>
                <a:cs typeface="Arial"/>
              </a:rPr>
              <a:t>(</a:t>
            </a:r>
            <a:r>
              <a:rPr lang="fr-BE" sz="1800" dirty="0">
                <a:latin typeface="Arial"/>
                <a:cs typeface="Arial"/>
              </a:rPr>
              <a:t>substance médicamenteuse / produit médicinal</a:t>
            </a:r>
            <a:r>
              <a:rPr lang="en-US" sz="1800" dirty="0">
                <a:latin typeface="Arial"/>
                <a:cs typeface="Arial"/>
              </a:rPr>
              <a:t>) </a:t>
            </a:r>
            <a:r>
              <a:rPr lang="en-BE" sz="1800" dirty="0">
                <a:latin typeface="Arial"/>
                <a:cs typeface="Arial"/>
              </a:rPr>
              <a:t>e</a:t>
            </a:r>
            <a:r>
              <a:rPr lang="fr-BE" sz="1800" dirty="0">
                <a:latin typeface="Arial"/>
                <a:cs typeface="Arial"/>
              </a:rPr>
              <a:t>t</a:t>
            </a:r>
            <a:r>
              <a:rPr lang="en-BE" sz="1800" dirty="0">
                <a:latin typeface="Arial"/>
                <a:cs typeface="Arial"/>
              </a:rPr>
              <a:t> </a:t>
            </a:r>
            <a:r>
              <a:rPr lang="fr-BE" sz="1800" dirty="0">
                <a:latin typeface="Arial"/>
                <a:cs typeface="Arial"/>
              </a:rPr>
              <a:t>d</a:t>
            </a:r>
            <a:r>
              <a:rPr lang="en-BE" sz="1800" dirty="0">
                <a:latin typeface="Arial"/>
                <a:cs typeface="Arial"/>
              </a:rPr>
              <a:t>e</a:t>
            </a:r>
            <a:r>
              <a:rPr lang="fr-BE" sz="1800" dirty="0">
                <a:latin typeface="Arial"/>
                <a:cs typeface="Arial"/>
              </a:rPr>
              <a:t>s</a:t>
            </a:r>
            <a:r>
              <a:rPr lang="en-BE" sz="1800" dirty="0">
                <a:latin typeface="Arial"/>
                <a:cs typeface="Arial"/>
              </a:rPr>
              <a:t> </a:t>
            </a:r>
            <a:r>
              <a:rPr lang="fr-BE" sz="1800" dirty="0">
                <a:latin typeface="Arial"/>
                <a:cs typeface="Arial"/>
              </a:rPr>
              <a:t>conditions d'entreposage recommandées</a:t>
            </a:r>
            <a:r>
              <a:rPr lang="en-US" sz="1800" dirty="0">
                <a:latin typeface="Arial"/>
                <a:cs typeface="Arial"/>
              </a:rPr>
              <a:t>.</a:t>
            </a:r>
          </a:p>
          <a:p>
            <a:pPr algn="just">
              <a:spcBef>
                <a:spcPts val="3000"/>
              </a:spcBef>
              <a:buFont typeface="Wingdings" panose="05000000000000000000" pitchFamily="2" charset="2"/>
              <a:buChar char="Ø"/>
            </a:pPr>
            <a:r>
              <a:rPr lang="en-US" dirty="0">
                <a:latin typeface="Arial"/>
                <a:cs typeface="Arial"/>
              </a:rPr>
              <a:t> </a:t>
            </a:r>
            <a:r>
              <a:rPr lang="en-US" b="1" dirty="0">
                <a:latin typeface="Arial"/>
                <a:cs typeface="Arial"/>
              </a:rPr>
              <a:t>D</a:t>
            </a:r>
            <a:r>
              <a:rPr lang="en-BE" b="1" dirty="0">
                <a:latin typeface="Arial"/>
                <a:cs typeface="Arial"/>
              </a:rPr>
              <a:t>é</a:t>
            </a:r>
            <a:r>
              <a:rPr lang="en-US" b="1" dirty="0">
                <a:latin typeface="Arial"/>
                <a:cs typeface="Arial"/>
              </a:rPr>
              <a:t>fin</a:t>
            </a:r>
            <a:r>
              <a:rPr lang="en-BE" b="1" dirty="0">
                <a:latin typeface="Arial"/>
                <a:cs typeface="Arial"/>
              </a:rPr>
              <a:t>i</a:t>
            </a:r>
            <a:r>
              <a:rPr lang="fr-BE" b="1" dirty="0">
                <a:latin typeface="Arial"/>
                <a:cs typeface="Arial"/>
              </a:rPr>
              <a:t>r</a:t>
            </a:r>
            <a:r>
              <a:rPr lang="en-BE" b="1" dirty="0">
                <a:latin typeface="Arial"/>
                <a:cs typeface="Arial"/>
              </a:rPr>
              <a:t> </a:t>
            </a:r>
            <a:r>
              <a:rPr lang="en-US" b="1" dirty="0">
                <a:latin typeface="Arial"/>
                <a:cs typeface="Arial"/>
              </a:rPr>
              <a:t> </a:t>
            </a:r>
            <a:r>
              <a:rPr lang="en-BE" b="1" dirty="0">
                <a:latin typeface="Arial"/>
                <a:cs typeface="Arial"/>
              </a:rPr>
              <a:t>l</a:t>
            </a:r>
            <a:r>
              <a:rPr lang="fr-BE" b="1" dirty="0">
                <a:latin typeface="Arial"/>
                <a:cs typeface="Arial"/>
              </a:rPr>
              <a:t>e</a:t>
            </a:r>
            <a:r>
              <a:rPr lang="en-BE" b="1" dirty="0">
                <a:latin typeface="Arial"/>
                <a:cs typeface="Arial"/>
              </a:rPr>
              <a:t> </a:t>
            </a:r>
            <a:r>
              <a:rPr lang="fr-BE" b="1" dirty="0">
                <a:latin typeface="Arial"/>
                <a:cs typeface="Arial"/>
              </a:rPr>
              <a:t>c</a:t>
            </a:r>
            <a:r>
              <a:rPr lang="en-BE" b="1" dirty="0">
                <a:latin typeface="Arial"/>
                <a:cs typeface="Arial"/>
              </a:rPr>
              <a:t>o</a:t>
            </a:r>
            <a:r>
              <a:rPr lang="fr-BE" b="1" dirty="0">
                <a:latin typeface="Arial"/>
                <a:cs typeface="Arial"/>
              </a:rPr>
              <a:t>r</a:t>
            </a:r>
            <a:r>
              <a:rPr lang="en-BE" b="1" dirty="0">
                <a:latin typeface="Arial"/>
                <a:cs typeface="Arial"/>
              </a:rPr>
              <a:t>p</a:t>
            </a:r>
            <a:r>
              <a:rPr lang="fr-BE" b="1" dirty="0">
                <a:latin typeface="Arial"/>
                <a:cs typeface="Arial"/>
              </a:rPr>
              <a:t>u</a:t>
            </a:r>
            <a:r>
              <a:rPr lang="en-BE" b="1" dirty="0">
                <a:latin typeface="Arial"/>
                <a:cs typeface="Arial"/>
              </a:rPr>
              <a:t>s </a:t>
            </a:r>
            <a:r>
              <a:rPr lang="fr-BE" b="1" dirty="0">
                <a:latin typeface="Arial"/>
                <a:cs typeface="Arial"/>
              </a:rPr>
              <a:t>d</a:t>
            </a:r>
            <a:r>
              <a:rPr lang="en-BE" b="1" dirty="0">
                <a:latin typeface="Arial"/>
                <a:cs typeface="Arial"/>
              </a:rPr>
              <a:t>e </a:t>
            </a:r>
            <a:r>
              <a:rPr lang="fr-BE" b="1" dirty="0">
                <a:latin typeface="Arial"/>
                <a:cs typeface="Arial"/>
              </a:rPr>
              <a:t>d</a:t>
            </a:r>
            <a:r>
              <a:rPr lang="en-BE" b="1" dirty="0" err="1">
                <a:latin typeface="Arial"/>
                <a:cs typeface="Arial"/>
              </a:rPr>
              <a:t>onnées</a:t>
            </a:r>
            <a:r>
              <a:rPr lang="en-BE" b="1" dirty="0">
                <a:latin typeface="Arial"/>
                <a:cs typeface="Arial"/>
              </a:rPr>
              <a:t> de</a:t>
            </a:r>
            <a:r>
              <a:rPr lang="en-US" b="1" dirty="0">
                <a:latin typeface="Arial"/>
                <a:cs typeface="Arial"/>
              </a:rPr>
              <a:t> stabilit</a:t>
            </a:r>
            <a:r>
              <a:rPr lang="en-BE" b="1" dirty="0">
                <a:latin typeface="Arial"/>
                <a:cs typeface="Arial"/>
              </a:rPr>
              <a:t>é</a:t>
            </a:r>
            <a:r>
              <a:rPr lang="en-US" b="1" dirty="0">
                <a:latin typeface="Arial"/>
                <a:cs typeface="Arial"/>
              </a:rPr>
              <a:t> </a:t>
            </a:r>
            <a:endParaRPr lang="en-US" b="1" dirty="0"/>
          </a:p>
          <a:p>
            <a:pPr marL="229870" lvl="1" indent="0" algn="just">
              <a:spcBef>
                <a:spcPts val="600"/>
              </a:spcBef>
              <a:buNone/>
            </a:pPr>
            <a:r>
              <a:rPr lang="en-BE" sz="1800" dirty="0">
                <a:latin typeface="Arial"/>
                <a:cs typeface="Arial"/>
              </a:rPr>
              <a:t>pour </a:t>
            </a:r>
            <a:r>
              <a:rPr lang="en-BE" sz="1800" dirty="0" err="1">
                <a:latin typeface="Arial"/>
                <a:cs typeface="Arial"/>
              </a:rPr>
              <a:t>une</a:t>
            </a:r>
            <a:r>
              <a:rPr lang="en-BE" sz="1800" dirty="0">
                <a:latin typeface="Arial"/>
                <a:cs typeface="Arial"/>
              </a:rPr>
              <a:t> </a:t>
            </a:r>
            <a:r>
              <a:rPr lang="fr-BE" sz="1800" dirty="0">
                <a:latin typeface="Arial"/>
                <a:cs typeface="Arial"/>
              </a:rPr>
              <a:t>substance médicamenteuse</a:t>
            </a:r>
            <a:r>
              <a:rPr lang="en-BE" sz="1800" dirty="0">
                <a:latin typeface="Arial"/>
                <a:cs typeface="Arial"/>
              </a:rPr>
              <a:t> </a:t>
            </a:r>
            <a:r>
              <a:rPr lang="fr-BE" sz="1800" dirty="0">
                <a:latin typeface="Arial"/>
                <a:cs typeface="Arial"/>
              </a:rPr>
              <a:t>o</a:t>
            </a:r>
            <a:r>
              <a:rPr lang="en-BE" sz="1800" dirty="0">
                <a:latin typeface="Arial"/>
                <a:cs typeface="Arial"/>
              </a:rPr>
              <a:t>u </a:t>
            </a:r>
            <a:r>
              <a:rPr lang="fr-BE" sz="1800" dirty="0">
                <a:latin typeface="Arial"/>
                <a:cs typeface="Arial"/>
              </a:rPr>
              <a:t>u</a:t>
            </a:r>
            <a:r>
              <a:rPr lang="en-BE" sz="1800" dirty="0">
                <a:latin typeface="Arial"/>
                <a:cs typeface="Arial"/>
              </a:rPr>
              <a:t>n </a:t>
            </a:r>
            <a:r>
              <a:rPr lang="fr-BE" sz="1800" dirty="0">
                <a:latin typeface="Arial"/>
                <a:cs typeface="Arial"/>
              </a:rPr>
              <a:t>produit m</a:t>
            </a:r>
            <a:r>
              <a:rPr lang="en-BE" sz="1800" dirty="0">
                <a:latin typeface="Arial"/>
                <a:cs typeface="Arial"/>
              </a:rPr>
              <a:t>é</a:t>
            </a:r>
            <a:r>
              <a:rPr lang="fr-BE" sz="1800" dirty="0" err="1">
                <a:latin typeface="Arial"/>
                <a:cs typeface="Arial"/>
              </a:rPr>
              <a:t>dicinal</a:t>
            </a:r>
            <a:r>
              <a:rPr lang="en-BE" sz="1800" dirty="0">
                <a:latin typeface="Arial"/>
                <a:cs typeface="Arial"/>
              </a:rPr>
              <a:t>, </a:t>
            </a:r>
            <a:r>
              <a:rPr lang="fr-BE" sz="1800" dirty="0">
                <a:latin typeface="Arial"/>
                <a:cs typeface="Arial"/>
              </a:rPr>
              <a:t>c</a:t>
            </a:r>
            <a:r>
              <a:rPr lang="en-BE" sz="1800" dirty="0">
                <a:latin typeface="Arial"/>
                <a:cs typeface="Arial"/>
              </a:rPr>
              <a:t>e</a:t>
            </a:r>
            <a:r>
              <a:rPr lang="fr-BE" sz="1800" dirty="0">
                <a:latin typeface="Arial"/>
                <a:cs typeface="Arial"/>
              </a:rPr>
              <a:t>c</a:t>
            </a:r>
            <a:r>
              <a:rPr lang="en-BE" sz="1800" dirty="0" err="1">
                <a:latin typeface="Arial"/>
                <a:cs typeface="Arial"/>
              </a:rPr>
              <a:t>i</a:t>
            </a:r>
            <a:r>
              <a:rPr lang="en-BE" sz="1800" dirty="0">
                <a:latin typeface="Arial"/>
                <a:cs typeface="Arial"/>
              </a:rPr>
              <a:t> </a:t>
            </a:r>
            <a:r>
              <a:rPr lang="fr-BE" sz="1800" dirty="0">
                <a:latin typeface="Arial"/>
                <a:cs typeface="Arial"/>
              </a:rPr>
              <a:t>e</a:t>
            </a:r>
            <a:r>
              <a:rPr lang="en-BE" sz="1800" dirty="0">
                <a:latin typeface="Arial"/>
                <a:cs typeface="Arial"/>
              </a:rPr>
              <a:t>s</a:t>
            </a:r>
            <a:r>
              <a:rPr lang="fr-BE" sz="1800" dirty="0">
                <a:latin typeface="Arial"/>
                <a:cs typeface="Arial"/>
              </a:rPr>
              <a:t>t</a:t>
            </a:r>
            <a:r>
              <a:rPr lang="en-BE" sz="1800" dirty="0">
                <a:latin typeface="Arial"/>
                <a:cs typeface="Arial"/>
              </a:rPr>
              <a:t> </a:t>
            </a:r>
            <a:r>
              <a:rPr lang="fr-BE" sz="1800" dirty="0">
                <a:latin typeface="Arial"/>
                <a:cs typeface="Arial"/>
              </a:rPr>
              <a:t>s</a:t>
            </a:r>
            <a:r>
              <a:rPr lang="en-BE" sz="1800" dirty="0">
                <a:latin typeface="Arial"/>
                <a:cs typeface="Arial"/>
              </a:rPr>
              <a:t>u</a:t>
            </a:r>
            <a:r>
              <a:rPr lang="fr-BE" sz="1800" dirty="0">
                <a:latin typeface="Arial"/>
                <a:cs typeface="Arial"/>
              </a:rPr>
              <a:t>f</a:t>
            </a:r>
            <a:r>
              <a:rPr lang="en-BE" sz="1800" dirty="0">
                <a:latin typeface="Arial"/>
                <a:cs typeface="Arial"/>
              </a:rPr>
              <a:t>f</a:t>
            </a:r>
            <a:r>
              <a:rPr lang="fr-BE" sz="1800" dirty="0">
                <a:latin typeface="Arial"/>
                <a:cs typeface="Arial"/>
              </a:rPr>
              <a:t>i</a:t>
            </a:r>
            <a:r>
              <a:rPr lang="en-BE" sz="1800" dirty="0">
                <a:latin typeface="Arial"/>
                <a:cs typeface="Arial"/>
              </a:rPr>
              <a:t>san</a:t>
            </a:r>
            <a:r>
              <a:rPr lang="fr-BE" sz="1800" dirty="0">
                <a:latin typeface="Arial"/>
                <a:cs typeface="Arial"/>
              </a:rPr>
              <a:t>t</a:t>
            </a:r>
            <a:r>
              <a:rPr lang="en-BE" sz="1800" dirty="0">
                <a:latin typeface="Arial"/>
                <a:cs typeface="Arial"/>
              </a:rPr>
              <a:t> </a:t>
            </a:r>
            <a:r>
              <a:rPr lang="fr-BE" sz="1800" dirty="0">
                <a:latin typeface="Arial"/>
                <a:cs typeface="Arial"/>
              </a:rPr>
              <a:t>p</a:t>
            </a:r>
            <a:r>
              <a:rPr lang="en-BE" sz="1800" dirty="0">
                <a:latin typeface="Arial"/>
                <a:cs typeface="Arial"/>
              </a:rPr>
              <a:t>o</a:t>
            </a:r>
            <a:r>
              <a:rPr lang="fr-BE" sz="1800" dirty="0">
                <a:latin typeface="Arial"/>
                <a:cs typeface="Arial"/>
              </a:rPr>
              <a:t>u</a:t>
            </a:r>
            <a:r>
              <a:rPr lang="en-BE" sz="1800" dirty="0">
                <a:latin typeface="Arial"/>
                <a:cs typeface="Arial"/>
              </a:rPr>
              <a:t>r </a:t>
            </a:r>
            <a:r>
              <a:rPr lang="fr-BE" sz="1800" dirty="0">
                <a:latin typeface="Arial"/>
                <a:cs typeface="Arial"/>
              </a:rPr>
              <a:t>l</a:t>
            </a:r>
            <a:r>
              <a:rPr lang="en-BE" sz="1800" dirty="0">
                <a:latin typeface="Arial"/>
                <a:cs typeface="Arial"/>
              </a:rPr>
              <a:t>a </a:t>
            </a:r>
            <a:r>
              <a:rPr lang="fr-BE" sz="1800" dirty="0">
                <a:latin typeface="Arial"/>
                <a:cs typeface="Arial"/>
              </a:rPr>
              <a:t>s</a:t>
            </a:r>
            <a:r>
              <a:rPr lang="en-BE" sz="1800" dirty="0">
                <a:latin typeface="Arial"/>
                <a:cs typeface="Arial"/>
              </a:rPr>
              <a:t>o</a:t>
            </a:r>
            <a:r>
              <a:rPr lang="fr-BE" sz="1800" dirty="0">
                <a:latin typeface="Arial"/>
                <a:cs typeface="Arial"/>
              </a:rPr>
              <a:t>u</a:t>
            </a:r>
            <a:r>
              <a:rPr lang="en-BE" sz="1800" dirty="0">
                <a:latin typeface="Arial"/>
                <a:cs typeface="Arial"/>
              </a:rPr>
              <a:t>m</a:t>
            </a:r>
            <a:r>
              <a:rPr lang="fr-BE" sz="1800" dirty="0">
                <a:latin typeface="Arial"/>
                <a:cs typeface="Arial"/>
              </a:rPr>
              <a:t>i</a:t>
            </a:r>
            <a:r>
              <a:rPr lang="en-BE" sz="1800" dirty="0">
                <a:latin typeface="Arial"/>
                <a:cs typeface="Arial"/>
              </a:rPr>
              <a:t>s</a:t>
            </a:r>
            <a:r>
              <a:rPr lang="fr-BE" sz="1800" dirty="0">
                <a:latin typeface="Arial"/>
                <a:cs typeface="Arial"/>
              </a:rPr>
              <a:t>s</a:t>
            </a:r>
            <a:r>
              <a:rPr lang="en-BE" sz="1800" dirty="0" err="1">
                <a:latin typeface="Arial"/>
                <a:cs typeface="Arial"/>
              </a:rPr>
              <a:t>i</a:t>
            </a:r>
            <a:r>
              <a:rPr lang="fr-BE" sz="1800" dirty="0">
                <a:latin typeface="Arial"/>
                <a:cs typeface="Arial"/>
              </a:rPr>
              <a:t>o</a:t>
            </a:r>
            <a:r>
              <a:rPr lang="en-BE" sz="1800" dirty="0">
                <a:latin typeface="Arial"/>
                <a:cs typeface="Arial"/>
              </a:rPr>
              <a:t>n </a:t>
            </a:r>
            <a:r>
              <a:rPr lang="fr-BE" sz="1800" dirty="0">
                <a:latin typeface="Arial"/>
                <a:cs typeface="Arial"/>
              </a:rPr>
              <a:t>d</a:t>
            </a:r>
            <a:r>
              <a:rPr lang="en-BE" sz="1800" dirty="0">
                <a:latin typeface="Arial"/>
                <a:cs typeface="Arial"/>
              </a:rPr>
              <a:t>’</a:t>
            </a:r>
            <a:r>
              <a:rPr lang="fr-BE" sz="1800" dirty="0">
                <a:latin typeface="Arial"/>
                <a:cs typeface="Arial"/>
              </a:rPr>
              <a:t>u</a:t>
            </a:r>
            <a:r>
              <a:rPr lang="en-BE" sz="1800" dirty="0">
                <a:latin typeface="Arial"/>
                <a:cs typeface="Arial"/>
              </a:rPr>
              <a:t>n </a:t>
            </a:r>
            <a:r>
              <a:rPr lang="fr-BE" sz="1800" dirty="0">
                <a:latin typeface="Arial"/>
                <a:cs typeface="Arial"/>
              </a:rPr>
              <a:t>d</a:t>
            </a:r>
            <a:r>
              <a:rPr lang="en-BE" sz="1800" dirty="0">
                <a:latin typeface="Arial"/>
                <a:cs typeface="Arial"/>
              </a:rPr>
              <a:t>o</a:t>
            </a:r>
            <a:r>
              <a:rPr lang="fr-BE" sz="1800" dirty="0">
                <a:latin typeface="Arial"/>
                <a:cs typeface="Arial"/>
              </a:rPr>
              <a:t>s</a:t>
            </a:r>
            <a:r>
              <a:rPr lang="en-BE" sz="1800" dirty="0">
                <a:latin typeface="Arial"/>
                <a:cs typeface="Arial"/>
              </a:rPr>
              <a:t>s</a:t>
            </a:r>
            <a:r>
              <a:rPr lang="fr-BE" sz="1800" dirty="0">
                <a:latin typeface="Arial"/>
                <a:cs typeface="Arial"/>
              </a:rPr>
              <a:t>i</a:t>
            </a:r>
            <a:r>
              <a:rPr lang="en-BE" sz="1800" dirty="0">
                <a:latin typeface="Arial"/>
                <a:cs typeface="Arial"/>
              </a:rPr>
              <a:t>e</a:t>
            </a:r>
            <a:r>
              <a:rPr lang="fr-BE" sz="1800" dirty="0">
                <a:latin typeface="Arial"/>
                <a:cs typeface="Arial"/>
              </a:rPr>
              <a:t>r</a:t>
            </a:r>
            <a:r>
              <a:rPr lang="en-US" dirty="0">
                <a:latin typeface="Arial"/>
                <a:cs typeface="Arial"/>
              </a:rPr>
              <a:t>.</a:t>
            </a:r>
          </a:p>
          <a:p>
            <a:pPr algn="just">
              <a:spcBef>
                <a:spcPts val="3000"/>
              </a:spcBef>
              <a:buFont typeface="Wingdings" panose="05000000000000000000" pitchFamily="2" charset="2"/>
              <a:buChar char="Ø"/>
            </a:pPr>
            <a:r>
              <a:rPr lang="fr-FR" dirty="0">
                <a:latin typeface="Arial"/>
                <a:cs typeface="Arial"/>
              </a:rPr>
              <a:t> </a:t>
            </a:r>
            <a:r>
              <a:rPr lang="en-BE" b="1" dirty="0" err="1">
                <a:latin typeface="Arial"/>
                <a:cs typeface="Arial"/>
              </a:rPr>
              <a:t>Fournir</a:t>
            </a:r>
            <a:r>
              <a:rPr lang="en-BE" b="1" dirty="0">
                <a:latin typeface="Arial"/>
                <a:cs typeface="Arial"/>
              </a:rPr>
              <a:t> des</a:t>
            </a:r>
            <a:r>
              <a:rPr lang="fr-FR" b="1" dirty="0">
                <a:latin typeface="Arial"/>
                <a:cs typeface="Arial"/>
              </a:rPr>
              <a:t> </a:t>
            </a:r>
            <a:r>
              <a:rPr lang="fr-FR" b="1" dirty="0" err="1">
                <a:latin typeface="Arial"/>
                <a:cs typeface="Arial"/>
              </a:rPr>
              <a:t>recommendations</a:t>
            </a:r>
            <a:r>
              <a:rPr lang="fr-FR" b="1" dirty="0">
                <a:latin typeface="Arial"/>
                <a:cs typeface="Arial"/>
              </a:rPr>
              <a:t> </a:t>
            </a:r>
            <a:r>
              <a:rPr lang="en-BE" b="1" dirty="0">
                <a:latin typeface="Arial"/>
                <a:cs typeface="Arial"/>
              </a:rPr>
              <a:t>e</a:t>
            </a:r>
            <a:r>
              <a:rPr lang="fr-BE" b="1" dirty="0">
                <a:latin typeface="Arial"/>
                <a:cs typeface="Arial"/>
              </a:rPr>
              <a:t>n</a:t>
            </a:r>
            <a:r>
              <a:rPr lang="en-BE" b="1" dirty="0">
                <a:latin typeface="Arial"/>
                <a:cs typeface="Arial"/>
              </a:rPr>
              <a:t> </a:t>
            </a:r>
            <a:r>
              <a:rPr lang="fr-BE" b="1" dirty="0">
                <a:latin typeface="Arial"/>
                <a:cs typeface="Arial"/>
              </a:rPr>
              <a:t>m</a:t>
            </a:r>
            <a:r>
              <a:rPr lang="en-BE" b="1" dirty="0">
                <a:latin typeface="Arial"/>
                <a:cs typeface="Arial"/>
              </a:rPr>
              <a:t>a</a:t>
            </a:r>
            <a:r>
              <a:rPr lang="fr-BE" b="1" dirty="0">
                <a:latin typeface="Arial"/>
                <a:cs typeface="Arial"/>
              </a:rPr>
              <a:t>t</a:t>
            </a:r>
            <a:r>
              <a:rPr lang="en-BE" b="1" dirty="0" err="1">
                <a:latin typeface="Arial"/>
                <a:cs typeface="Arial"/>
              </a:rPr>
              <a:t>i</a:t>
            </a:r>
            <a:r>
              <a:rPr lang="fr-BE" b="1" dirty="0">
                <a:latin typeface="Arial"/>
                <a:cs typeface="Arial"/>
              </a:rPr>
              <a:t>è</a:t>
            </a:r>
            <a:r>
              <a:rPr lang="en-BE" b="1" dirty="0">
                <a:latin typeface="Arial"/>
                <a:cs typeface="Arial"/>
              </a:rPr>
              <a:t>r</a:t>
            </a:r>
            <a:r>
              <a:rPr lang="fr-BE" b="1" dirty="0">
                <a:latin typeface="Arial"/>
                <a:cs typeface="Arial"/>
              </a:rPr>
              <a:t>e</a:t>
            </a:r>
            <a:r>
              <a:rPr lang="en-BE" b="1" dirty="0">
                <a:latin typeface="Arial"/>
                <a:cs typeface="Arial"/>
              </a:rPr>
              <a:t> </a:t>
            </a:r>
            <a:r>
              <a:rPr lang="fr-BE" b="1" dirty="0">
                <a:latin typeface="Arial"/>
                <a:cs typeface="Arial"/>
              </a:rPr>
              <a:t>d</a:t>
            </a:r>
            <a:r>
              <a:rPr lang="en-BE" b="1" dirty="0">
                <a:latin typeface="Arial"/>
                <a:cs typeface="Arial"/>
              </a:rPr>
              <a:t>’</a:t>
            </a:r>
            <a:r>
              <a:rPr lang="fr-BE" b="1" dirty="0">
                <a:latin typeface="Arial"/>
                <a:cs typeface="Arial"/>
              </a:rPr>
              <a:t>é</a:t>
            </a:r>
            <a:r>
              <a:rPr lang="fr-FR" b="1" dirty="0">
                <a:latin typeface="Arial"/>
                <a:cs typeface="Arial"/>
              </a:rPr>
              <a:t>valuation </a:t>
            </a:r>
            <a:r>
              <a:rPr lang="en-BE" b="1" dirty="0">
                <a:latin typeface="Arial"/>
                <a:cs typeface="Arial"/>
              </a:rPr>
              <a:t>d</a:t>
            </a:r>
            <a:r>
              <a:rPr lang="fr-BE" b="1" dirty="0">
                <a:latin typeface="Arial"/>
                <a:cs typeface="Arial"/>
              </a:rPr>
              <a:t>e</a:t>
            </a:r>
            <a:r>
              <a:rPr lang="en-BE" b="1" dirty="0">
                <a:latin typeface="Arial"/>
                <a:cs typeface="Arial"/>
              </a:rPr>
              <a:t>s</a:t>
            </a:r>
            <a:r>
              <a:rPr lang="fr-FR" b="1" dirty="0">
                <a:latin typeface="Arial"/>
                <a:cs typeface="Arial"/>
              </a:rPr>
              <a:t> </a:t>
            </a:r>
            <a:r>
              <a:rPr lang="en-BE" b="1" dirty="0">
                <a:latin typeface="Arial"/>
                <a:cs typeface="Arial"/>
              </a:rPr>
              <a:t>d</a:t>
            </a:r>
            <a:r>
              <a:rPr lang="fr-BE" b="1" dirty="0">
                <a:latin typeface="Arial"/>
                <a:cs typeface="Arial"/>
              </a:rPr>
              <a:t>o</a:t>
            </a:r>
            <a:r>
              <a:rPr lang="en-BE" b="1" dirty="0">
                <a:latin typeface="Arial"/>
                <a:cs typeface="Arial"/>
              </a:rPr>
              <a:t>n</a:t>
            </a:r>
            <a:r>
              <a:rPr lang="fr-BE" b="1" dirty="0">
                <a:latin typeface="Arial"/>
                <a:cs typeface="Arial"/>
              </a:rPr>
              <a:t>n</a:t>
            </a:r>
            <a:r>
              <a:rPr lang="en-BE" b="1" dirty="0">
                <a:latin typeface="Arial"/>
                <a:cs typeface="Arial"/>
              </a:rPr>
              <a:t>é</a:t>
            </a:r>
            <a:r>
              <a:rPr lang="fr-BE" b="1" dirty="0">
                <a:latin typeface="Arial"/>
                <a:cs typeface="Arial"/>
              </a:rPr>
              <a:t>e</a:t>
            </a:r>
            <a:r>
              <a:rPr lang="en-BE" b="1" dirty="0">
                <a:latin typeface="Arial"/>
                <a:cs typeface="Arial"/>
              </a:rPr>
              <a:t>s </a:t>
            </a:r>
            <a:r>
              <a:rPr lang="fr-BE" b="1" dirty="0">
                <a:latin typeface="Arial"/>
                <a:cs typeface="Arial"/>
              </a:rPr>
              <a:t>d</a:t>
            </a:r>
            <a:r>
              <a:rPr lang="en-BE" b="1" dirty="0">
                <a:latin typeface="Arial"/>
                <a:cs typeface="Arial"/>
              </a:rPr>
              <a:t>e </a:t>
            </a:r>
            <a:r>
              <a:rPr lang="fr-BE" b="1" dirty="0">
                <a:latin typeface="Arial"/>
                <a:cs typeface="Arial"/>
              </a:rPr>
              <a:t>s</a:t>
            </a:r>
            <a:r>
              <a:rPr lang="en-BE" b="1" dirty="0">
                <a:latin typeface="Arial"/>
                <a:cs typeface="Arial"/>
              </a:rPr>
              <a:t>t</a:t>
            </a:r>
            <a:r>
              <a:rPr lang="fr-BE" b="1" dirty="0">
                <a:latin typeface="Arial"/>
                <a:cs typeface="Arial"/>
              </a:rPr>
              <a:t>a</a:t>
            </a:r>
            <a:r>
              <a:rPr lang="en-BE" b="1" dirty="0">
                <a:latin typeface="Arial"/>
                <a:cs typeface="Arial"/>
              </a:rPr>
              <a:t>b</a:t>
            </a:r>
            <a:r>
              <a:rPr lang="fr-BE" b="1" dirty="0">
                <a:latin typeface="Arial"/>
                <a:cs typeface="Arial"/>
              </a:rPr>
              <a:t>i</a:t>
            </a:r>
            <a:r>
              <a:rPr lang="en-BE" b="1" dirty="0">
                <a:latin typeface="Arial"/>
                <a:cs typeface="Arial"/>
              </a:rPr>
              <a:t>l</a:t>
            </a:r>
            <a:r>
              <a:rPr lang="fr-BE" b="1" dirty="0">
                <a:latin typeface="Arial"/>
                <a:cs typeface="Arial"/>
              </a:rPr>
              <a:t>i</a:t>
            </a:r>
            <a:r>
              <a:rPr lang="en-BE" b="1" dirty="0">
                <a:latin typeface="Arial"/>
                <a:cs typeface="Arial"/>
              </a:rPr>
              <a:t>t</a:t>
            </a:r>
            <a:r>
              <a:rPr lang="fr-BE" b="1" dirty="0">
                <a:latin typeface="Arial"/>
                <a:cs typeface="Arial"/>
              </a:rPr>
              <a:t>é</a:t>
            </a:r>
            <a:endParaRPr lang="en-US" b="1" dirty="0">
              <a:latin typeface="Arial"/>
              <a:cs typeface="Arial"/>
            </a:endParaRPr>
          </a:p>
          <a:p>
            <a:pPr algn="just">
              <a:buFont typeface="Wingdings" panose="05000000000000000000" pitchFamily="2" charset="2"/>
              <a:buChar char="Ø"/>
            </a:pPr>
            <a:endParaRPr lang="en-GB" sz="2400" dirty="0"/>
          </a:p>
          <a:p>
            <a:endParaRPr lang="en-GB" dirty="0"/>
          </a:p>
        </p:txBody>
      </p:sp>
    </p:spTree>
    <p:extLst>
      <p:ext uri="{BB962C8B-B14F-4D97-AF65-F5344CB8AC3E}">
        <p14:creationId xmlns:p14="http://schemas.microsoft.com/office/powerpoint/2010/main" val="291620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CDCD5-0034-4465-A160-17F077E3AC59}"/>
              </a:ext>
            </a:extLst>
          </p:cNvPr>
          <p:cNvSpPr>
            <a:spLocks noGrp="1"/>
          </p:cNvSpPr>
          <p:nvPr>
            <p:ph type="body" sz="quarter" idx="10"/>
          </p:nvPr>
        </p:nvSpPr>
        <p:spPr>
          <a:xfrm>
            <a:off x="404066" y="85560"/>
            <a:ext cx="7000781" cy="519112"/>
          </a:xfrm>
        </p:spPr>
        <p:txBody>
          <a:bodyPr/>
          <a:lstStyle/>
          <a:p>
            <a:pPr algn="ctr"/>
            <a:r>
              <a:rPr lang="fr-BE" dirty="0"/>
              <a:t>D</a:t>
            </a:r>
            <a:r>
              <a:rPr lang="en-BE" dirty="0" err="1"/>
              <a:t>i</a:t>
            </a:r>
            <a:r>
              <a:rPr lang="fr-BE" dirty="0"/>
              <a:t>r</a:t>
            </a:r>
            <a:r>
              <a:rPr lang="en-BE" dirty="0"/>
              <a:t>e</a:t>
            </a:r>
            <a:r>
              <a:rPr lang="fr-BE" dirty="0"/>
              <a:t>c</a:t>
            </a:r>
            <a:r>
              <a:rPr lang="en-BE" dirty="0"/>
              <a:t>t</a:t>
            </a:r>
            <a:r>
              <a:rPr lang="fr-BE" dirty="0"/>
              <a:t>i</a:t>
            </a:r>
            <a:r>
              <a:rPr lang="en-BE" dirty="0"/>
              <a:t>v</a:t>
            </a:r>
            <a:r>
              <a:rPr lang="fr-BE" dirty="0"/>
              <a:t>e</a:t>
            </a:r>
            <a:r>
              <a:rPr lang="en-BE" dirty="0"/>
              <a:t>s St</a:t>
            </a:r>
            <a:r>
              <a:rPr lang="fr-BE" dirty="0"/>
              <a:t>a</a:t>
            </a:r>
            <a:r>
              <a:rPr lang="en-BE" dirty="0"/>
              <a:t>b</a:t>
            </a:r>
            <a:r>
              <a:rPr lang="fr-BE" dirty="0"/>
              <a:t>i</a:t>
            </a:r>
            <a:r>
              <a:rPr lang="en-BE" dirty="0"/>
              <a:t>l</a:t>
            </a:r>
            <a:r>
              <a:rPr lang="fr-BE" dirty="0"/>
              <a:t>i</a:t>
            </a:r>
            <a:r>
              <a:rPr lang="en-BE" dirty="0"/>
              <a:t>t</a:t>
            </a:r>
            <a:r>
              <a:rPr lang="fr-BE" dirty="0"/>
              <a:t>é</a:t>
            </a:r>
            <a:r>
              <a:rPr lang="en-BE" dirty="0"/>
              <a:t> </a:t>
            </a:r>
            <a:r>
              <a:rPr lang="en-GB" dirty="0"/>
              <a:t>VICH </a:t>
            </a:r>
            <a:r>
              <a:rPr lang="en-BE" dirty="0"/>
              <a:t> - </a:t>
            </a:r>
            <a:r>
              <a:rPr lang="fr-BE" dirty="0"/>
              <a:t>S</a:t>
            </a:r>
            <a:r>
              <a:rPr lang="en-BE" dirty="0"/>
              <a:t>t</a:t>
            </a:r>
            <a:r>
              <a:rPr lang="fr-BE" dirty="0"/>
              <a:t>r</a:t>
            </a:r>
            <a:r>
              <a:rPr lang="en-BE" dirty="0"/>
              <a:t>u</a:t>
            </a:r>
            <a:r>
              <a:rPr lang="fr-BE" dirty="0"/>
              <a:t>c</a:t>
            </a:r>
            <a:r>
              <a:rPr lang="en-BE" dirty="0"/>
              <a:t>t</a:t>
            </a:r>
            <a:r>
              <a:rPr lang="fr-BE" dirty="0"/>
              <a:t>u</a:t>
            </a:r>
            <a:r>
              <a:rPr lang="en-BE" dirty="0"/>
              <a:t>r</a:t>
            </a:r>
            <a:r>
              <a:rPr lang="fr-BE" dirty="0"/>
              <a:t>e </a:t>
            </a:r>
            <a:r>
              <a:rPr lang="en-GB" dirty="0"/>
              <a:t>: </a:t>
            </a:r>
          </a:p>
          <a:p>
            <a:pPr algn="ctr">
              <a:spcBef>
                <a:spcPts val="0"/>
              </a:spcBef>
            </a:pPr>
            <a:r>
              <a:rPr lang="en-BE" u="sng" dirty="0"/>
              <a:t>Directive</a:t>
            </a:r>
            <a:r>
              <a:rPr lang="en-GB" u="sng" dirty="0"/>
              <a:t> </a:t>
            </a:r>
            <a:r>
              <a:rPr lang="en-BE" u="sng" dirty="0"/>
              <a:t>s</a:t>
            </a:r>
            <a:r>
              <a:rPr lang="fr-BE" u="sng" dirty="0"/>
              <a:t>u</a:t>
            </a:r>
            <a:r>
              <a:rPr lang="en-BE" u="sng" dirty="0"/>
              <a:t>r </a:t>
            </a:r>
            <a:r>
              <a:rPr lang="fr-BE" u="sng" dirty="0"/>
              <a:t>l</a:t>
            </a:r>
            <a:r>
              <a:rPr lang="en-BE" u="sng" dirty="0"/>
              <a:t>a </a:t>
            </a:r>
            <a:r>
              <a:rPr lang="fr-BE" u="sng" dirty="0"/>
              <a:t>c</a:t>
            </a:r>
            <a:r>
              <a:rPr lang="en-BE" u="sng" dirty="0"/>
              <a:t>o</a:t>
            </a:r>
            <a:r>
              <a:rPr lang="fr-BE" u="sng" dirty="0"/>
              <a:t>n</a:t>
            </a:r>
            <a:r>
              <a:rPr lang="en-BE" u="sng" dirty="0" err="1"/>
              <a:t>duite</a:t>
            </a:r>
            <a:r>
              <a:rPr lang="en-GB" u="sng" dirty="0"/>
              <a:t> </a:t>
            </a:r>
            <a:r>
              <a:rPr lang="en-BE" u="sng" dirty="0"/>
              <a:t>des études de </a:t>
            </a:r>
            <a:r>
              <a:rPr lang="en-GB" u="sng" dirty="0" err="1"/>
              <a:t>stabilit</a:t>
            </a:r>
            <a:r>
              <a:rPr lang="en-BE" u="sng" dirty="0"/>
              <a:t>é</a:t>
            </a:r>
            <a:r>
              <a:rPr lang="en-GB" u="sng" dirty="0"/>
              <a:t> studies to conduct</a:t>
            </a:r>
          </a:p>
        </p:txBody>
      </p:sp>
      <p:sp>
        <p:nvSpPr>
          <p:cNvPr id="3" name="Text Placeholder 2">
            <a:extLst>
              <a:ext uri="{FF2B5EF4-FFF2-40B4-BE49-F238E27FC236}">
                <a16:creationId xmlns:a16="http://schemas.microsoft.com/office/drawing/2014/main" id="{E5C159B1-DD91-4C52-9FA3-BAC7C4107808}"/>
              </a:ext>
            </a:extLst>
          </p:cNvPr>
          <p:cNvSpPr>
            <a:spLocks noGrp="1"/>
          </p:cNvSpPr>
          <p:nvPr>
            <p:ph type="body" sz="quarter" idx="11"/>
          </p:nvPr>
        </p:nvSpPr>
        <p:spPr>
          <a:xfrm>
            <a:off x="404813" y="1070219"/>
            <a:ext cx="8335962" cy="4419600"/>
          </a:xfrm>
        </p:spPr>
        <p:txBody>
          <a:bodyPr anchor="t"/>
          <a:lstStyle/>
          <a:p>
            <a:pPr algn="just"/>
            <a:r>
              <a:rPr lang="fr-FR" sz="1800" dirty="0">
                <a:latin typeface="Arial"/>
                <a:cs typeface="Arial"/>
              </a:rPr>
              <a:t>Quelles sont les directives </a:t>
            </a:r>
            <a:r>
              <a:rPr lang="fr-FR" sz="1800" dirty="0" err="1">
                <a:latin typeface="Arial"/>
                <a:cs typeface="Arial"/>
              </a:rPr>
              <a:t>dtabilité</a:t>
            </a:r>
            <a:r>
              <a:rPr lang="fr-FR" sz="1800" dirty="0">
                <a:latin typeface="Arial"/>
                <a:cs typeface="Arial"/>
              </a:rPr>
              <a:t> applicables aux nouvelles substances médicamenteuses et aux nouveaux médicaments selon leur type </a:t>
            </a:r>
            <a:r>
              <a:rPr lang="fr-FR" dirty="0">
                <a:latin typeface="Arial"/>
                <a:cs typeface="Arial"/>
              </a:rPr>
              <a:t>?</a:t>
            </a:r>
            <a:endParaRPr lang="en-GB" sz="2400" dirty="0">
              <a:latin typeface="Arial"/>
              <a:cs typeface="Arial"/>
            </a:endParaRPr>
          </a:p>
          <a:p>
            <a:endParaRPr lang="en-GB" sz="2400" dirty="0"/>
          </a:p>
          <a:p>
            <a:endParaRPr lang="en-GB" dirty="0"/>
          </a:p>
        </p:txBody>
      </p:sp>
      <p:grpSp>
        <p:nvGrpSpPr>
          <p:cNvPr id="5" name="Groupe 4"/>
          <p:cNvGrpSpPr/>
          <p:nvPr/>
        </p:nvGrpSpPr>
        <p:grpSpPr>
          <a:xfrm>
            <a:off x="643873" y="2131785"/>
            <a:ext cx="6712273" cy="4118095"/>
            <a:chOff x="390403" y="2411334"/>
            <a:chExt cx="8096902" cy="4118095"/>
          </a:xfrm>
          <a:solidFill>
            <a:srgbClr val="218BA7"/>
          </a:solidFill>
        </p:grpSpPr>
        <p:sp>
          <p:nvSpPr>
            <p:cNvPr id="6" name="Forme libre 5"/>
            <p:cNvSpPr/>
            <p:nvPr/>
          </p:nvSpPr>
          <p:spPr>
            <a:xfrm>
              <a:off x="3643590" y="3194200"/>
              <a:ext cx="894086" cy="975001"/>
            </a:xfrm>
            <a:custGeom>
              <a:avLst/>
              <a:gdLst/>
              <a:ahLst/>
              <a:cxnLst/>
              <a:rect l="0" t="0" r="0" b="0"/>
              <a:pathLst>
                <a:path>
                  <a:moveTo>
                    <a:pt x="894086" y="0"/>
                  </a:moveTo>
                  <a:lnTo>
                    <a:pt x="894086" y="975001"/>
                  </a:lnTo>
                  <a:lnTo>
                    <a:pt x="0" y="975001"/>
                  </a:lnTo>
                </a:path>
              </a:pathLst>
            </a:custGeom>
            <a:noFill/>
            <a:ln>
              <a:solidFill>
                <a:schemeClr val="accent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7" name="Forme libre 6"/>
            <p:cNvSpPr/>
            <p:nvPr/>
          </p:nvSpPr>
          <p:spPr>
            <a:xfrm>
              <a:off x="4714722" y="3194200"/>
              <a:ext cx="1631714" cy="2083651"/>
            </a:xfrm>
            <a:custGeom>
              <a:avLst/>
              <a:gdLst/>
              <a:ahLst/>
              <a:cxnLst/>
              <a:rect l="0" t="0" r="0" b="0"/>
              <a:pathLst>
                <a:path>
                  <a:moveTo>
                    <a:pt x="0" y="0"/>
                  </a:moveTo>
                  <a:lnTo>
                    <a:pt x="0" y="1845843"/>
                  </a:lnTo>
                  <a:lnTo>
                    <a:pt x="1631714" y="1845843"/>
                  </a:lnTo>
                  <a:lnTo>
                    <a:pt x="1631714" y="2083651"/>
                  </a:lnTo>
                </a:path>
              </a:pathLst>
            </a:custGeom>
            <a:noFill/>
            <a:ln>
              <a:solidFill>
                <a:schemeClr val="accent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8" name="Forme libre 7"/>
            <p:cNvSpPr/>
            <p:nvPr/>
          </p:nvSpPr>
          <p:spPr>
            <a:xfrm>
              <a:off x="2685736" y="3194200"/>
              <a:ext cx="1674893" cy="2083651"/>
            </a:xfrm>
            <a:custGeom>
              <a:avLst/>
              <a:gdLst/>
              <a:ahLst/>
              <a:cxnLst/>
              <a:rect l="0" t="0" r="0" b="0"/>
              <a:pathLst>
                <a:path>
                  <a:moveTo>
                    <a:pt x="1674893" y="0"/>
                  </a:moveTo>
                  <a:lnTo>
                    <a:pt x="1674893" y="1845843"/>
                  </a:lnTo>
                  <a:lnTo>
                    <a:pt x="0" y="1845843"/>
                  </a:lnTo>
                  <a:lnTo>
                    <a:pt x="0" y="2083651"/>
                  </a:lnTo>
                </a:path>
              </a:pathLst>
            </a:custGeom>
            <a:noFill/>
            <a:ln>
              <a:solidFill>
                <a:schemeClr val="accent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9" name="Forme libre 8"/>
            <p:cNvSpPr/>
            <p:nvPr/>
          </p:nvSpPr>
          <p:spPr>
            <a:xfrm>
              <a:off x="407861" y="2411334"/>
              <a:ext cx="8079444" cy="857685"/>
            </a:xfrm>
            <a:custGeom>
              <a:avLst/>
              <a:gdLst>
                <a:gd name="connsiteX0" fmla="*/ 0 w 6225112"/>
                <a:gd name="connsiteY0" fmla="*/ 0 h 1132419"/>
                <a:gd name="connsiteX1" fmla="*/ 6225112 w 6225112"/>
                <a:gd name="connsiteY1" fmla="*/ 0 h 1132419"/>
                <a:gd name="connsiteX2" fmla="*/ 6225112 w 6225112"/>
                <a:gd name="connsiteY2" fmla="*/ 1132419 h 1132419"/>
                <a:gd name="connsiteX3" fmla="*/ 0 w 6225112"/>
                <a:gd name="connsiteY3" fmla="*/ 1132419 h 1132419"/>
                <a:gd name="connsiteX4" fmla="*/ 0 w 6225112"/>
                <a:gd name="connsiteY4" fmla="*/ 0 h 113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5112" h="1132419">
                  <a:moveTo>
                    <a:pt x="0" y="0"/>
                  </a:moveTo>
                  <a:lnTo>
                    <a:pt x="6225112" y="0"/>
                  </a:lnTo>
                  <a:lnTo>
                    <a:pt x="6225112" y="1132419"/>
                  </a:lnTo>
                  <a:lnTo>
                    <a:pt x="0" y="1132419"/>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BE" b="1" u="sng" dirty="0"/>
                <a:t>DIRECTIVE P</a:t>
              </a:r>
              <a:r>
                <a:rPr lang="fr-FR" sz="1800" b="1" u="sng" kern="1200" dirty="0"/>
                <a:t>ARENT</a:t>
              </a:r>
              <a:r>
                <a:rPr lang="en-BE" sz="1800" b="1" u="sng" kern="1200" dirty="0"/>
                <a:t>E</a:t>
              </a:r>
              <a:r>
                <a:rPr lang="fr-FR" sz="1800" b="1" u="sng" kern="1200" dirty="0"/>
                <a:t> </a:t>
              </a:r>
              <a:r>
                <a:rPr lang="fr-FR" sz="1800" kern="1200" dirty="0"/>
                <a:t>: </a:t>
              </a:r>
              <a:r>
                <a:rPr lang="fr-FR" sz="1800" b="1" kern="1200" dirty="0"/>
                <a:t>VICH GL3 </a:t>
              </a:r>
            </a:p>
            <a:p>
              <a:pPr lvl="0" algn="ctr" defTabSz="800100">
                <a:lnSpc>
                  <a:spcPct val="90000"/>
                </a:lnSpc>
                <a:spcBef>
                  <a:spcPct val="0"/>
                </a:spcBef>
                <a:spcAft>
                  <a:spcPct val="35000"/>
                </a:spcAft>
              </a:pPr>
              <a:r>
                <a:rPr lang="fr-FR" sz="1800" b="0" kern="1200" dirty="0"/>
                <a:t>«</a:t>
              </a:r>
              <a:r>
                <a:rPr lang="en-BE" sz="1800" b="0" i="1" kern="1200" dirty="0"/>
                <a:t>Test</a:t>
              </a:r>
              <a:r>
                <a:rPr lang="fr-FR" i="1" dirty="0"/>
                <a:t>s de stabilité des nouvelles substances médicamenteuses et des nouveaux produits médicinaux</a:t>
              </a:r>
              <a:r>
                <a:rPr lang="en-BE" i="1" dirty="0"/>
                <a:t> </a:t>
              </a:r>
              <a:r>
                <a:rPr lang="fr-BE" i="1" dirty="0"/>
                <a:t>v</a:t>
              </a:r>
              <a:r>
                <a:rPr lang="en-BE" i="1" dirty="0"/>
                <a:t>é</a:t>
              </a:r>
              <a:r>
                <a:rPr lang="fr-BE" i="1" dirty="0"/>
                <a:t>t</a:t>
              </a:r>
              <a:r>
                <a:rPr lang="en-BE" i="1" dirty="0"/>
                <a:t>é</a:t>
              </a:r>
              <a:r>
                <a:rPr lang="fr-BE" i="1" dirty="0"/>
                <a:t>r</a:t>
              </a:r>
              <a:r>
                <a:rPr lang="en-BE" i="1" dirty="0" err="1"/>
                <a:t>i</a:t>
              </a:r>
              <a:r>
                <a:rPr lang="fr-BE" i="1" dirty="0"/>
                <a:t>n</a:t>
              </a:r>
              <a:r>
                <a:rPr lang="en-BE" i="1" dirty="0"/>
                <a:t>a</a:t>
              </a:r>
              <a:r>
                <a:rPr lang="fr-BE" i="1" dirty="0"/>
                <a:t>i</a:t>
              </a:r>
              <a:r>
                <a:rPr lang="en-BE" i="1" dirty="0"/>
                <a:t>r</a:t>
              </a:r>
              <a:r>
                <a:rPr lang="fr-BE" i="1" dirty="0"/>
                <a:t>e</a:t>
              </a:r>
              <a:r>
                <a:rPr lang="en-BE" i="1" dirty="0"/>
                <a:t>s</a:t>
              </a:r>
              <a:r>
                <a:rPr lang="en-US" sz="1800" b="0" u="none" strike="noStrike" kern="1200" dirty="0">
                  <a:effectLst/>
                </a:rPr>
                <a:t>”</a:t>
              </a:r>
              <a:r>
                <a:rPr lang="fr-FR" sz="1800" b="0" kern="1200" dirty="0"/>
                <a:t> </a:t>
              </a:r>
              <a:endParaRPr lang="en-US" sz="1800" b="0" kern="1200" dirty="0"/>
            </a:p>
          </p:txBody>
        </p:sp>
        <p:sp>
          <p:nvSpPr>
            <p:cNvPr id="10" name="Forme libre 9"/>
            <p:cNvSpPr/>
            <p:nvPr/>
          </p:nvSpPr>
          <p:spPr>
            <a:xfrm>
              <a:off x="390403" y="5277851"/>
              <a:ext cx="4043333" cy="1251578"/>
            </a:xfrm>
            <a:custGeom>
              <a:avLst/>
              <a:gdLst>
                <a:gd name="connsiteX0" fmla="*/ 0 w 2787812"/>
                <a:gd name="connsiteY0" fmla="*/ 0 h 1132419"/>
                <a:gd name="connsiteX1" fmla="*/ 2787812 w 2787812"/>
                <a:gd name="connsiteY1" fmla="*/ 0 h 1132419"/>
                <a:gd name="connsiteX2" fmla="*/ 2787812 w 2787812"/>
                <a:gd name="connsiteY2" fmla="*/ 1132419 h 1132419"/>
                <a:gd name="connsiteX3" fmla="*/ 0 w 2787812"/>
                <a:gd name="connsiteY3" fmla="*/ 1132419 h 1132419"/>
                <a:gd name="connsiteX4" fmla="*/ 0 w 2787812"/>
                <a:gd name="connsiteY4" fmla="*/ 0 h 113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7812" h="1132419">
                  <a:moveTo>
                    <a:pt x="0" y="0"/>
                  </a:moveTo>
                  <a:lnTo>
                    <a:pt x="2787812" y="0"/>
                  </a:lnTo>
                  <a:lnTo>
                    <a:pt x="2787812" y="1132419"/>
                  </a:lnTo>
                  <a:lnTo>
                    <a:pt x="0" y="1132419"/>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dirty="0"/>
                <a:t>Autres conseils pour les prémélanges médicamenteux</a:t>
              </a:r>
              <a:r>
                <a:rPr lang="fr-FR" sz="1800" kern="1200" dirty="0"/>
                <a:t>: </a:t>
              </a:r>
            </a:p>
            <a:p>
              <a:pPr lvl="0" algn="ctr" defTabSz="800100">
                <a:lnSpc>
                  <a:spcPct val="90000"/>
                </a:lnSpc>
                <a:spcBef>
                  <a:spcPct val="0"/>
                </a:spcBef>
                <a:spcAft>
                  <a:spcPct val="35000"/>
                </a:spcAft>
              </a:pPr>
              <a:r>
                <a:rPr lang="fr-FR" sz="1800" kern="1200" dirty="0"/>
                <a:t>Directive VICH GL 8</a:t>
              </a:r>
              <a:endParaRPr lang="en-US" sz="1800" kern="1200" dirty="0"/>
            </a:p>
          </p:txBody>
        </p:sp>
        <p:sp>
          <p:nvSpPr>
            <p:cNvPr id="11" name="Forme libre 10"/>
            <p:cNvSpPr/>
            <p:nvPr/>
          </p:nvSpPr>
          <p:spPr>
            <a:xfrm>
              <a:off x="4787829" y="5277851"/>
              <a:ext cx="3699476" cy="1251578"/>
            </a:xfrm>
            <a:custGeom>
              <a:avLst/>
              <a:gdLst>
                <a:gd name="connsiteX0" fmla="*/ 0 w 2874170"/>
                <a:gd name="connsiteY0" fmla="*/ 0 h 1132419"/>
                <a:gd name="connsiteX1" fmla="*/ 2874170 w 2874170"/>
                <a:gd name="connsiteY1" fmla="*/ 0 h 1132419"/>
                <a:gd name="connsiteX2" fmla="*/ 2874170 w 2874170"/>
                <a:gd name="connsiteY2" fmla="*/ 1132419 h 1132419"/>
                <a:gd name="connsiteX3" fmla="*/ 0 w 2874170"/>
                <a:gd name="connsiteY3" fmla="*/ 1132419 h 1132419"/>
                <a:gd name="connsiteX4" fmla="*/ 0 w 2874170"/>
                <a:gd name="connsiteY4" fmla="*/ 0 h 113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170" h="1132419">
                  <a:moveTo>
                    <a:pt x="0" y="0"/>
                  </a:moveTo>
                  <a:lnTo>
                    <a:pt x="2874170" y="0"/>
                  </a:lnTo>
                  <a:lnTo>
                    <a:pt x="2874170" y="1132419"/>
                  </a:lnTo>
                  <a:lnTo>
                    <a:pt x="0" y="1132419"/>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BE" dirty="0"/>
                <a:t>D</a:t>
              </a:r>
              <a:r>
                <a:rPr lang="fr-BE" dirty="0"/>
                <a:t>i</a:t>
              </a:r>
              <a:r>
                <a:rPr lang="en-BE" dirty="0"/>
                <a:t>r</a:t>
              </a:r>
              <a:r>
                <a:rPr lang="fr-BE" dirty="0"/>
                <a:t>e</a:t>
              </a:r>
              <a:r>
                <a:rPr lang="en-BE" dirty="0"/>
                <a:t>c</a:t>
              </a:r>
              <a:r>
                <a:rPr lang="fr-BE" dirty="0"/>
                <a:t>t</a:t>
              </a:r>
              <a:r>
                <a:rPr lang="en-BE" dirty="0" err="1"/>
                <a:t>i</a:t>
              </a:r>
              <a:r>
                <a:rPr lang="fr-BE" dirty="0"/>
                <a:t>v</a:t>
              </a:r>
              <a:r>
                <a:rPr lang="en-BE" dirty="0"/>
                <a:t>e</a:t>
              </a:r>
              <a:r>
                <a:rPr lang="fr-BE" dirty="0"/>
                <a:t>s</a:t>
              </a:r>
              <a:r>
                <a:rPr lang="en-BE" dirty="0"/>
                <a:t> </a:t>
              </a:r>
              <a:r>
                <a:rPr lang="fr-FR" dirty="0"/>
                <a:t>complémentaires pour les produits biotechnologiques/</a:t>
              </a:r>
              <a:r>
                <a:rPr lang="fr-FR" dirty="0" err="1"/>
                <a:t>biologiqu</a:t>
              </a:r>
              <a:r>
                <a:rPr lang="en-BE" dirty="0"/>
                <a:t>e</a:t>
              </a:r>
              <a:r>
                <a:rPr lang="en-US" sz="1800" kern="1200" dirty="0"/>
                <a:t>s</a:t>
              </a:r>
              <a:r>
                <a:rPr lang="fr-FR" sz="1800" kern="1200" dirty="0"/>
                <a:t>: </a:t>
              </a:r>
            </a:p>
            <a:p>
              <a:pPr lvl="0" algn="ctr" defTabSz="800100">
                <a:lnSpc>
                  <a:spcPct val="90000"/>
                </a:lnSpc>
                <a:spcBef>
                  <a:spcPct val="0"/>
                </a:spcBef>
                <a:spcAft>
                  <a:spcPct val="35000"/>
                </a:spcAft>
              </a:pPr>
              <a:r>
                <a:rPr lang="fr-FR" sz="1800" kern="1200" dirty="0"/>
                <a:t>Directive VICH GL 17</a:t>
              </a:r>
              <a:endParaRPr lang="en-US" sz="1800" kern="1200" dirty="0"/>
            </a:p>
          </p:txBody>
        </p:sp>
        <p:sp>
          <p:nvSpPr>
            <p:cNvPr id="12" name="Forme libre 11"/>
            <p:cNvSpPr/>
            <p:nvPr/>
          </p:nvSpPr>
          <p:spPr>
            <a:xfrm>
              <a:off x="390404" y="3723453"/>
              <a:ext cx="4147272" cy="1099964"/>
            </a:xfrm>
            <a:custGeom>
              <a:avLst/>
              <a:gdLst>
                <a:gd name="connsiteX0" fmla="*/ 0 w 3430233"/>
                <a:gd name="connsiteY0" fmla="*/ 0 h 891497"/>
                <a:gd name="connsiteX1" fmla="*/ 3430233 w 3430233"/>
                <a:gd name="connsiteY1" fmla="*/ 0 h 891497"/>
                <a:gd name="connsiteX2" fmla="*/ 3430233 w 3430233"/>
                <a:gd name="connsiteY2" fmla="*/ 891497 h 891497"/>
                <a:gd name="connsiteX3" fmla="*/ 0 w 3430233"/>
                <a:gd name="connsiteY3" fmla="*/ 891497 h 891497"/>
                <a:gd name="connsiteX4" fmla="*/ 0 w 3430233"/>
                <a:gd name="connsiteY4" fmla="*/ 0 h 891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233" h="891497">
                  <a:moveTo>
                    <a:pt x="0" y="0"/>
                  </a:moveTo>
                  <a:lnTo>
                    <a:pt x="3430233" y="0"/>
                  </a:lnTo>
                  <a:lnTo>
                    <a:pt x="3430233" y="891497"/>
                  </a:lnTo>
                  <a:lnTo>
                    <a:pt x="0" y="891497"/>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a:t>Annex</a:t>
              </a:r>
              <a:r>
                <a:rPr lang="en-BE" sz="1800" kern="1200" dirty="0"/>
                <a:t>e</a:t>
              </a:r>
              <a:r>
                <a:rPr lang="fr-FR" sz="1800" kern="1200" dirty="0"/>
                <a:t>: </a:t>
              </a:r>
              <a:r>
                <a:rPr lang="en-BE" sz="1800" kern="1200" dirty="0"/>
                <a:t>D</a:t>
              </a:r>
              <a:r>
                <a:rPr lang="fr-BE" sz="1800" kern="1200" dirty="0"/>
                <a:t>i</a:t>
              </a:r>
              <a:r>
                <a:rPr lang="en-BE" sz="1800" kern="1200" dirty="0"/>
                <a:t>r</a:t>
              </a:r>
              <a:r>
                <a:rPr lang="fr-BE" sz="1800" kern="1200" dirty="0"/>
                <a:t>e</a:t>
              </a:r>
              <a:r>
                <a:rPr lang="en-BE" sz="1800" kern="1200" dirty="0"/>
                <a:t>c</a:t>
              </a:r>
              <a:r>
                <a:rPr lang="fr-BE" sz="1800" kern="1200" dirty="0"/>
                <a:t>t</a:t>
              </a:r>
              <a:r>
                <a:rPr lang="en-BE" sz="1800" kern="1200" dirty="0" err="1"/>
                <a:t>i</a:t>
              </a:r>
              <a:r>
                <a:rPr lang="fr-BE" sz="1800" kern="1200" dirty="0"/>
                <a:t>v</a:t>
              </a:r>
              <a:r>
                <a:rPr lang="en-BE" sz="1800" kern="1200" dirty="0"/>
                <a:t>e </a:t>
              </a:r>
              <a:r>
                <a:rPr lang="fr-BE" sz="1800" kern="1200" dirty="0"/>
                <a:t>V</a:t>
              </a:r>
              <a:r>
                <a:rPr lang="en-BE" sz="1800" kern="1200" dirty="0"/>
                <a:t>I</a:t>
              </a:r>
              <a:r>
                <a:rPr lang="fr-BE" sz="1800" kern="1200" dirty="0"/>
                <a:t>C</a:t>
              </a:r>
              <a:r>
                <a:rPr lang="en-BE" sz="1800" kern="1200" dirty="0"/>
                <a:t>H</a:t>
              </a:r>
              <a:r>
                <a:rPr lang="fr-FR" sz="1800" kern="1200" dirty="0"/>
                <a:t> GL 4 </a:t>
              </a:r>
            </a:p>
            <a:p>
              <a:pPr lvl="0" algn="ctr" defTabSz="800100">
                <a:lnSpc>
                  <a:spcPct val="90000"/>
                </a:lnSpc>
                <a:spcBef>
                  <a:spcPct val="0"/>
                </a:spcBef>
                <a:spcAft>
                  <a:spcPct val="35000"/>
                </a:spcAft>
              </a:pPr>
              <a:r>
                <a:rPr lang="fr-FR" sz="1800" kern="1200" dirty="0"/>
                <a:t>«</a:t>
              </a:r>
              <a:r>
                <a:rPr lang="fr-FR" i="1" dirty="0"/>
                <a:t>Exigences relatives aux nouvelles formes p</a:t>
              </a:r>
              <a:r>
                <a:rPr lang="en-BE" i="1" dirty="0"/>
                <a:t>h</a:t>
              </a:r>
              <a:r>
                <a:rPr lang="fr-BE" i="1" dirty="0"/>
                <a:t>a</a:t>
              </a:r>
              <a:r>
                <a:rPr lang="en-BE" i="1" dirty="0"/>
                <a:t>r</a:t>
              </a:r>
              <a:r>
                <a:rPr lang="fr-BE" i="1" dirty="0"/>
                <a:t>m</a:t>
              </a:r>
              <a:r>
                <a:rPr lang="en-BE" i="1" dirty="0"/>
                <a:t>a</a:t>
              </a:r>
              <a:r>
                <a:rPr lang="fr-BE" i="1" dirty="0"/>
                <a:t>c</a:t>
              </a:r>
              <a:r>
                <a:rPr lang="en-BE" i="1" dirty="0"/>
                <a:t>e</a:t>
              </a:r>
              <a:r>
                <a:rPr lang="fr-BE" i="1" dirty="0"/>
                <a:t>u</a:t>
              </a:r>
              <a:r>
                <a:rPr lang="en-BE" i="1" dirty="0"/>
                <a:t>t</a:t>
              </a:r>
              <a:r>
                <a:rPr lang="fr-BE" i="1" dirty="0"/>
                <a:t>i</a:t>
              </a:r>
              <a:r>
                <a:rPr lang="en-BE" i="1" dirty="0"/>
                <a:t>q</a:t>
              </a:r>
              <a:r>
                <a:rPr lang="fr-BE" i="1" dirty="0"/>
                <a:t>u</a:t>
              </a:r>
              <a:r>
                <a:rPr lang="en-BE" i="1" dirty="0"/>
                <a:t>e</a:t>
              </a:r>
              <a:r>
                <a:rPr lang="fr-FR" i="1" dirty="0"/>
                <a:t>s</a:t>
              </a:r>
              <a:r>
                <a:rPr lang="en-BE" i="1" dirty="0"/>
                <a:t>”</a:t>
              </a:r>
              <a:endParaRPr lang="en-US" sz="1800" kern="1200" dirty="0"/>
            </a:p>
          </p:txBody>
        </p:sp>
      </p:grpSp>
      <p:sp>
        <p:nvSpPr>
          <p:cNvPr id="4" name="TextBox 3">
            <a:extLst>
              <a:ext uri="{FF2B5EF4-FFF2-40B4-BE49-F238E27FC236}">
                <a16:creationId xmlns:a16="http://schemas.microsoft.com/office/drawing/2014/main" id="{DD36B9E4-BEF5-4B3A-96B1-482D1E3F9138}"/>
              </a:ext>
            </a:extLst>
          </p:cNvPr>
          <p:cNvSpPr txBox="1"/>
          <p:nvPr/>
        </p:nvSpPr>
        <p:spPr>
          <a:xfrm rot="16200000">
            <a:off x="6079787" y="3769578"/>
            <a:ext cx="4075956" cy="646331"/>
          </a:xfrm>
          <a:prstGeom prst="rect">
            <a:avLst/>
          </a:prstGeom>
          <a:solidFill>
            <a:srgbClr val="ED7D31"/>
          </a:solidFill>
        </p:spPr>
        <p:txBody>
          <a:bodyPr wrap="square" rtlCol="0">
            <a:spAutoFit/>
          </a:bodyPr>
          <a:lstStyle/>
          <a:p>
            <a:r>
              <a:rPr lang="fr-BE" dirty="0">
                <a:solidFill>
                  <a:schemeClr val="bg1"/>
                </a:solidFill>
              </a:rPr>
              <a:t>Méthode des extrêmes </a:t>
            </a:r>
            <a:r>
              <a:rPr lang="en-BE" dirty="0">
                <a:solidFill>
                  <a:schemeClr val="bg1"/>
                </a:solidFill>
              </a:rPr>
              <a:t>et </a:t>
            </a:r>
            <a:r>
              <a:rPr lang="fr-BE" dirty="0">
                <a:solidFill>
                  <a:schemeClr val="bg1"/>
                </a:solidFill>
              </a:rPr>
              <a:t>matri</a:t>
            </a:r>
            <a:r>
              <a:rPr lang="en-BE" dirty="0" err="1">
                <a:solidFill>
                  <a:schemeClr val="bg1"/>
                </a:solidFill>
              </a:rPr>
              <a:t>çage</a:t>
            </a:r>
            <a:endParaRPr lang="fr-BE" dirty="0">
              <a:solidFill>
                <a:schemeClr val="bg1"/>
              </a:solidFill>
            </a:endParaRPr>
          </a:p>
          <a:p>
            <a:r>
              <a:rPr lang="fr-BE" dirty="0" err="1">
                <a:solidFill>
                  <a:schemeClr val="bg1"/>
                </a:solidFill>
              </a:rPr>
              <a:t>Analys</a:t>
            </a:r>
            <a:r>
              <a:rPr lang="en-BE" dirty="0">
                <a:solidFill>
                  <a:schemeClr val="bg1"/>
                </a:solidFill>
              </a:rPr>
              <a:t>e </a:t>
            </a:r>
            <a:r>
              <a:rPr lang="fr-BE" dirty="0" err="1">
                <a:solidFill>
                  <a:schemeClr val="bg1"/>
                </a:solidFill>
              </a:rPr>
              <a:t>Statisti</a:t>
            </a:r>
            <a:r>
              <a:rPr lang="en-BE" dirty="0">
                <a:solidFill>
                  <a:schemeClr val="bg1"/>
                </a:solidFill>
              </a:rPr>
              <a:t>que</a:t>
            </a:r>
            <a:r>
              <a:rPr lang="fr-BE" dirty="0">
                <a:solidFill>
                  <a:schemeClr val="bg1"/>
                </a:solidFill>
              </a:rPr>
              <a:t> </a:t>
            </a:r>
            <a:endParaRPr lang="en-GB" dirty="0">
              <a:solidFill>
                <a:schemeClr val="bg1"/>
              </a:solidFill>
            </a:endParaRPr>
          </a:p>
        </p:txBody>
      </p:sp>
    </p:spTree>
    <p:extLst>
      <p:ext uri="{BB962C8B-B14F-4D97-AF65-F5344CB8AC3E}">
        <p14:creationId xmlns:p14="http://schemas.microsoft.com/office/powerpoint/2010/main" val="68201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able of content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067A0A1BBE154BBDAA9803B9436768" ma:contentTypeVersion="5" ma:contentTypeDescription="Een nieuw document maken." ma:contentTypeScope="" ma:versionID="e33e12feda6d5da2713d83321aa6d440">
  <xsd:schema xmlns:xsd="http://www.w3.org/2001/XMLSchema" xmlns:xs="http://www.w3.org/2001/XMLSchema" xmlns:p="http://schemas.microsoft.com/office/2006/metadata/properties" xmlns:ns3="9cacd85f-a636-4e85-b8dc-563b3d35a68d" xmlns:ns4="271c4bcb-eda4-4241-b95c-5ec2f1833042" targetNamespace="http://schemas.microsoft.com/office/2006/metadata/properties" ma:root="true" ma:fieldsID="a2482b5db6c8f865037d2e5ac45fc06f" ns3:_="" ns4:_="">
    <xsd:import namespace="9cacd85f-a636-4e85-b8dc-563b3d35a68d"/>
    <xsd:import namespace="271c4bcb-eda4-4241-b95c-5ec2f183304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cd85f-a636-4e85-b8dc-563b3d35a6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1c4bcb-eda4-4241-b95c-5ec2f1833042"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4F3090-749D-4A69-8F14-D51C9553F9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acd85f-a636-4e85-b8dc-563b3d35a68d"/>
    <ds:schemaRef ds:uri="271c4bcb-eda4-4241-b95c-5ec2f1833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4AEB42-D4C1-48B4-9EAC-589BA1FDF989}">
  <ds:schemaRefs>
    <ds:schemaRef ds:uri="http://schemas.microsoft.com/sharepoint/v3/contenttype/forms"/>
  </ds:schemaRefs>
</ds:datastoreItem>
</file>

<file path=customXml/itemProps3.xml><?xml version="1.0" encoding="utf-8"?>
<ds:datastoreItem xmlns:ds="http://schemas.openxmlformats.org/officeDocument/2006/customXml" ds:itemID="{41B890AE-13EA-4E2A-8CDA-F6D3FBF3AFF3}">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271c4bcb-eda4-4241-b95c-5ec2f1833042"/>
    <ds:schemaRef ds:uri="http://purl.org/dc/elements/1.1/"/>
    <ds:schemaRef ds:uri="http://schemas.microsoft.com/office/2006/metadata/properties"/>
    <ds:schemaRef ds:uri="9cacd85f-a636-4e85-b8dc-563b3d35a68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701</TotalTime>
  <Words>1225</Words>
  <Application>Microsoft Office PowerPoint</Application>
  <PresentationFormat>On-screen Show (4:3)</PresentationFormat>
  <Paragraphs>103</Paragraphs>
  <Slides>13</Slides>
  <Notes>0</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13</vt:i4>
      </vt:variant>
    </vt:vector>
  </HeadingPairs>
  <TitlesOfParts>
    <vt:vector size="25" baseType="lpstr">
      <vt:lpstr>Arial</vt:lpstr>
      <vt:lpstr>Calibri</vt:lpstr>
      <vt:lpstr>Wingdings</vt:lpstr>
      <vt:lpstr>Cover slide</vt:lpstr>
      <vt:lpstr>1_Cover slide</vt:lpstr>
      <vt:lpstr>2_Cover slide</vt:lpstr>
      <vt:lpstr>3_Cover slide</vt:lpstr>
      <vt:lpstr>4_Cover slide</vt:lpstr>
      <vt:lpstr>Table of contents</vt:lpstr>
      <vt:lpstr>Chapter slide</vt:lpstr>
      <vt:lpstr>Content slide</vt:lpstr>
      <vt:lpstr>Closing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rick@healthforanimals.org</Manager>
  <Company>HfA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VICH GL Quality</dc:subject>
  <dc:creator>M2M</dc:creator>
  <cp:lastModifiedBy>Rick Clayton</cp:lastModifiedBy>
  <cp:revision>388</cp:revision>
  <cp:lastPrinted>2019-05-02T09:19:31Z</cp:lastPrinted>
  <dcterms:created xsi:type="dcterms:W3CDTF">2014-10-28T11:07:40Z</dcterms:created>
  <dcterms:modified xsi:type="dcterms:W3CDTF">2019-09-26T14:40:06Z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0x010100C7067A0A1BBE154BBDAA9803B9436768</vt:lpwstr>
  </property>
</Properties>
</file>