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885" r:id="rId2"/>
    <p:sldMasterId id="2147483662" r:id="rId3"/>
    <p:sldMasterId id="2147483668" r:id="rId4"/>
    <p:sldMasterId id="2147483670" r:id="rId5"/>
    <p:sldMasterId id="2147483672" r:id="rId6"/>
  </p:sldMasterIdLst>
  <p:notesMasterIdLst>
    <p:notesMasterId r:id="rId41"/>
  </p:notesMasterIdLst>
  <p:handoutMasterIdLst>
    <p:handoutMasterId r:id="rId42"/>
  </p:handoutMasterIdLst>
  <p:sldIdLst>
    <p:sldId id="378" r:id="rId7"/>
    <p:sldId id="395" r:id="rId8"/>
    <p:sldId id="384" r:id="rId9"/>
    <p:sldId id="376" r:id="rId10"/>
    <p:sldId id="377" r:id="rId11"/>
    <p:sldId id="367" r:id="rId12"/>
    <p:sldId id="360" r:id="rId13"/>
    <p:sldId id="361" r:id="rId14"/>
    <p:sldId id="368" r:id="rId15"/>
    <p:sldId id="369" r:id="rId16"/>
    <p:sldId id="362" r:id="rId17"/>
    <p:sldId id="385" r:id="rId18"/>
    <p:sldId id="386" r:id="rId19"/>
    <p:sldId id="363" r:id="rId20"/>
    <p:sldId id="364" r:id="rId21"/>
    <p:sldId id="365" r:id="rId22"/>
    <p:sldId id="366" r:id="rId23"/>
    <p:sldId id="359" r:id="rId24"/>
    <p:sldId id="370" r:id="rId25"/>
    <p:sldId id="379" r:id="rId26"/>
    <p:sldId id="387" r:id="rId27"/>
    <p:sldId id="372" r:id="rId28"/>
    <p:sldId id="373" r:id="rId29"/>
    <p:sldId id="380" r:id="rId30"/>
    <p:sldId id="381" r:id="rId31"/>
    <p:sldId id="382" r:id="rId32"/>
    <p:sldId id="383" r:id="rId33"/>
    <p:sldId id="390" r:id="rId34"/>
    <p:sldId id="391" r:id="rId35"/>
    <p:sldId id="393" r:id="rId36"/>
    <p:sldId id="389" r:id="rId37"/>
    <p:sldId id="394" r:id="rId38"/>
    <p:sldId id="388" r:id="rId39"/>
    <p:sldId id="354" r:id="rId40"/>
  </p:sldIdLst>
  <p:sldSz cx="9144000" cy="6858000" type="screen4x3"/>
  <p:notesSz cx="6797675" cy="9926638"/>
  <p:defaultTextStyle>
    <a:defPPr>
      <a:defRPr lang="nl-NL"/>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ter-Grimm, Linda" initials="WL" lastIdx="1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26200"/>
    <a:srgbClr val="FF9933"/>
    <a:srgbClr val="218B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08" autoAdjust="0"/>
    <p:restoredTop sz="94280" autoAdjust="0"/>
  </p:normalViewPr>
  <p:slideViewPr>
    <p:cSldViewPr snapToGrid="0" snapToObjects="1">
      <p:cViewPr>
        <p:scale>
          <a:sx n="81" d="100"/>
          <a:sy n="81" d="100"/>
        </p:scale>
        <p:origin x="-103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C88A543A-1BE9-4C42-9FAE-9ED141FEE866}"/>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xmlns="" id="{9C456F1C-A3C9-4E51-A28E-96DBDD7406B6}"/>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947F0E6-564F-4C9C-B018-7FA967EA242B}" type="datetimeFigureOut">
              <a:rPr lang="en-GB"/>
              <a:pPr>
                <a:defRPr/>
              </a:pPr>
              <a:t>15/07/2020</a:t>
            </a:fld>
            <a:endParaRPr lang="en-GB"/>
          </a:p>
        </p:txBody>
      </p:sp>
      <p:sp>
        <p:nvSpPr>
          <p:cNvPr id="4" name="Footer Placeholder 3">
            <a:extLst>
              <a:ext uri="{FF2B5EF4-FFF2-40B4-BE49-F238E27FC236}">
                <a16:creationId xmlns:a16="http://schemas.microsoft.com/office/drawing/2014/main" xmlns="" id="{D5F50FF1-474E-4889-998E-0D1FD1C18878}"/>
              </a:ext>
            </a:extLst>
          </p:cNvPr>
          <p:cNvSpPr>
            <a:spLocks noGrp="1"/>
          </p:cNvSpPr>
          <p:nvPr>
            <p:ph type="ftr" sz="quarter" idx="2"/>
          </p:nvPr>
        </p:nvSpPr>
        <p:spPr>
          <a:xfrm>
            <a:off x="0" y="9428163"/>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xmlns="" id="{A12BFF55-EEFC-4428-B615-B672BA38A996}"/>
              </a:ext>
            </a:extLst>
          </p:cNvPr>
          <p:cNvSpPr>
            <a:spLocks noGrp="1"/>
          </p:cNvSpPr>
          <p:nvPr>
            <p:ph type="sldNum" sz="quarter" idx="3"/>
          </p:nvPr>
        </p:nvSpPr>
        <p:spPr>
          <a:xfrm>
            <a:off x="3849688" y="9428163"/>
            <a:ext cx="29464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48ABC404-6C58-40A0-9C57-B69B4457CADB}" type="slidenum">
              <a:rPr lang="en-GB" altLang="en-US"/>
              <a:pPr/>
              <a:t>‹N°›</a:t>
            </a:fld>
            <a:endParaRPr lang="en-GB" altLang="en-US"/>
          </a:p>
        </p:txBody>
      </p:sp>
    </p:spTree>
    <p:extLst>
      <p:ext uri="{BB962C8B-B14F-4D97-AF65-F5344CB8AC3E}">
        <p14:creationId xmlns:p14="http://schemas.microsoft.com/office/powerpoint/2010/main" val="1304565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xmlns="" id="{42B2101A-E69C-4459-A722-5B4CA7798DAE}"/>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nl-NL"/>
          </a:p>
        </p:txBody>
      </p:sp>
      <p:sp>
        <p:nvSpPr>
          <p:cNvPr id="3" name="Tijdelijke aanduiding voor datum 2">
            <a:extLst>
              <a:ext uri="{FF2B5EF4-FFF2-40B4-BE49-F238E27FC236}">
                <a16:creationId xmlns:a16="http://schemas.microsoft.com/office/drawing/2014/main" xmlns="" id="{67D7FF47-997A-4E82-8F7E-7EEDDEA44B55}"/>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29076F9-AF67-41DB-BCE8-2129C5A5AB6F}" type="datetimeFigureOut">
              <a:rPr lang="nl-NL"/>
              <a:pPr>
                <a:defRPr/>
              </a:pPr>
              <a:t>15-7-2020</a:t>
            </a:fld>
            <a:endParaRPr lang="nl-NL"/>
          </a:p>
        </p:txBody>
      </p:sp>
      <p:sp>
        <p:nvSpPr>
          <p:cNvPr id="4" name="Tijdelijke aanduiding voor dia-afbeelding 3">
            <a:extLst>
              <a:ext uri="{FF2B5EF4-FFF2-40B4-BE49-F238E27FC236}">
                <a16:creationId xmlns:a16="http://schemas.microsoft.com/office/drawing/2014/main" xmlns="" id="{757D939D-9A54-4674-B1A3-A8F28C1E0590}"/>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a:extLst>
              <a:ext uri="{FF2B5EF4-FFF2-40B4-BE49-F238E27FC236}">
                <a16:creationId xmlns:a16="http://schemas.microsoft.com/office/drawing/2014/main" xmlns="" id="{101BC034-DBCE-459D-9EBB-13DEC32FAFF2}"/>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nl-BE" noProof="0"/>
              <a:t>Klik om de tekststijl van het model te bewerken</a:t>
            </a:r>
          </a:p>
          <a:p>
            <a:pPr lvl="1"/>
            <a:r>
              <a:rPr lang="nl-BE" noProof="0"/>
              <a:t>Tweede niveau</a:t>
            </a:r>
          </a:p>
          <a:p>
            <a:pPr lvl="2"/>
            <a:r>
              <a:rPr lang="nl-BE" noProof="0"/>
              <a:t>Derde niveau</a:t>
            </a:r>
          </a:p>
          <a:p>
            <a:pPr lvl="3"/>
            <a:r>
              <a:rPr lang="nl-BE" noProof="0"/>
              <a:t>Vierde niveau</a:t>
            </a:r>
          </a:p>
          <a:p>
            <a:pPr lvl="4"/>
            <a:r>
              <a:rPr lang="nl-BE" noProof="0"/>
              <a:t>Vijfde niveau</a:t>
            </a:r>
            <a:endParaRPr lang="nl-NL" noProof="0"/>
          </a:p>
        </p:txBody>
      </p:sp>
      <p:sp>
        <p:nvSpPr>
          <p:cNvPr id="6" name="Tijdelijke aanduiding voor voettekst 5">
            <a:extLst>
              <a:ext uri="{FF2B5EF4-FFF2-40B4-BE49-F238E27FC236}">
                <a16:creationId xmlns:a16="http://schemas.microsoft.com/office/drawing/2014/main" xmlns="" id="{4092CA8D-17F0-4802-968D-390BD79A2CFE}"/>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nl-NL"/>
          </a:p>
        </p:txBody>
      </p:sp>
      <p:sp>
        <p:nvSpPr>
          <p:cNvPr id="7" name="Tijdelijke aanduiding voor dianummer 6">
            <a:extLst>
              <a:ext uri="{FF2B5EF4-FFF2-40B4-BE49-F238E27FC236}">
                <a16:creationId xmlns:a16="http://schemas.microsoft.com/office/drawing/2014/main" xmlns="" id="{612CB0E7-8990-4596-A8DD-44968AD3C7D4}"/>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BD1CFD51-943C-406E-AA56-042205E4E04B}" type="slidenum">
              <a:rPr lang="nl-NL" altLang="en-US"/>
              <a:pPr/>
              <a:t>‹N°›</a:t>
            </a:fld>
            <a:endParaRPr lang="nl-NL" altLang="en-US"/>
          </a:p>
        </p:txBody>
      </p:sp>
    </p:spTree>
    <p:extLst>
      <p:ext uri="{BB962C8B-B14F-4D97-AF65-F5344CB8AC3E}">
        <p14:creationId xmlns:p14="http://schemas.microsoft.com/office/powerpoint/2010/main" val="62516956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scope of pharmacovigilance in this VICH document is defined as the management of the detection and investigation of the clinical effects of marketed VMPs mainly concerned with the safety and efficacy in animals and the safety in people exposed to these products. While pharmacovigilance in its broadest sense may entail a wide range of activities, this document only deals with the spontaneous reporting system for the identification of possible adverse events following the use of marketed VMPs. </a:t>
            </a:r>
            <a:endParaRPr lang="en-GB" dirty="0"/>
          </a:p>
        </p:txBody>
      </p:sp>
      <p:sp>
        <p:nvSpPr>
          <p:cNvPr id="4" name="Slide Number Placeholder 3"/>
          <p:cNvSpPr>
            <a:spLocks noGrp="1"/>
          </p:cNvSpPr>
          <p:nvPr>
            <p:ph type="sldNum" sz="quarter" idx="10"/>
          </p:nvPr>
        </p:nvSpPr>
        <p:spPr/>
        <p:txBody>
          <a:bodyPr/>
          <a:lstStyle/>
          <a:p>
            <a:fld id="{BD1CFD51-943C-406E-AA56-042205E4E04B}" type="slidenum">
              <a:rPr lang="nl-NL" altLang="en-US" smtClean="0"/>
              <a:pPr/>
              <a:t>11</a:t>
            </a:fld>
            <a:endParaRPr lang="nl-NL" altLang="en-US"/>
          </a:p>
        </p:txBody>
      </p:sp>
    </p:spTree>
    <p:extLst>
      <p:ext uri="{BB962C8B-B14F-4D97-AF65-F5344CB8AC3E}">
        <p14:creationId xmlns:p14="http://schemas.microsoft.com/office/powerpoint/2010/main" val="3761198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scope of pharmacovigilance in this VICH document is defined as the management of the detection and investigation of the clinical effects of marketed VMPs mainly concerned with the safety and efficacy in animals and the safety in people exposed to these products. While pharmacovigilance in its broadest sense may entail a wide range of activities, this document only deals with the spontaneous reporting system for the identification of possible adverse events following the use of marketed VMPs. </a:t>
            </a:r>
            <a:endParaRPr lang="en-GB" dirty="0"/>
          </a:p>
        </p:txBody>
      </p:sp>
      <p:sp>
        <p:nvSpPr>
          <p:cNvPr id="4" name="Slide Number Placeholder 3"/>
          <p:cNvSpPr>
            <a:spLocks noGrp="1"/>
          </p:cNvSpPr>
          <p:nvPr>
            <p:ph type="sldNum" sz="quarter" idx="10"/>
          </p:nvPr>
        </p:nvSpPr>
        <p:spPr/>
        <p:txBody>
          <a:bodyPr/>
          <a:lstStyle/>
          <a:p>
            <a:fld id="{BD1CFD51-943C-406E-AA56-042205E4E04B}" type="slidenum">
              <a:rPr lang="nl-NL" altLang="en-US" smtClean="0"/>
              <a:pPr/>
              <a:t>12</a:t>
            </a:fld>
            <a:endParaRPr lang="nl-NL" altLang="en-US"/>
          </a:p>
        </p:txBody>
      </p:sp>
    </p:spTree>
    <p:extLst>
      <p:ext uri="{BB962C8B-B14F-4D97-AF65-F5344CB8AC3E}">
        <p14:creationId xmlns:p14="http://schemas.microsoft.com/office/powerpoint/2010/main" val="2730432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scope of pharmacovigilance in this VICH document is defined as the management of the detection and investigation of the clinical effects of marketed VMPs mainly concerned with the safety and efficacy in animals and the safety in people exposed to these products. While pharmacovigilance in its broadest sense may entail a wide range of activities, this document only deals with the spontaneous reporting system for the identification of possible adverse events following the use of marketed VMPs. </a:t>
            </a:r>
            <a:endParaRPr lang="en-GB" dirty="0"/>
          </a:p>
        </p:txBody>
      </p:sp>
      <p:sp>
        <p:nvSpPr>
          <p:cNvPr id="4" name="Slide Number Placeholder 3"/>
          <p:cNvSpPr>
            <a:spLocks noGrp="1"/>
          </p:cNvSpPr>
          <p:nvPr>
            <p:ph type="sldNum" sz="quarter" idx="10"/>
          </p:nvPr>
        </p:nvSpPr>
        <p:spPr/>
        <p:txBody>
          <a:bodyPr/>
          <a:lstStyle/>
          <a:p>
            <a:fld id="{BD1CFD51-943C-406E-AA56-042205E4E04B}" type="slidenum">
              <a:rPr lang="nl-NL" altLang="en-US" smtClean="0"/>
              <a:pPr/>
              <a:t>13</a:t>
            </a:fld>
            <a:endParaRPr lang="nl-NL" altLang="en-US"/>
          </a:p>
        </p:txBody>
      </p:sp>
    </p:spTree>
    <p:extLst>
      <p:ext uri="{BB962C8B-B14F-4D97-AF65-F5344CB8AC3E}">
        <p14:creationId xmlns:p14="http://schemas.microsoft.com/office/powerpoint/2010/main" val="854033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ffectLst/>
            </a:endParaRPr>
          </a:p>
          <a:p>
            <a:pPr lvl="1"/>
            <a:r>
              <a:rPr lang="en-GB" sz="1200" kern="1200" dirty="0">
                <a:solidFill>
                  <a:schemeClr val="tx1"/>
                </a:solidFill>
                <a:effectLst/>
                <a:latin typeface="+mn-lt"/>
                <a:ea typeface="+mn-ea"/>
                <a:cs typeface="+mn-cs"/>
              </a:rPr>
              <a:t>This will likely depend on the product and the number of ADEs received for the product, but I suppose there are some general concepts to consider.  For products that receive a low number of ADEs, if resources are available to do individual case review, that would likely remain the gold standard.  Specifically to analysis involving trending, generally there is some periodicity to review (sometimes this is risk based:  e.g., semi-annually for newer products and annually for older products).  Data from ADE reports can be aggregated, and clinical sign frequencies monitored (reviewers typically start at the preferred term level in </a:t>
            </a:r>
            <a:r>
              <a:rPr lang="en-GB" sz="1200" kern="1200" dirty="0" err="1">
                <a:solidFill>
                  <a:schemeClr val="tx1"/>
                </a:solidFill>
                <a:effectLst/>
                <a:latin typeface="+mn-lt"/>
                <a:ea typeface="+mn-ea"/>
                <a:cs typeface="+mn-cs"/>
              </a:rPr>
              <a:t>VeDDRA</a:t>
            </a:r>
            <a:r>
              <a:rPr lang="en-GB" sz="1200" kern="1200" dirty="0">
                <a:solidFill>
                  <a:schemeClr val="tx1"/>
                </a:solidFill>
                <a:effectLst/>
                <a:latin typeface="+mn-lt"/>
                <a:ea typeface="+mn-ea"/>
                <a:cs typeface="+mn-cs"/>
              </a:rPr>
              <a:t>) to look for increases in frequency of reporting, or identify serious/severe medical events.  If data mining is available that can also be used as a supplemental source of information to look for emerging safety issues that are being reported disproportionately – data mining typically identifies the less common issues that may need to be investigated.  The latter is an emerging field for VMPs.</a:t>
            </a:r>
          </a:p>
          <a:p>
            <a:endParaRPr lang="en-GB" dirty="0"/>
          </a:p>
        </p:txBody>
      </p:sp>
      <p:sp>
        <p:nvSpPr>
          <p:cNvPr id="4" name="Slide Number Placeholder 3"/>
          <p:cNvSpPr>
            <a:spLocks noGrp="1"/>
          </p:cNvSpPr>
          <p:nvPr>
            <p:ph type="sldNum" sz="quarter" idx="10"/>
          </p:nvPr>
        </p:nvSpPr>
        <p:spPr/>
        <p:txBody>
          <a:bodyPr/>
          <a:lstStyle/>
          <a:p>
            <a:fld id="{BD1CFD51-943C-406E-AA56-042205E4E04B}" type="slidenum">
              <a:rPr lang="nl-NL" altLang="en-US" smtClean="0"/>
              <a:pPr/>
              <a:t>31</a:t>
            </a:fld>
            <a:endParaRPr lang="nl-NL" altLang="en-US"/>
          </a:p>
        </p:txBody>
      </p:sp>
    </p:spTree>
    <p:extLst>
      <p:ext uri="{BB962C8B-B14F-4D97-AF65-F5344CB8AC3E}">
        <p14:creationId xmlns:p14="http://schemas.microsoft.com/office/powerpoint/2010/main" val="4140673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ffectLst/>
            </a:endParaRPr>
          </a:p>
          <a:p>
            <a:pPr lvl="1"/>
            <a:r>
              <a:rPr lang="en-GB" sz="1200" kern="1200" dirty="0">
                <a:solidFill>
                  <a:schemeClr val="tx1"/>
                </a:solidFill>
                <a:effectLst/>
                <a:latin typeface="+mn-lt"/>
                <a:ea typeface="+mn-ea"/>
                <a:cs typeface="+mn-cs"/>
              </a:rPr>
              <a:t>It is important to note that rarely, if ever, can causality be definitely determined with spontaneously reported ADE data. There are no internationally agreed upon standards/algorithms or criteria for assessing causality in individual cases. “Reportability” of an event does not depend on an assessment of causality.  From a practical standpoint for reviewers who conduct causality assessments: there are several causality scoring algorithms that could potentially be used to assess either at the clinical sign level or at the case level (I think ABON is used in the EU on a case level, and modified-Kramer is currently being used at FDA CVM at the “sign” level, and there are several others in use by other regulatory authorities!)   Whatever algorithm is use, it is most important to train safety reviewers on consistent use of the algorithms.  Typically  these algorithms rely on evaluation of temporal relationships, </a:t>
            </a:r>
            <a:r>
              <a:rPr lang="en-GB" sz="1200" kern="1200" dirty="0" err="1">
                <a:solidFill>
                  <a:schemeClr val="tx1"/>
                </a:solidFill>
                <a:effectLst/>
                <a:latin typeface="+mn-lt"/>
                <a:ea typeface="+mn-ea"/>
                <a:cs typeface="+mn-cs"/>
              </a:rPr>
              <a:t>dechallenge</a:t>
            </a:r>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rechallenge</a:t>
            </a:r>
            <a:r>
              <a:rPr lang="en-GB" sz="1200" kern="1200" dirty="0">
                <a:solidFill>
                  <a:schemeClr val="tx1"/>
                </a:solidFill>
                <a:effectLst/>
                <a:latin typeface="+mn-lt"/>
                <a:ea typeface="+mn-ea"/>
                <a:cs typeface="+mn-cs"/>
              </a:rPr>
              <a:t> information if available, association of the event with (or lack of association with) underlying disease, presence or absence of a more likely cause, and biologic plausibility.  They are helpful in classifying uncertainly in a semi-quantitative way; however, they cannot prove or disprove causality nor give an accurate measurement of the likelihood of a relationship.  The result of this type of assessment is signs/cases being classified into categories of associations that may include: probable, possible, unlikely, or unknown.</a:t>
            </a:r>
          </a:p>
          <a:p>
            <a:endParaRPr lang="en-GB" dirty="0"/>
          </a:p>
        </p:txBody>
      </p:sp>
      <p:sp>
        <p:nvSpPr>
          <p:cNvPr id="4" name="Slide Number Placeholder 3"/>
          <p:cNvSpPr>
            <a:spLocks noGrp="1"/>
          </p:cNvSpPr>
          <p:nvPr>
            <p:ph type="sldNum" sz="quarter" idx="10"/>
          </p:nvPr>
        </p:nvSpPr>
        <p:spPr/>
        <p:txBody>
          <a:bodyPr/>
          <a:lstStyle/>
          <a:p>
            <a:fld id="{BD1CFD51-943C-406E-AA56-042205E4E04B}" type="slidenum">
              <a:rPr lang="nl-NL" altLang="en-US" smtClean="0"/>
              <a:pPr/>
              <a:t>33</a:t>
            </a:fld>
            <a:endParaRPr lang="nl-NL" altLang="en-US"/>
          </a:p>
        </p:txBody>
      </p:sp>
    </p:spTree>
    <p:extLst>
      <p:ext uri="{BB962C8B-B14F-4D97-AF65-F5344CB8AC3E}">
        <p14:creationId xmlns:p14="http://schemas.microsoft.com/office/powerpoint/2010/main" val="977019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1CFD51-943C-406E-AA56-042205E4E04B}" type="slidenum">
              <a:rPr lang="nl-NL" altLang="en-US" smtClean="0"/>
              <a:pPr/>
              <a:t>34</a:t>
            </a:fld>
            <a:endParaRPr lang="nl-NL" altLang="en-US"/>
          </a:p>
        </p:txBody>
      </p:sp>
    </p:spTree>
    <p:extLst>
      <p:ext uri="{BB962C8B-B14F-4D97-AF65-F5344CB8AC3E}">
        <p14:creationId xmlns:p14="http://schemas.microsoft.com/office/powerpoint/2010/main" val="2403982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429184" y="4562542"/>
            <a:ext cx="5486400" cy="520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a:p>
            <a:pPr lvl="1"/>
            <a:r>
              <a:rPr lang="en-US"/>
              <a:t>Second level</a:t>
            </a:r>
          </a:p>
        </p:txBody>
      </p:sp>
      <p:sp>
        <p:nvSpPr>
          <p:cNvPr id="12" name="Text Placeholder 11"/>
          <p:cNvSpPr>
            <a:spLocks noGrp="1"/>
          </p:cNvSpPr>
          <p:nvPr>
            <p:ph type="body" sz="quarter" idx="14"/>
          </p:nvPr>
        </p:nvSpPr>
        <p:spPr>
          <a:xfrm>
            <a:off x="428625" y="5316538"/>
            <a:ext cx="5486400"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xmlns="" id="{5D7DF5CC-085B-43DC-A7A4-63113864E30D}"/>
              </a:ext>
            </a:extLst>
          </p:cNvPr>
          <p:cNvSpPr>
            <a:spLocks noGrp="1"/>
          </p:cNvSpPr>
          <p:nvPr>
            <p:ph type="sldNum" sz="quarter" idx="15"/>
          </p:nvPr>
        </p:nvSpPr>
        <p:spPr/>
        <p:txBody>
          <a:bodyPr/>
          <a:lstStyle>
            <a:lvl1pPr>
              <a:defRPr/>
            </a:lvl1pPr>
          </a:lstStyle>
          <a:p>
            <a:fld id="{AC3EED93-AF14-4806-ADA5-E0A3F6639C82}" type="slidenum">
              <a:rPr lang="en-US" altLang="en-US"/>
              <a:pPr/>
              <a:t>‹N°›</a:t>
            </a:fld>
            <a:endParaRPr lang="en-US" altLang="en-US"/>
          </a:p>
        </p:txBody>
      </p:sp>
    </p:spTree>
    <p:extLst>
      <p:ext uri="{BB962C8B-B14F-4D97-AF65-F5344CB8AC3E}">
        <p14:creationId xmlns:p14="http://schemas.microsoft.com/office/powerpoint/2010/main" val="3857184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9697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148881-EF58-48FA-9CC9-F62F88E74B78}" type="slidenum">
              <a:rPr lang="en-US" smtClean="0"/>
              <a:t>‹N°›</a:t>
            </a:fld>
            <a:endParaRPr lang="en-US"/>
          </a:p>
        </p:txBody>
      </p:sp>
      <p:sp>
        <p:nvSpPr>
          <p:cNvPr id="10" name="Text Placeholder 9"/>
          <p:cNvSpPr>
            <a:spLocks noGrp="1"/>
          </p:cNvSpPr>
          <p:nvPr>
            <p:ph type="body" sz="quarter" idx="13" hasCustomPrompt="1"/>
          </p:nvPr>
        </p:nvSpPr>
        <p:spPr>
          <a:xfrm>
            <a:off x="429184" y="4562542"/>
            <a:ext cx="5486400" cy="520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600" b="1" dirty="0">
                <a:solidFill>
                  <a:schemeClr val="bg1"/>
                </a:solidFill>
                <a:latin typeface="Arial"/>
                <a:cs typeface="Arial"/>
              </a:rPr>
              <a:t>Presentation title</a:t>
            </a:r>
          </a:p>
          <a:p>
            <a:pPr lvl="0"/>
            <a:endParaRPr lang="en-US" dirty="0"/>
          </a:p>
        </p:txBody>
      </p:sp>
      <p:sp>
        <p:nvSpPr>
          <p:cNvPr id="12" name="Text Placeholder 11"/>
          <p:cNvSpPr>
            <a:spLocks noGrp="1"/>
          </p:cNvSpPr>
          <p:nvPr>
            <p:ph type="body" sz="quarter" idx="14" hasCustomPrompt="1"/>
          </p:nvPr>
        </p:nvSpPr>
        <p:spPr>
          <a:xfrm>
            <a:off x="428625" y="5316538"/>
            <a:ext cx="5486400"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dirty="0">
                <a:solidFill>
                  <a:schemeClr val="bg1"/>
                </a:solidFill>
                <a:latin typeface="Arial"/>
                <a:cs typeface="Arial"/>
              </a:rPr>
              <a:t>Subtitle or author’s name</a:t>
            </a:r>
          </a:p>
        </p:txBody>
      </p:sp>
    </p:spTree>
    <p:extLst>
      <p:ext uri="{BB962C8B-B14F-4D97-AF65-F5344CB8AC3E}">
        <p14:creationId xmlns:p14="http://schemas.microsoft.com/office/powerpoint/2010/main" val="156497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without pic">
    <p:spTree>
      <p:nvGrpSpPr>
        <p:cNvPr id="1" name=""/>
        <p:cNvGrpSpPr/>
        <p:nvPr/>
      </p:nvGrpSpPr>
      <p:grpSpPr>
        <a:xfrm>
          <a:off x="0" y="0"/>
          <a:ext cx="0" cy="0"/>
          <a:chOff x="0" y="0"/>
          <a:chExt cx="0" cy="0"/>
        </a:xfrm>
      </p:grpSpPr>
      <p:pic>
        <p:nvPicPr>
          <p:cNvPr id="4" name="Afbeelding 4" descr="triangle_VICH.png">
            <a:extLst>
              <a:ext uri="{FF2B5EF4-FFF2-40B4-BE49-F238E27FC236}">
                <a16:creationId xmlns:a16="http://schemas.microsoft.com/office/drawing/2014/main" xmlns="" id="{8A8E8FEA-0307-404C-AB52-A0FC77FDFE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43600"/>
            <a:ext cx="31877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a:extLst>
              <a:ext uri="{FF2B5EF4-FFF2-40B4-BE49-F238E27FC236}">
                <a16:creationId xmlns:a16="http://schemas.microsoft.com/office/drawing/2014/main" xmlns="" id="{E63EDC57-1E64-4642-9144-9EEF25838E55}"/>
              </a:ext>
            </a:extLst>
          </p:cNvPr>
          <p:cNvSpPr txBox="1">
            <a:spLocks/>
          </p:cNvSpPr>
          <p:nvPr userDrawn="1"/>
        </p:nvSpPr>
        <p:spPr>
          <a:xfrm>
            <a:off x="0" y="6383338"/>
            <a:ext cx="465138" cy="365125"/>
          </a:xfrm>
          <a:prstGeom prst="rect">
            <a:avLst/>
          </a:prstGeom>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8245A6B2-C76B-4E25-9F2B-285CF9A07275}" type="slidenum">
              <a:rPr lang="en-US" altLang="en-US" sz="1200">
                <a:solidFill>
                  <a:schemeClr val="bg1"/>
                </a:solidFill>
              </a:rPr>
              <a:pPr algn="r" eaLnBrk="1" hangingPunct="1"/>
              <a:t>‹N°›</a:t>
            </a:fld>
            <a:endParaRPr lang="en-US" altLang="en-US" sz="1200">
              <a:solidFill>
                <a:schemeClr val="bg1"/>
              </a:solidFill>
            </a:endParaRPr>
          </a:p>
        </p:txBody>
      </p:sp>
      <p:sp>
        <p:nvSpPr>
          <p:cNvPr id="9" name="Text Placeholder 8"/>
          <p:cNvSpPr>
            <a:spLocks noGrp="1"/>
          </p:cNvSpPr>
          <p:nvPr>
            <p:ph type="body" sz="quarter" idx="10"/>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lvl="0"/>
            <a:r>
              <a:rPr lang="en-US"/>
              <a:t>Click to edit Master text styles</a:t>
            </a:r>
          </a:p>
          <a:p>
            <a:pPr lvl="1"/>
            <a:r>
              <a:rPr lang="en-US"/>
              <a:t>Second level</a:t>
            </a:r>
          </a:p>
        </p:txBody>
      </p:sp>
      <p:sp>
        <p:nvSpPr>
          <p:cNvPr id="13" name="Text Placeholder 12"/>
          <p:cNvSpPr>
            <a:spLocks noGrp="1"/>
          </p:cNvSpPr>
          <p:nvPr>
            <p:ph type="body" sz="quarter" idx="1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89603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with cow background">
    <p:spTree>
      <p:nvGrpSpPr>
        <p:cNvPr id="1" name=""/>
        <p:cNvGrpSpPr/>
        <p:nvPr/>
      </p:nvGrpSpPr>
      <p:grpSpPr>
        <a:xfrm>
          <a:off x="0" y="0"/>
          <a:ext cx="0" cy="0"/>
          <a:chOff x="0" y="0"/>
          <a:chExt cx="0" cy="0"/>
        </a:xfrm>
      </p:grpSpPr>
      <p:pic>
        <p:nvPicPr>
          <p:cNvPr id="4" name="Afbeelding 5">
            <a:extLst>
              <a:ext uri="{FF2B5EF4-FFF2-40B4-BE49-F238E27FC236}">
                <a16:creationId xmlns:a16="http://schemas.microsoft.com/office/drawing/2014/main" xmlns="" id="{A275F221-DD9F-41C9-99AD-458002AEDC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5675"/>
            <a:ext cx="9144000" cy="590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descr="triangle_VICH.png">
            <a:extLst>
              <a:ext uri="{FF2B5EF4-FFF2-40B4-BE49-F238E27FC236}">
                <a16:creationId xmlns:a16="http://schemas.microsoft.com/office/drawing/2014/main" xmlns="" id="{0BFE6EA4-B94E-4099-9C81-47949B6C2B4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943600"/>
            <a:ext cx="31877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xmlns="" id="{AFECF3B3-9F11-4377-A93C-C2CD0220D00E}"/>
              </a:ext>
            </a:extLst>
          </p:cNvPr>
          <p:cNvSpPr txBox="1">
            <a:spLocks/>
          </p:cNvSpPr>
          <p:nvPr userDrawn="1"/>
        </p:nvSpPr>
        <p:spPr>
          <a:xfrm>
            <a:off x="0" y="6383338"/>
            <a:ext cx="465138" cy="365125"/>
          </a:xfrm>
          <a:prstGeom prst="rect">
            <a:avLst/>
          </a:prstGeom>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C8668D7F-4018-47D8-80A7-4530D9208407}" type="slidenum">
              <a:rPr lang="en-US" altLang="en-US" sz="1200">
                <a:solidFill>
                  <a:schemeClr val="bg1"/>
                </a:solidFill>
              </a:rPr>
              <a:pPr algn="r" eaLnBrk="1" hangingPunct="1"/>
              <a:t>‹N°›</a:t>
            </a:fld>
            <a:endParaRPr lang="en-US" altLang="en-US" sz="1200">
              <a:solidFill>
                <a:schemeClr val="bg1"/>
              </a:solidFill>
            </a:endParaRPr>
          </a:p>
        </p:txBody>
      </p:sp>
      <p:sp>
        <p:nvSpPr>
          <p:cNvPr id="9" name="Text Placeholder 8"/>
          <p:cNvSpPr>
            <a:spLocks noGrp="1"/>
          </p:cNvSpPr>
          <p:nvPr>
            <p:ph type="body" sz="quarter" idx="10"/>
          </p:nvPr>
        </p:nvSpPr>
        <p:spPr>
          <a:xfrm>
            <a:off x="404066" y="303775"/>
            <a:ext cx="7000781" cy="519112"/>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a:solidFill>
                  <a:schemeClr val="bg1"/>
                </a:solidFill>
              </a:defRPr>
            </a:lvl1pPr>
          </a:lstStyle>
          <a:p>
            <a:pPr lvl="0"/>
            <a:r>
              <a:rPr lang="en-US" dirty="0"/>
              <a:t>Click to edit Master text style</a:t>
            </a:r>
          </a:p>
        </p:txBody>
      </p:sp>
      <p:sp>
        <p:nvSpPr>
          <p:cNvPr id="13" name="Text Placeholder 12"/>
          <p:cNvSpPr>
            <a:spLocks noGrp="1"/>
          </p:cNvSpPr>
          <p:nvPr>
            <p:ph type="body" sz="quarter" idx="11"/>
          </p:nvPr>
        </p:nvSpPr>
        <p:spPr>
          <a:xfrm>
            <a:off x="721750" y="1568682"/>
            <a:ext cx="7700500" cy="3784553"/>
          </a:xfrm>
          <a:prstGeom prst="rect">
            <a:avLst/>
          </a:prstGeom>
        </p:spPr>
        <p:txBody>
          <a:bodyPr/>
          <a:lstStyle>
            <a:lvl1pPr marL="228600" indent="-228600">
              <a:buClr>
                <a:schemeClr val="accent2"/>
              </a:buClr>
              <a:buFont typeface="Calibri" panose="020F0502020204030204" pitchFamily="34" charset="0"/>
              <a:buChar char="&gt;"/>
              <a:defRPr sz="2400">
                <a:solidFill>
                  <a:srgbClr val="218BA7"/>
                </a:solidFill>
                <a:latin typeface="Arial" panose="020B0604020202020204" pitchFamily="34" charset="0"/>
                <a:cs typeface="Arial" panose="020B0604020202020204" pitchFamily="34" charset="0"/>
              </a:defRPr>
            </a:lvl1pPr>
            <a:lvl2pPr marL="461963" indent="-231775">
              <a:buClr>
                <a:srgbClr val="218BA7"/>
              </a:buClr>
              <a:defRPr sz="2000">
                <a:solidFill>
                  <a:schemeClr val="accent2"/>
                </a:solidFill>
                <a:latin typeface="Arial" panose="020B0604020202020204" pitchFamily="34" charset="0"/>
                <a:cs typeface="Arial"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033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with pig background">
    <p:spTree>
      <p:nvGrpSpPr>
        <p:cNvPr id="1" name=""/>
        <p:cNvGrpSpPr/>
        <p:nvPr/>
      </p:nvGrpSpPr>
      <p:grpSpPr>
        <a:xfrm>
          <a:off x="0" y="0"/>
          <a:ext cx="0" cy="0"/>
          <a:chOff x="0" y="0"/>
          <a:chExt cx="0" cy="0"/>
        </a:xfrm>
      </p:grpSpPr>
      <p:pic>
        <p:nvPicPr>
          <p:cNvPr id="4" name="Afbeelding 5" descr="image_1_TDM.jpg">
            <a:extLst>
              <a:ext uri="{FF2B5EF4-FFF2-40B4-BE49-F238E27FC236}">
                <a16:creationId xmlns:a16="http://schemas.microsoft.com/office/drawing/2014/main" xmlns="" id="{0D42660E-A7F1-4B93-9D13-6D8A77C78E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5675"/>
            <a:ext cx="9144000" cy="591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descr="triangle_VICH.png">
            <a:extLst>
              <a:ext uri="{FF2B5EF4-FFF2-40B4-BE49-F238E27FC236}">
                <a16:creationId xmlns:a16="http://schemas.microsoft.com/office/drawing/2014/main" xmlns="" id="{BDDF241D-2A31-4E98-95AE-032D2F990D9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943600"/>
            <a:ext cx="31877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xmlns="" id="{5D8E2E79-E7BC-4C0F-8D48-E9042488AA42}"/>
              </a:ext>
            </a:extLst>
          </p:cNvPr>
          <p:cNvSpPr txBox="1">
            <a:spLocks/>
          </p:cNvSpPr>
          <p:nvPr userDrawn="1"/>
        </p:nvSpPr>
        <p:spPr>
          <a:xfrm>
            <a:off x="0" y="6383338"/>
            <a:ext cx="465138" cy="365125"/>
          </a:xfrm>
          <a:prstGeom prst="rect">
            <a:avLst/>
          </a:prstGeom>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608AB3E1-D555-4A9D-A462-955B84C64FBA}" type="slidenum">
              <a:rPr lang="en-US" altLang="en-US" sz="1200">
                <a:solidFill>
                  <a:schemeClr val="bg1"/>
                </a:solidFill>
              </a:rPr>
              <a:pPr algn="r" eaLnBrk="1" hangingPunct="1"/>
              <a:t>‹N°›</a:t>
            </a:fld>
            <a:endParaRPr lang="en-US" altLang="en-US" sz="1200">
              <a:solidFill>
                <a:schemeClr val="bg1"/>
              </a:solidFill>
            </a:endParaRPr>
          </a:p>
        </p:txBody>
      </p:sp>
      <p:sp>
        <p:nvSpPr>
          <p:cNvPr id="9" name="Text Placeholder 8"/>
          <p:cNvSpPr>
            <a:spLocks noGrp="1"/>
          </p:cNvSpPr>
          <p:nvPr>
            <p:ph type="body" sz="quarter" idx="10"/>
          </p:nvPr>
        </p:nvSpPr>
        <p:spPr>
          <a:xfrm>
            <a:off x="404066" y="277142"/>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a:solidFill>
                  <a:schemeClr val="bg1"/>
                </a:solidFill>
              </a:defRPr>
            </a:lvl1pPr>
          </a:lstStyle>
          <a:p>
            <a:pPr lvl="0"/>
            <a:r>
              <a:rPr lang="en-US" dirty="0"/>
              <a:t>Click to edit Master text style</a:t>
            </a:r>
          </a:p>
        </p:txBody>
      </p:sp>
      <p:sp>
        <p:nvSpPr>
          <p:cNvPr id="13" name="Text Placeholder 12"/>
          <p:cNvSpPr>
            <a:spLocks noGrp="1"/>
          </p:cNvSpPr>
          <p:nvPr>
            <p:ph type="body" sz="quarter" idx="11"/>
          </p:nvPr>
        </p:nvSpPr>
        <p:spPr>
          <a:xfrm>
            <a:off x="577049" y="1704513"/>
            <a:ext cx="7634796" cy="3417904"/>
          </a:xfrm>
          <a:prstGeom prst="rect">
            <a:avLst/>
          </a:prstGeom>
        </p:spPr>
        <p:txBody>
          <a:bodyPr/>
          <a:lstStyle>
            <a:lvl1pPr marL="228600" indent="-228600">
              <a:buClr>
                <a:schemeClr val="accent2"/>
              </a:buClr>
              <a:buFont typeface="Calibri" panose="020F0502020204030204" pitchFamily="34" charset="0"/>
              <a:buChar char="&gt;"/>
              <a:defRPr sz="2400">
                <a:solidFill>
                  <a:srgbClr val="218BA7"/>
                </a:solidFill>
                <a:latin typeface="Arial" panose="020B0604020202020204" pitchFamily="34" charset="0"/>
                <a:cs typeface="Arial" panose="020B0604020202020204" pitchFamily="34" charset="0"/>
              </a:defRPr>
            </a:lvl1pPr>
            <a:lvl2pPr marL="461963" indent="-231775">
              <a:buClr>
                <a:srgbClr val="218BA7"/>
              </a:buClr>
              <a:defRPr sz="2000">
                <a:solidFill>
                  <a:schemeClr val="accent2"/>
                </a:solidFill>
                <a:latin typeface="Arial" panose="020B0604020202020204" pitchFamily="34" charset="0"/>
                <a:cs typeface="Arial"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788554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with landscape background">
    <p:spTree>
      <p:nvGrpSpPr>
        <p:cNvPr id="1" name=""/>
        <p:cNvGrpSpPr/>
        <p:nvPr/>
      </p:nvGrpSpPr>
      <p:grpSpPr>
        <a:xfrm>
          <a:off x="0" y="0"/>
          <a:ext cx="0" cy="0"/>
          <a:chOff x="0" y="0"/>
          <a:chExt cx="0" cy="0"/>
        </a:xfrm>
      </p:grpSpPr>
      <p:pic>
        <p:nvPicPr>
          <p:cNvPr id="4" name="Afbeelding 5">
            <a:extLst>
              <a:ext uri="{FF2B5EF4-FFF2-40B4-BE49-F238E27FC236}">
                <a16:creationId xmlns:a16="http://schemas.microsoft.com/office/drawing/2014/main" xmlns="" id="{E8CA8EC5-F82F-45BD-9CDD-4747900B6E2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68375"/>
            <a:ext cx="9144000" cy="589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descr="triangle_VICH.png">
            <a:extLst>
              <a:ext uri="{FF2B5EF4-FFF2-40B4-BE49-F238E27FC236}">
                <a16:creationId xmlns:a16="http://schemas.microsoft.com/office/drawing/2014/main" xmlns="" id="{7717629F-B7AD-4475-BF8B-5E78C436B43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943600"/>
            <a:ext cx="31877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xmlns="" id="{AD9B3410-74FE-4BE9-AA11-7795F2310708}"/>
              </a:ext>
            </a:extLst>
          </p:cNvPr>
          <p:cNvSpPr txBox="1">
            <a:spLocks/>
          </p:cNvSpPr>
          <p:nvPr userDrawn="1"/>
        </p:nvSpPr>
        <p:spPr>
          <a:xfrm>
            <a:off x="0" y="6383338"/>
            <a:ext cx="465138" cy="365125"/>
          </a:xfrm>
          <a:prstGeom prst="rect">
            <a:avLst/>
          </a:prstGeom>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942341D3-439A-4431-BA87-D7382C31ADE0}" type="slidenum">
              <a:rPr lang="en-US" altLang="en-US" sz="1200">
                <a:solidFill>
                  <a:schemeClr val="bg1"/>
                </a:solidFill>
              </a:rPr>
              <a:pPr algn="r" eaLnBrk="1" hangingPunct="1"/>
              <a:t>‹N°›</a:t>
            </a:fld>
            <a:endParaRPr lang="en-US" altLang="en-US" sz="1200">
              <a:solidFill>
                <a:schemeClr val="bg1"/>
              </a:solidFill>
            </a:endParaRPr>
          </a:p>
        </p:txBody>
      </p:sp>
      <p:sp>
        <p:nvSpPr>
          <p:cNvPr id="9" name="Text Placeholder 8"/>
          <p:cNvSpPr>
            <a:spLocks noGrp="1"/>
          </p:cNvSpPr>
          <p:nvPr>
            <p:ph type="body" sz="quarter" idx="10"/>
          </p:nvPr>
        </p:nvSpPr>
        <p:spPr>
          <a:xfrm>
            <a:off x="404066" y="268264"/>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a:solidFill>
                  <a:schemeClr val="bg1"/>
                </a:solidFill>
              </a:defRPr>
            </a:lvl1pPr>
          </a:lstStyle>
          <a:p>
            <a:pPr lvl="0"/>
            <a:r>
              <a:rPr lang="en-US" dirty="0"/>
              <a:t>Click to edit Master text style</a:t>
            </a:r>
          </a:p>
        </p:txBody>
      </p:sp>
      <p:sp>
        <p:nvSpPr>
          <p:cNvPr id="13" name="Text Placeholder 12"/>
          <p:cNvSpPr>
            <a:spLocks noGrp="1"/>
          </p:cNvSpPr>
          <p:nvPr>
            <p:ph type="body" sz="quarter" idx="11"/>
          </p:nvPr>
        </p:nvSpPr>
        <p:spPr>
          <a:xfrm>
            <a:off x="541537" y="1651247"/>
            <a:ext cx="7679185" cy="3888420"/>
          </a:xfrm>
          <a:prstGeom prst="rect">
            <a:avLst/>
          </a:prstGeom>
        </p:spPr>
        <p:txBody>
          <a:bodyPr/>
          <a:lstStyle>
            <a:lvl1pPr marL="228600" indent="-228600">
              <a:buClr>
                <a:schemeClr val="accent2"/>
              </a:buClr>
              <a:buFont typeface="Calibri" panose="020F0502020204030204" pitchFamily="34" charset="0"/>
              <a:buChar char="&gt;"/>
              <a:defRPr sz="2400">
                <a:solidFill>
                  <a:srgbClr val="218BA7"/>
                </a:solidFill>
                <a:latin typeface="Arial" panose="020B0604020202020204" pitchFamily="34" charset="0"/>
                <a:cs typeface="Arial" panose="020B0604020202020204" pitchFamily="34" charset="0"/>
              </a:defRPr>
            </a:lvl1pPr>
            <a:lvl2pPr marL="461963" indent="-231775">
              <a:buClr>
                <a:srgbClr val="218BA7"/>
              </a:buClr>
              <a:defRPr sz="2000">
                <a:solidFill>
                  <a:schemeClr val="accent2"/>
                </a:solidFill>
                <a:latin typeface="Arial" panose="020B0604020202020204" pitchFamily="34" charset="0"/>
                <a:cs typeface="Arial"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773024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with dog background">
    <p:spTree>
      <p:nvGrpSpPr>
        <p:cNvPr id="1" name=""/>
        <p:cNvGrpSpPr/>
        <p:nvPr/>
      </p:nvGrpSpPr>
      <p:grpSpPr>
        <a:xfrm>
          <a:off x="0" y="0"/>
          <a:ext cx="0" cy="0"/>
          <a:chOff x="0" y="0"/>
          <a:chExt cx="0" cy="0"/>
        </a:xfrm>
      </p:grpSpPr>
      <p:pic>
        <p:nvPicPr>
          <p:cNvPr id="4" name="Afbeelding 5">
            <a:extLst>
              <a:ext uri="{FF2B5EF4-FFF2-40B4-BE49-F238E27FC236}">
                <a16:creationId xmlns:a16="http://schemas.microsoft.com/office/drawing/2014/main" xmlns="" id="{895CE41B-E1CB-4DE2-B703-1253BD20119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5675"/>
            <a:ext cx="9144000" cy="590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descr="triangle_VICH.png">
            <a:extLst>
              <a:ext uri="{FF2B5EF4-FFF2-40B4-BE49-F238E27FC236}">
                <a16:creationId xmlns:a16="http://schemas.microsoft.com/office/drawing/2014/main" xmlns="" id="{37F1E71D-00B9-4ACD-8234-DE9CC6AFFE9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943600"/>
            <a:ext cx="31877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xmlns="" id="{6864DBBA-AA5F-468C-B17C-60A36641E09F}"/>
              </a:ext>
            </a:extLst>
          </p:cNvPr>
          <p:cNvSpPr txBox="1">
            <a:spLocks/>
          </p:cNvSpPr>
          <p:nvPr userDrawn="1"/>
        </p:nvSpPr>
        <p:spPr>
          <a:xfrm>
            <a:off x="0" y="6383338"/>
            <a:ext cx="465138" cy="365125"/>
          </a:xfrm>
          <a:prstGeom prst="rect">
            <a:avLst/>
          </a:prstGeom>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9B8885FF-B5A2-4AD2-B982-4D54BE78793B}" type="slidenum">
              <a:rPr lang="en-US" altLang="en-US" sz="1200">
                <a:solidFill>
                  <a:schemeClr val="bg1"/>
                </a:solidFill>
              </a:rPr>
              <a:pPr algn="r" eaLnBrk="1" hangingPunct="1"/>
              <a:t>‹N°›</a:t>
            </a:fld>
            <a:endParaRPr lang="en-US" altLang="en-US" sz="1200">
              <a:solidFill>
                <a:schemeClr val="bg1"/>
              </a:solidFill>
            </a:endParaRPr>
          </a:p>
        </p:txBody>
      </p:sp>
      <p:sp>
        <p:nvSpPr>
          <p:cNvPr id="9" name="Text Placeholder 8"/>
          <p:cNvSpPr>
            <a:spLocks noGrp="1"/>
          </p:cNvSpPr>
          <p:nvPr>
            <p:ph type="body" sz="quarter" idx="10"/>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lvl="0"/>
            <a:r>
              <a:rPr lang="en-US"/>
              <a:t>Click to edit Master text styles</a:t>
            </a:r>
          </a:p>
          <a:p>
            <a:pPr lvl="1"/>
            <a:r>
              <a:rPr lang="en-US"/>
              <a:t>Second level</a:t>
            </a:r>
          </a:p>
        </p:txBody>
      </p:sp>
      <p:sp>
        <p:nvSpPr>
          <p:cNvPr id="13" name="Text Placeholder 12"/>
          <p:cNvSpPr>
            <a:spLocks noGrp="1"/>
          </p:cNvSpPr>
          <p:nvPr>
            <p:ph type="body" sz="quarter" idx="1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baseline="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92737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1643640" y="3093604"/>
            <a:ext cx="6576723" cy="988869"/>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a:solidFill>
                  <a:schemeClr val="bg1"/>
                </a:solidFill>
              </a:defRPr>
            </a:lvl1pPr>
          </a:lstStyle>
          <a:p>
            <a:pPr lvl="0"/>
            <a:r>
              <a:rPr lang="en-US" dirty="0"/>
              <a:t>Click to edit Master text style</a:t>
            </a:r>
          </a:p>
        </p:txBody>
      </p:sp>
    </p:spTree>
    <p:extLst>
      <p:ext uri="{BB962C8B-B14F-4D97-AF65-F5344CB8AC3E}">
        <p14:creationId xmlns:p14="http://schemas.microsoft.com/office/powerpoint/2010/main" val="1195994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71488" y="309872"/>
            <a:ext cx="7175500" cy="536575"/>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a:solidFill>
                  <a:srgbClr val="218BA7"/>
                </a:solidFill>
              </a:defRPr>
            </a:lvl1pPr>
            <a:lvl2pPr marL="457200" indent="0">
              <a:buNone/>
              <a:defRPr/>
            </a:lvl2pPr>
          </a:lstStyle>
          <a:p>
            <a:pPr lvl="0"/>
            <a:r>
              <a:rPr lang="en-US" dirty="0"/>
              <a:t>Click to edit Master text styles</a:t>
            </a:r>
          </a:p>
        </p:txBody>
      </p:sp>
      <p:sp>
        <p:nvSpPr>
          <p:cNvPr id="10" name="Text Placeholder 9"/>
          <p:cNvSpPr>
            <a:spLocks noGrp="1"/>
          </p:cNvSpPr>
          <p:nvPr>
            <p:ph type="body" sz="quarter" idx="11"/>
          </p:nvPr>
        </p:nvSpPr>
        <p:spPr>
          <a:xfrm>
            <a:off x="471488" y="1366838"/>
            <a:ext cx="8358187" cy="4719637"/>
          </a:xfrm>
          <a:prstGeom prst="rect">
            <a:avLst/>
          </a:prstGeom>
        </p:spPr>
        <p:txBody>
          <a:bodyPr/>
          <a:lstStyle>
            <a:lvl1pPr marL="342900" marR="0" indent="-342900" algn="l" defTabSz="914400" rtl="0" eaLnBrk="1" fontAlgn="auto" latinLnBrk="0" hangingPunct="1">
              <a:lnSpc>
                <a:spcPct val="90000"/>
              </a:lnSpc>
              <a:spcBef>
                <a:spcPts val="1000"/>
              </a:spcBef>
              <a:spcAft>
                <a:spcPts val="0"/>
              </a:spcAft>
              <a:buClr>
                <a:srgbClr val="FF6600"/>
              </a:buClr>
              <a:buSzTx/>
              <a:buFont typeface="Calibri" panose="020F0502020204030204" pitchFamily="34" charset="0"/>
              <a:buChar char="&gt;"/>
              <a:tabLst/>
              <a:defRPr sz="2400">
                <a:solidFill>
                  <a:srgbClr val="218BA7"/>
                </a:solidFill>
                <a:latin typeface="Arial" panose="020B0604020202020204" pitchFamily="34" charset="0"/>
                <a:cs typeface="Arial" panose="020B0604020202020204" pitchFamily="34" charset="0"/>
              </a:defRPr>
            </a:lvl1pPr>
            <a:lvl2pPr>
              <a:buClr>
                <a:srgbClr val="218BA7"/>
              </a:buClr>
              <a:buSzPct val="110000"/>
              <a:defRPr sz="2000">
                <a:solidFill>
                  <a:srgbClr val="FF6600"/>
                </a:solidFill>
                <a:latin typeface="Arial" panose="020B0604020202020204" pitchFamily="34" charset="0"/>
                <a:cs typeface="Arial" panose="020B0604020202020204" pitchFamily="34" charset="0"/>
              </a:defRPr>
            </a:lvl2pPr>
          </a:lstStyle>
          <a:p>
            <a:pPr lvl="0"/>
            <a:r>
              <a:rPr lang="en-US" dirty="0"/>
              <a:t>Click to edit Master text styles</a:t>
            </a:r>
          </a:p>
          <a:p>
            <a:pPr lvl="1"/>
            <a:r>
              <a:rPr lang="en-US" dirty="0"/>
              <a:t>Indented level 1</a:t>
            </a:r>
          </a:p>
        </p:txBody>
      </p:sp>
    </p:spTree>
    <p:extLst>
      <p:ext uri="{BB962C8B-B14F-4D97-AF65-F5344CB8AC3E}">
        <p14:creationId xmlns:p14="http://schemas.microsoft.com/office/powerpoint/2010/main" val="42943781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theme" Target="../theme/theme5.xml"/><Relationship Id="rId1" Type="http://schemas.openxmlformats.org/officeDocument/2006/relationships/slideLayout" Target="../slideLayouts/slideLayout9.xml"/><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6.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690D5E5A-2F23-4CF8-B582-C057B2100414}"/>
              </a:ext>
            </a:extLst>
          </p:cNvPr>
          <p:cNvSpPr>
            <a:spLocks noGrp="1"/>
          </p:cNvSpPr>
          <p:nvPr>
            <p:ph type="sldNum" sz="quarter" idx="4"/>
          </p:nvPr>
        </p:nvSpPr>
        <p:spPr>
          <a:xfrm>
            <a:off x="0" y="6383338"/>
            <a:ext cx="46513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bg1"/>
                </a:solidFill>
              </a:defRPr>
            </a:lvl1pPr>
          </a:lstStyle>
          <a:p>
            <a:fld id="{60E23A47-690E-427C-992B-1051F78A69D8}" type="slidenum">
              <a:rPr lang="en-US" altLang="en-US"/>
              <a:pPr/>
              <a:t>‹N°›</a:t>
            </a:fld>
            <a:endParaRPr lang="en-US" altLang="en-US"/>
          </a:p>
        </p:txBody>
      </p:sp>
      <p:pic>
        <p:nvPicPr>
          <p:cNvPr id="1027" name="Picture 1">
            <a:extLst>
              <a:ext uri="{FF2B5EF4-FFF2-40B4-BE49-F238E27FC236}">
                <a16:creationId xmlns:a16="http://schemas.microsoft.com/office/drawing/2014/main" xmlns="" id="{9D5CDD5F-81E5-4DB3-A831-6A73A3B7031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4"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25819" r="30761" b="1932"/>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4"/>
          </p:nvPr>
        </p:nvSpPr>
        <p:spPr>
          <a:xfrm>
            <a:off x="0" y="6383618"/>
            <a:ext cx="465044" cy="365125"/>
          </a:xfrm>
          <a:prstGeom prst="rect">
            <a:avLst/>
          </a:prstGeom>
        </p:spPr>
        <p:txBody>
          <a:bodyPr vert="horz" lIns="91440" tIns="45720" rIns="91440" bIns="45720" rtlCol="0" anchor="ctr"/>
          <a:lstStyle>
            <a:lvl1pPr algn="r">
              <a:defRPr sz="1200">
                <a:solidFill>
                  <a:schemeClr val="bg1"/>
                </a:solidFill>
              </a:defRPr>
            </a:lvl1pPr>
          </a:lstStyle>
          <a:p>
            <a:fld id="{29148881-EF58-48FA-9CC9-F62F88E74B78}" type="slidenum">
              <a:rPr lang="en-US" smtClean="0"/>
              <a:pPr/>
              <a:t>‹N°›</a:t>
            </a:fld>
            <a:endParaRPr lang="en-US" dirty="0"/>
          </a:p>
        </p:txBody>
      </p:sp>
      <p:pic>
        <p:nvPicPr>
          <p:cNvPr id="5" name="Afbeelding 5" descr="triangle_VICH.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60534"/>
            <a:ext cx="3187700" cy="914400"/>
          </a:xfrm>
          <a:prstGeom prst="rect">
            <a:avLst/>
          </a:prstGeom>
        </p:spPr>
      </p:pic>
      <p:pic>
        <p:nvPicPr>
          <p:cNvPr id="7" name="75BFF09E-E638-4F40-9AC6-EB85DE5E701B" descr="6D9D3164-4440-447E-B53E-75E01F3A8D3E"/>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221071" y="304405"/>
            <a:ext cx="1559858" cy="97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ccarlisle\Desktop\Vich.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23341" b="9415"/>
          <a:stretch/>
        </p:blipFill>
        <p:spPr bwMode="auto">
          <a:xfrm>
            <a:off x="2845909" y="215155"/>
            <a:ext cx="4294480" cy="83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696709"/>
      </p:ext>
    </p:extLst>
  </p:cSld>
  <p:clrMap bg1="lt1" tx1="dk1" bg2="lt2" tx2="dk2" accent1="accent1" accent2="accent2" accent3="accent3" accent4="accent4" accent5="accent5" accent6="accent6" hlink="hlink" folHlink="folHlink"/>
  <p:sldLayoutIdLst>
    <p:sldLayoutId id="214748388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Afbeelding 3">
            <a:extLst>
              <a:ext uri="{FF2B5EF4-FFF2-40B4-BE49-F238E27FC236}">
                <a16:creationId xmlns:a16="http://schemas.microsoft.com/office/drawing/2014/main" xmlns="" id="{8F6684A9-463F-454E-A117-5C028133D4EE}"/>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440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
            <a:extLst>
              <a:ext uri="{FF2B5EF4-FFF2-40B4-BE49-F238E27FC236}">
                <a16:creationId xmlns:a16="http://schemas.microsoft.com/office/drawing/2014/main" xmlns="" id="{ABEDC422-0F04-4ED7-8D11-77F0A829EEE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xmlns="" id="{261A2337-1D17-4ADD-B5DB-CBBE4B336F3C}"/>
              </a:ext>
            </a:extLst>
          </p:cNvPr>
          <p:cNvSpPr txBox="1">
            <a:spLocks/>
          </p:cNvSpPr>
          <p:nvPr userDrawn="1"/>
        </p:nvSpPr>
        <p:spPr>
          <a:xfrm>
            <a:off x="0" y="6383338"/>
            <a:ext cx="465138" cy="365125"/>
          </a:xfrm>
          <a:prstGeom prst="rect">
            <a:avLst/>
          </a:prstGeom>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1EDD0C65-9462-4B4C-A5CD-19F27C0958C6}" type="slidenum">
              <a:rPr lang="en-US" altLang="en-US" sz="1200">
                <a:solidFill>
                  <a:schemeClr val="bg1"/>
                </a:solidFill>
              </a:rPr>
              <a:pPr algn="r" eaLnBrk="1" hangingPunct="1"/>
              <a:t>‹N°›</a:t>
            </a:fld>
            <a:endParaRPr lang="en-US" altLang="en-US" sz="1200">
              <a:solidFill>
                <a:schemeClr val="bg1"/>
              </a:solidFill>
            </a:endParaRPr>
          </a:p>
        </p:txBody>
      </p:sp>
    </p:spTree>
  </p:cSld>
  <p:clrMap bg1="lt1" tx1="dk1" bg2="lt2" tx2="dk2" accent1="accent1" accent2="accent2" accent3="accent3" accent4="accent4" accent5="accent5" accent6="accent6" hlink="hlink" folHlink="folHlink"/>
  <p:sldLayoutIdLst>
    <p:sldLayoutId id="2147483875"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Afbeelding 3">
            <a:extLst>
              <a:ext uri="{FF2B5EF4-FFF2-40B4-BE49-F238E27FC236}">
                <a16:creationId xmlns:a16="http://schemas.microsoft.com/office/drawing/2014/main" xmlns="" id="{F4D8E1A0-E843-4F83-8479-757B8688EB9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Afbeelding 5" descr="triangle_VICH.png">
            <a:extLst>
              <a:ext uri="{FF2B5EF4-FFF2-40B4-BE49-F238E27FC236}">
                <a16:creationId xmlns:a16="http://schemas.microsoft.com/office/drawing/2014/main" xmlns="" id="{5680F773-6A46-4175-911D-2330014C3D5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961063"/>
            <a:ext cx="31877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xmlns="" id="{9AA94197-D853-4846-97B4-0164203FA74F}"/>
              </a:ext>
            </a:extLst>
          </p:cNvPr>
          <p:cNvSpPr txBox="1">
            <a:spLocks/>
          </p:cNvSpPr>
          <p:nvPr userDrawn="1"/>
        </p:nvSpPr>
        <p:spPr>
          <a:xfrm>
            <a:off x="0" y="6383338"/>
            <a:ext cx="465138" cy="365125"/>
          </a:xfrm>
          <a:prstGeom prst="rect">
            <a:avLst/>
          </a:prstGeom>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7FDF7889-85F2-4033-9309-7B3A4C718346}" type="slidenum">
              <a:rPr lang="en-US" altLang="en-US" sz="1200">
                <a:solidFill>
                  <a:schemeClr val="bg1"/>
                </a:solidFill>
              </a:rPr>
              <a:pPr algn="r" eaLnBrk="1" hangingPunct="1"/>
              <a:t>‹N°›</a:t>
            </a:fld>
            <a:endParaRPr lang="en-US" altLang="en-US" sz="1200">
              <a:solidFill>
                <a:schemeClr val="bg1"/>
              </a:solidFill>
            </a:endParaRPr>
          </a:p>
        </p:txBody>
      </p:sp>
    </p:spTree>
  </p:cSld>
  <p:clrMap bg1="lt1" tx1="dk1" bg2="lt2" tx2="dk2" accent1="accent1" accent2="accent2" accent3="accent3" accent4="accent4" accent5="accent5" accent6="accent6" hlink="hlink" folHlink="folHlink"/>
  <p:sldLayoutIdLst>
    <p:sldLayoutId id="2147483876"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xmlns="" id="{2A93E4D0-1203-4617-A68C-0C5BD3FE888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xmlns="" id="{E5AD8391-EB50-4660-8757-E7CEB98BFB21}"/>
              </a:ext>
            </a:extLst>
          </p:cNvPr>
          <p:cNvSpPr txBox="1">
            <a:spLocks/>
          </p:cNvSpPr>
          <p:nvPr userDrawn="1"/>
        </p:nvSpPr>
        <p:spPr>
          <a:xfrm>
            <a:off x="0" y="6383338"/>
            <a:ext cx="465138" cy="365125"/>
          </a:xfrm>
          <a:prstGeom prst="rect">
            <a:avLst/>
          </a:prstGeom>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4F70A401-75C0-4A84-8E47-CD0D5383A081}" type="slidenum">
              <a:rPr lang="en-US" altLang="en-US" sz="1200">
                <a:solidFill>
                  <a:schemeClr val="bg1"/>
                </a:solidFill>
              </a:rPr>
              <a:pPr algn="r" eaLnBrk="1" hangingPunct="1"/>
              <a:t>‹N°›</a:t>
            </a:fld>
            <a:endParaRPr lang="en-US" altLang="en-US" sz="1200">
              <a:solidFill>
                <a:schemeClr val="bg1"/>
              </a:solidFill>
            </a:endParaRPr>
          </a:p>
        </p:txBody>
      </p:sp>
    </p:spTree>
  </p:cSld>
  <p:clrMap bg1="lt1" tx1="dk1" bg2="lt2" tx2="dk2" accent1="accent1" accent2="accent2" accent3="accent3" accent4="accent4" accent5="accent5" accent6="accent6" hlink="hlink" folHlink="folHlink"/>
  <p:sldLayoutIdLst>
    <p:sldLayoutId id="2147483877"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ema.europa.eu/ema/index.jsp?curl=pages/regulation/document_listing/document_listing_000176.jsp&amp;mid=WC0b01ac058002ddcb"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www.fda.gov/downloads/AboutFDA/ReportsManualsForms/Forms/UCM527320.pdf"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www.ema.europa.eu/ema/index.jsp?curl=pages/regulation/document_listing/document_listing_000176.jsp&amp;mid=WC0b01ac058002ddcb" TargetMode="External"/><Relationship Id="rId2" Type="http://schemas.openxmlformats.org/officeDocument/2006/relationships/hyperlink" Target="https://www.gov.uk/government/organisations/veterinary-medicines-directorate" TargetMode="Externa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hyperlink" Target="https://www.fda.gov/downloads/AboutFDA/ReportsManualsForms/Forms/UCM527320.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839EA107-D0B2-419A-B6F1-B185D3F0FECF}"/>
              </a:ext>
            </a:extLst>
          </p:cNvPr>
          <p:cNvSpPr>
            <a:spLocks noGrp="1"/>
          </p:cNvSpPr>
          <p:nvPr>
            <p:ph type="body" sz="quarter" idx="13"/>
          </p:nvPr>
        </p:nvSpPr>
        <p:spPr>
          <a:xfrm>
            <a:off x="429184" y="1631083"/>
            <a:ext cx="5486400" cy="520700"/>
          </a:xfrm>
        </p:spPr>
        <p:txBody>
          <a:bodyPr/>
          <a:lstStyle/>
          <a:p>
            <a:r>
              <a:rPr lang="en-GB" dirty="0"/>
              <a:t>How to use the pharmacovigilance (</a:t>
            </a:r>
            <a:r>
              <a:rPr lang="en-GB" dirty="0" err="1"/>
              <a:t>PhV</a:t>
            </a:r>
            <a:r>
              <a:rPr lang="en-GB" dirty="0"/>
              <a:t>) guidelines (GLs)</a:t>
            </a:r>
          </a:p>
        </p:txBody>
      </p:sp>
      <p:sp>
        <p:nvSpPr>
          <p:cNvPr id="2" name="Text Placeholder 1">
            <a:extLst>
              <a:ext uri="{FF2B5EF4-FFF2-40B4-BE49-F238E27FC236}">
                <a16:creationId xmlns:a16="http://schemas.microsoft.com/office/drawing/2014/main" xmlns="" id="{B6CB71DF-ADEB-43D8-B49F-AB215FE32E70}"/>
              </a:ext>
            </a:extLst>
          </p:cNvPr>
          <p:cNvSpPr>
            <a:spLocks noGrp="1"/>
          </p:cNvSpPr>
          <p:nvPr>
            <p:ph type="body" sz="quarter" idx="14"/>
          </p:nvPr>
        </p:nvSpPr>
        <p:spPr>
          <a:xfrm>
            <a:off x="429184" y="5388256"/>
            <a:ext cx="5486400" cy="393980"/>
          </a:xfrm>
        </p:spPr>
        <p:txBody>
          <a:bodyPr/>
          <a:lstStyle/>
          <a:p>
            <a:r>
              <a:rPr lang="en-GB" dirty="0"/>
              <a:t>August 2018</a:t>
            </a:r>
          </a:p>
        </p:txBody>
      </p:sp>
    </p:spTree>
    <p:extLst>
      <p:ext uri="{BB962C8B-B14F-4D97-AF65-F5344CB8AC3E}">
        <p14:creationId xmlns:p14="http://schemas.microsoft.com/office/powerpoint/2010/main" val="1043954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89701B4-BD76-46E9-82F0-6F6E0E961907}"/>
              </a:ext>
            </a:extLst>
          </p:cNvPr>
          <p:cNvSpPr>
            <a:spLocks noGrp="1"/>
          </p:cNvSpPr>
          <p:nvPr>
            <p:ph type="body" sz="quarter" idx="10"/>
          </p:nvPr>
        </p:nvSpPr>
        <p:spPr>
          <a:xfrm>
            <a:off x="522053" y="288597"/>
            <a:ext cx="7000781" cy="519112"/>
          </a:xfrm>
        </p:spPr>
        <p:txBody>
          <a:bodyPr/>
          <a:lstStyle/>
          <a:p>
            <a:r>
              <a:rPr lang="en-GB" sz="3200" b="1" dirty="0"/>
              <a:t>VICH Pharmacovigilance guidelines</a:t>
            </a:r>
          </a:p>
          <a:p>
            <a:endParaRPr lang="en-GB" dirty="0"/>
          </a:p>
        </p:txBody>
      </p:sp>
      <p:sp>
        <p:nvSpPr>
          <p:cNvPr id="3" name="Text Placeholder 2">
            <a:extLst>
              <a:ext uri="{FF2B5EF4-FFF2-40B4-BE49-F238E27FC236}">
                <a16:creationId xmlns:a16="http://schemas.microsoft.com/office/drawing/2014/main" xmlns="" id="{2D6D3354-28D4-4AFD-9D4F-D924CF729BB5}"/>
              </a:ext>
            </a:extLst>
          </p:cNvPr>
          <p:cNvSpPr>
            <a:spLocks noGrp="1"/>
          </p:cNvSpPr>
          <p:nvPr>
            <p:ph type="body" sz="quarter" idx="11"/>
          </p:nvPr>
        </p:nvSpPr>
        <p:spPr/>
        <p:txBody>
          <a:bodyPr/>
          <a:lstStyle/>
          <a:p>
            <a:pPr marL="0" indent="0">
              <a:lnSpc>
                <a:spcPct val="100000"/>
              </a:lnSpc>
              <a:spcBef>
                <a:spcPts val="600"/>
              </a:spcBef>
              <a:spcAft>
                <a:spcPts val="600"/>
              </a:spcAft>
              <a:buNone/>
            </a:pPr>
            <a:r>
              <a:rPr lang="en-GB" sz="2400" b="1" dirty="0">
                <a:solidFill>
                  <a:srgbClr val="FF9933"/>
                </a:solidFill>
              </a:rPr>
              <a:t>Pharmacovigilance of veterinary medicinal products:</a:t>
            </a:r>
          </a:p>
          <a:p>
            <a:pPr>
              <a:lnSpc>
                <a:spcPct val="100000"/>
              </a:lnSpc>
              <a:spcBef>
                <a:spcPts val="600"/>
              </a:spcBef>
              <a:spcAft>
                <a:spcPts val="600"/>
              </a:spcAft>
            </a:pPr>
            <a:endParaRPr lang="en-GB" dirty="0"/>
          </a:p>
          <a:p>
            <a:pPr>
              <a:lnSpc>
                <a:spcPct val="100000"/>
              </a:lnSpc>
              <a:spcBef>
                <a:spcPts val="600"/>
              </a:spcBef>
              <a:spcAft>
                <a:spcPts val="600"/>
              </a:spcAft>
            </a:pPr>
            <a:endParaRPr lang="en-GB" dirty="0"/>
          </a:p>
          <a:p>
            <a:pPr>
              <a:lnSpc>
                <a:spcPct val="100000"/>
              </a:lnSpc>
              <a:spcBef>
                <a:spcPts val="600"/>
              </a:spcBef>
              <a:spcAft>
                <a:spcPts val="600"/>
              </a:spcAft>
            </a:pPr>
            <a:endParaRPr lang="en-GB" dirty="0"/>
          </a:p>
          <a:p>
            <a:pPr>
              <a:lnSpc>
                <a:spcPct val="100000"/>
              </a:lnSpc>
              <a:spcBef>
                <a:spcPts val="600"/>
              </a:spcBef>
              <a:spcAft>
                <a:spcPts val="600"/>
              </a:spcAft>
            </a:pPr>
            <a:endParaRPr lang="en-GB" dirty="0"/>
          </a:p>
          <a:p>
            <a:pPr>
              <a:lnSpc>
                <a:spcPct val="100000"/>
              </a:lnSpc>
              <a:spcBef>
                <a:spcPts val="600"/>
              </a:spcBef>
              <a:spcAft>
                <a:spcPts val="600"/>
              </a:spcAft>
            </a:pPr>
            <a:r>
              <a:rPr lang="en-GB" dirty="0"/>
              <a:t>GL30 - Controlled list of terms</a:t>
            </a:r>
          </a:p>
          <a:p>
            <a:pPr>
              <a:lnSpc>
                <a:spcPct val="100000"/>
              </a:lnSpc>
              <a:spcBef>
                <a:spcPts val="600"/>
              </a:spcBef>
              <a:spcAft>
                <a:spcPts val="600"/>
              </a:spcAft>
            </a:pPr>
            <a:r>
              <a:rPr lang="en-GB" dirty="0"/>
              <a:t>GL35 - Electronic Standards for Transfer of Data</a:t>
            </a:r>
          </a:p>
          <a:p>
            <a:pPr lvl="2">
              <a:lnSpc>
                <a:spcPct val="100000"/>
              </a:lnSpc>
              <a:spcBef>
                <a:spcPts val="600"/>
              </a:spcBef>
              <a:spcAft>
                <a:spcPts val="600"/>
              </a:spcAft>
            </a:pPr>
            <a:r>
              <a:rPr lang="en-GB" dirty="0">
                <a:solidFill>
                  <a:srgbClr val="FF9933"/>
                </a:solidFill>
              </a:rPr>
              <a:t>Plus: Step By Step Document of what to do</a:t>
            </a:r>
          </a:p>
          <a:p>
            <a:pPr>
              <a:lnSpc>
                <a:spcPct val="100000"/>
              </a:lnSpc>
              <a:spcBef>
                <a:spcPts val="600"/>
              </a:spcBef>
              <a:spcAft>
                <a:spcPts val="600"/>
              </a:spcAft>
            </a:pPr>
            <a:r>
              <a:rPr lang="en-GB" dirty="0"/>
              <a:t>GL42 - Data Elements for Submission of Adverse Events Reports </a:t>
            </a:r>
            <a:br>
              <a:rPr lang="en-GB" dirty="0"/>
            </a:br>
            <a:endParaRPr lang="en-GB" dirty="0"/>
          </a:p>
          <a:p>
            <a:endParaRPr lang="en-GB" dirty="0"/>
          </a:p>
        </p:txBody>
      </p:sp>
      <p:sp>
        <p:nvSpPr>
          <p:cNvPr id="4" name="TextBox 3">
            <a:extLst>
              <a:ext uri="{FF2B5EF4-FFF2-40B4-BE49-F238E27FC236}">
                <a16:creationId xmlns:a16="http://schemas.microsoft.com/office/drawing/2014/main" xmlns="" id="{AF1238FE-D51D-474E-BFA2-EEED572E5FAB}"/>
              </a:ext>
            </a:extLst>
          </p:cNvPr>
          <p:cNvSpPr txBox="1"/>
          <p:nvPr/>
        </p:nvSpPr>
        <p:spPr>
          <a:xfrm>
            <a:off x="522053" y="1991032"/>
            <a:ext cx="8032012" cy="1384995"/>
          </a:xfrm>
          <a:prstGeom prst="rect">
            <a:avLst/>
          </a:prstGeom>
          <a:gradFill>
            <a:gsLst>
              <a:gs pos="16000">
                <a:schemeClr val="accent1">
                  <a:lumMod val="5000"/>
                  <a:lumOff val="95000"/>
                </a:schemeClr>
              </a:gs>
              <a:gs pos="9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GB" sz="2400" b="1" dirty="0">
                <a:solidFill>
                  <a:srgbClr val="FF9933"/>
                </a:solidFill>
              </a:rPr>
              <a:t>3 Technical guidelines</a:t>
            </a:r>
          </a:p>
          <a:p>
            <a:r>
              <a:rPr lang="en-GB" sz="2000" dirty="0">
                <a:solidFill>
                  <a:srgbClr val="218BA7"/>
                </a:solidFill>
                <a:latin typeface="Arial" panose="020B0604020202020204" pitchFamily="34" charset="0"/>
                <a:cs typeface="Arial" panose="020B0604020202020204" pitchFamily="34" charset="0"/>
              </a:rPr>
              <a:t>Purpose: to create common standards for electronic information exchange to allow information exchange between authorities, with industry and with the public</a:t>
            </a:r>
          </a:p>
        </p:txBody>
      </p:sp>
    </p:spTree>
    <p:extLst>
      <p:ext uri="{BB962C8B-B14F-4D97-AF65-F5344CB8AC3E}">
        <p14:creationId xmlns:p14="http://schemas.microsoft.com/office/powerpoint/2010/main" val="327612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89701B4-BD76-46E9-82F0-6F6E0E961907}"/>
              </a:ext>
            </a:extLst>
          </p:cNvPr>
          <p:cNvSpPr>
            <a:spLocks noGrp="1"/>
          </p:cNvSpPr>
          <p:nvPr>
            <p:ph type="body" sz="quarter" idx="10"/>
          </p:nvPr>
        </p:nvSpPr>
        <p:spPr>
          <a:xfrm>
            <a:off x="522053" y="288597"/>
            <a:ext cx="7000781" cy="519112"/>
          </a:xfrm>
        </p:spPr>
        <p:txBody>
          <a:bodyPr/>
          <a:lstStyle/>
          <a:p>
            <a:r>
              <a:rPr lang="en-GB" sz="3200" b="1" dirty="0"/>
              <a:t>VICH Pharmacovigilance guidelines</a:t>
            </a:r>
          </a:p>
          <a:p>
            <a:endParaRPr lang="en-GB" dirty="0"/>
          </a:p>
        </p:txBody>
      </p:sp>
      <p:sp>
        <p:nvSpPr>
          <p:cNvPr id="3" name="Text Placeholder 2">
            <a:extLst>
              <a:ext uri="{FF2B5EF4-FFF2-40B4-BE49-F238E27FC236}">
                <a16:creationId xmlns:a16="http://schemas.microsoft.com/office/drawing/2014/main" xmlns="" id="{2D6D3354-28D4-4AFD-9D4F-D924CF729BB5}"/>
              </a:ext>
            </a:extLst>
          </p:cNvPr>
          <p:cNvSpPr>
            <a:spLocks noGrp="1"/>
          </p:cNvSpPr>
          <p:nvPr>
            <p:ph type="body" sz="quarter" idx="11"/>
          </p:nvPr>
        </p:nvSpPr>
        <p:spPr/>
        <p:txBody>
          <a:bodyPr/>
          <a:lstStyle/>
          <a:p>
            <a:pPr marL="0" indent="0">
              <a:lnSpc>
                <a:spcPct val="100000"/>
              </a:lnSpc>
              <a:spcBef>
                <a:spcPts val="600"/>
              </a:spcBef>
              <a:spcAft>
                <a:spcPts val="600"/>
              </a:spcAft>
              <a:buNone/>
            </a:pPr>
            <a:r>
              <a:rPr lang="en-GB" sz="2400" b="1" dirty="0">
                <a:solidFill>
                  <a:srgbClr val="FF9933"/>
                </a:solidFill>
              </a:rPr>
              <a:t>GL24 - Management of adverse event reports (AERs)</a:t>
            </a:r>
          </a:p>
          <a:p>
            <a:pPr>
              <a:lnSpc>
                <a:spcPct val="100000"/>
              </a:lnSpc>
              <a:spcBef>
                <a:spcPts val="600"/>
              </a:spcBef>
              <a:spcAft>
                <a:spcPts val="600"/>
              </a:spcAft>
            </a:pPr>
            <a:r>
              <a:rPr lang="en-GB" sz="2400" dirty="0"/>
              <a:t>Definition of the scope of pharmacovigilance</a:t>
            </a:r>
          </a:p>
          <a:p>
            <a:pPr lvl="1">
              <a:lnSpc>
                <a:spcPct val="100000"/>
              </a:lnSpc>
              <a:spcBef>
                <a:spcPts val="600"/>
              </a:spcBef>
              <a:spcAft>
                <a:spcPts val="600"/>
              </a:spcAft>
            </a:pPr>
            <a:r>
              <a:rPr lang="en-GB" sz="1900" dirty="0"/>
              <a:t>the management of the detection and investigation of the clinical effects</a:t>
            </a:r>
          </a:p>
          <a:p>
            <a:pPr>
              <a:lnSpc>
                <a:spcPct val="100000"/>
              </a:lnSpc>
              <a:spcBef>
                <a:spcPts val="600"/>
              </a:spcBef>
              <a:spcAft>
                <a:spcPts val="600"/>
              </a:spcAft>
            </a:pPr>
            <a:r>
              <a:rPr lang="en-GB" sz="2400" dirty="0"/>
              <a:t>Definitions of terms</a:t>
            </a:r>
          </a:p>
          <a:p>
            <a:pPr>
              <a:lnSpc>
                <a:spcPct val="100000"/>
              </a:lnSpc>
              <a:spcBef>
                <a:spcPts val="600"/>
              </a:spcBef>
              <a:spcAft>
                <a:spcPts val="600"/>
              </a:spcAft>
            </a:pPr>
            <a:endParaRPr lang="en-GB" sz="2400" dirty="0"/>
          </a:p>
          <a:p>
            <a:pPr>
              <a:lnSpc>
                <a:spcPct val="100000"/>
              </a:lnSpc>
              <a:spcBef>
                <a:spcPts val="600"/>
              </a:spcBef>
              <a:spcAft>
                <a:spcPts val="600"/>
              </a:spcAft>
            </a:pPr>
            <a:endParaRPr lang="en-GB" sz="2400" dirty="0"/>
          </a:p>
          <a:p>
            <a:pPr>
              <a:lnSpc>
                <a:spcPct val="100000"/>
              </a:lnSpc>
              <a:spcBef>
                <a:spcPts val="600"/>
              </a:spcBef>
              <a:spcAft>
                <a:spcPts val="600"/>
              </a:spcAft>
            </a:pPr>
            <a:endParaRPr lang="en-GB" sz="2400" dirty="0"/>
          </a:p>
          <a:p>
            <a:pPr>
              <a:lnSpc>
                <a:spcPct val="100000"/>
              </a:lnSpc>
              <a:spcBef>
                <a:spcPts val="600"/>
              </a:spcBef>
              <a:spcAft>
                <a:spcPts val="600"/>
              </a:spcAft>
            </a:pPr>
            <a:r>
              <a:rPr lang="en-GB" sz="2400" dirty="0"/>
              <a:t>The Pharmacovigilance Process – the flow of information</a:t>
            </a:r>
          </a:p>
          <a:p>
            <a:endParaRPr lang="en-GB" dirty="0"/>
          </a:p>
        </p:txBody>
      </p:sp>
      <p:graphicFrame>
        <p:nvGraphicFramePr>
          <p:cNvPr id="4" name="Table 3">
            <a:extLst>
              <a:ext uri="{FF2B5EF4-FFF2-40B4-BE49-F238E27FC236}">
                <a16:creationId xmlns:a16="http://schemas.microsoft.com/office/drawing/2014/main" xmlns="" id="{00A31E86-73A2-498E-95A8-50A0B6F097BD}"/>
              </a:ext>
            </a:extLst>
          </p:cNvPr>
          <p:cNvGraphicFramePr>
            <a:graphicFrameLocks noGrp="1"/>
          </p:cNvGraphicFramePr>
          <p:nvPr>
            <p:extLst>
              <p:ext uri="{D42A27DB-BD31-4B8C-83A1-F6EECF244321}">
                <p14:modId xmlns:p14="http://schemas.microsoft.com/office/powerpoint/2010/main" val="1949457516"/>
              </p:ext>
            </p:extLst>
          </p:nvPr>
        </p:nvGraphicFramePr>
        <p:xfrm>
          <a:off x="727587" y="3412449"/>
          <a:ext cx="7708490" cy="1524000"/>
        </p:xfrm>
        <a:graphic>
          <a:graphicData uri="http://schemas.openxmlformats.org/drawingml/2006/table">
            <a:tbl>
              <a:tblPr firstRow="1" bandRow="1">
                <a:tableStyleId>{5C22544A-7EE6-4342-B048-85BDC9FD1C3A}</a:tableStyleId>
              </a:tblPr>
              <a:tblGrid>
                <a:gridCol w="3854245">
                  <a:extLst>
                    <a:ext uri="{9D8B030D-6E8A-4147-A177-3AD203B41FA5}">
                      <a16:colId xmlns:a16="http://schemas.microsoft.com/office/drawing/2014/main" xmlns="" val="4044244118"/>
                    </a:ext>
                  </a:extLst>
                </a:gridCol>
                <a:gridCol w="3854245">
                  <a:extLst>
                    <a:ext uri="{9D8B030D-6E8A-4147-A177-3AD203B41FA5}">
                      <a16:colId xmlns:a16="http://schemas.microsoft.com/office/drawing/2014/main" xmlns="" val="1669886395"/>
                    </a:ext>
                  </a:extLst>
                </a:gridCol>
              </a:tblGrid>
              <a:tr h="370840">
                <a:tc>
                  <a:txBody>
                    <a:bodyPr/>
                    <a:lstStyle/>
                    <a:p>
                      <a:pPr marL="342900" lvl="1" indent="-342900">
                        <a:lnSpc>
                          <a:spcPct val="100000"/>
                        </a:lnSpc>
                        <a:spcBef>
                          <a:spcPts val="0"/>
                        </a:spcBef>
                        <a:spcAft>
                          <a:spcPts val="0"/>
                        </a:spcAft>
                        <a:buClr>
                          <a:srgbClr val="218BA7"/>
                        </a:buClr>
                        <a:buFont typeface="Arial" panose="020B0604020202020204" pitchFamily="34" charset="0"/>
                        <a:buChar char="•"/>
                      </a:pPr>
                      <a:r>
                        <a:rPr lang="en-GB" sz="1900" dirty="0">
                          <a:solidFill>
                            <a:srgbClr val="FF9933"/>
                          </a:solidFill>
                        </a:rPr>
                        <a:t>Veterinary Medicinal Product</a:t>
                      </a:r>
                    </a:p>
                    <a:p>
                      <a:pPr marL="342900" lvl="1" indent="-342900">
                        <a:lnSpc>
                          <a:spcPct val="100000"/>
                        </a:lnSpc>
                        <a:spcBef>
                          <a:spcPts val="0"/>
                        </a:spcBef>
                        <a:spcAft>
                          <a:spcPts val="0"/>
                        </a:spcAft>
                        <a:buClr>
                          <a:srgbClr val="218BA7"/>
                        </a:buClr>
                        <a:buFont typeface="Arial" panose="020B0604020202020204" pitchFamily="34" charset="0"/>
                        <a:buChar char="•"/>
                      </a:pPr>
                      <a:r>
                        <a:rPr lang="en-GB" sz="1900" dirty="0">
                          <a:solidFill>
                            <a:srgbClr val="FF9933"/>
                          </a:solidFill>
                        </a:rPr>
                        <a:t>Adverse Event</a:t>
                      </a:r>
                    </a:p>
                    <a:p>
                      <a:pPr marL="342900" lvl="1" indent="-342900">
                        <a:lnSpc>
                          <a:spcPct val="100000"/>
                        </a:lnSpc>
                        <a:spcBef>
                          <a:spcPts val="0"/>
                        </a:spcBef>
                        <a:spcAft>
                          <a:spcPts val="0"/>
                        </a:spcAft>
                        <a:buClr>
                          <a:srgbClr val="218BA7"/>
                        </a:buClr>
                        <a:buFont typeface="Arial" panose="020B0604020202020204" pitchFamily="34" charset="0"/>
                        <a:buChar char="•"/>
                      </a:pPr>
                      <a:r>
                        <a:rPr lang="en-GB" sz="1900" dirty="0">
                          <a:solidFill>
                            <a:srgbClr val="FF9933"/>
                          </a:solidFill>
                        </a:rPr>
                        <a:t>Serious Adverse Event</a:t>
                      </a:r>
                    </a:p>
                    <a:p>
                      <a:pPr marL="342900" lvl="1" indent="-342900">
                        <a:lnSpc>
                          <a:spcPct val="100000"/>
                        </a:lnSpc>
                        <a:spcBef>
                          <a:spcPts val="0"/>
                        </a:spcBef>
                        <a:spcAft>
                          <a:spcPts val="0"/>
                        </a:spcAft>
                        <a:buClr>
                          <a:srgbClr val="218BA7"/>
                        </a:buClr>
                        <a:buFont typeface="Arial" panose="020B0604020202020204" pitchFamily="34" charset="0"/>
                        <a:buChar char="•"/>
                      </a:pPr>
                      <a:r>
                        <a:rPr lang="en-GB" sz="1900" dirty="0">
                          <a:solidFill>
                            <a:srgbClr val="FF9933"/>
                          </a:solidFill>
                        </a:rPr>
                        <a:t>Unexpected Adverse Event</a:t>
                      </a:r>
                    </a:p>
                    <a:p>
                      <a:pPr>
                        <a:spcBef>
                          <a:spcPts val="0"/>
                        </a:spcBef>
                        <a:spcAft>
                          <a:spcPts val="0"/>
                        </a:spcAft>
                      </a:pPr>
                      <a:endParaRPr lang="en-GB" dirty="0">
                        <a:solidFill>
                          <a:srgbClr val="FF9933"/>
                        </a:solidFill>
                      </a:endParaRPr>
                    </a:p>
                  </a:txBody>
                  <a:tcPr>
                    <a:solidFill>
                      <a:schemeClr val="accent1">
                        <a:lumMod val="20000"/>
                        <a:lumOff val="80000"/>
                      </a:schemeClr>
                    </a:solidFill>
                  </a:tcPr>
                </a:tc>
                <a:tc>
                  <a:txBody>
                    <a:bodyPr/>
                    <a:lstStyle/>
                    <a:p>
                      <a:pPr marL="265113" lvl="1" indent="-265113">
                        <a:lnSpc>
                          <a:spcPct val="100000"/>
                        </a:lnSpc>
                        <a:spcBef>
                          <a:spcPts val="0"/>
                        </a:spcBef>
                        <a:spcAft>
                          <a:spcPts val="0"/>
                        </a:spcAft>
                        <a:buClr>
                          <a:srgbClr val="218BA7"/>
                        </a:buClr>
                        <a:buFont typeface="Arial" panose="020B0604020202020204" pitchFamily="34" charset="0"/>
                        <a:buChar char="•"/>
                      </a:pPr>
                      <a:r>
                        <a:rPr lang="en-GB" sz="1900" dirty="0">
                          <a:solidFill>
                            <a:srgbClr val="FF9933"/>
                          </a:solidFill>
                        </a:rPr>
                        <a:t>Adverse Event Report</a:t>
                      </a:r>
                    </a:p>
                    <a:p>
                      <a:pPr marL="265113" lvl="1" indent="-265113">
                        <a:lnSpc>
                          <a:spcPct val="100000"/>
                        </a:lnSpc>
                        <a:spcBef>
                          <a:spcPts val="0"/>
                        </a:spcBef>
                        <a:spcAft>
                          <a:spcPts val="0"/>
                        </a:spcAft>
                        <a:buClr>
                          <a:srgbClr val="218BA7"/>
                        </a:buClr>
                        <a:buFont typeface="Arial" panose="020B0604020202020204" pitchFamily="34" charset="0"/>
                        <a:buChar char="•"/>
                      </a:pPr>
                      <a:r>
                        <a:rPr lang="en-GB" sz="1900" dirty="0">
                          <a:solidFill>
                            <a:srgbClr val="FF9933"/>
                          </a:solidFill>
                        </a:rPr>
                        <a:t>Periodic Summary Update</a:t>
                      </a:r>
                    </a:p>
                    <a:p>
                      <a:pPr marL="285750" indent="-285750">
                        <a:spcBef>
                          <a:spcPts val="0"/>
                        </a:spcBef>
                        <a:spcAft>
                          <a:spcPts val="0"/>
                        </a:spcAft>
                        <a:buClr>
                          <a:srgbClr val="218BA7"/>
                        </a:buClr>
                        <a:buFont typeface="Arial" panose="020B0604020202020204" pitchFamily="34" charset="0"/>
                        <a:buChar char="•"/>
                      </a:pPr>
                      <a:r>
                        <a:rPr lang="en-GB" dirty="0">
                          <a:solidFill>
                            <a:srgbClr val="FF9933"/>
                          </a:solidFill>
                        </a:rPr>
                        <a:t>International Birth Date</a:t>
                      </a:r>
                    </a:p>
                  </a:txBody>
                  <a:tcPr>
                    <a:solidFill>
                      <a:schemeClr val="accent1">
                        <a:lumMod val="20000"/>
                        <a:lumOff val="80000"/>
                      </a:schemeClr>
                    </a:solidFill>
                  </a:tcPr>
                </a:tc>
                <a:extLst>
                  <a:ext uri="{0D108BD9-81ED-4DB2-BD59-A6C34878D82A}">
                    <a16:rowId xmlns:a16="http://schemas.microsoft.com/office/drawing/2014/main" xmlns="" val="636083170"/>
                  </a:ext>
                </a:extLst>
              </a:tr>
            </a:tbl>
          </a:graphicData>
        </a:graphic>
      </p:graphicFrame>
    </p:spTree>
    <p:extLst>
      <p:ext uri="{BB962C8B-B14F-4D97-AF65-F5344CB8AC3E}">
        <p14:creationId xmlns:p14="http://schemas.microsoft.com/office/powerpoint/2010/main" val="3003655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89701B4-BD76-46E9-82F0-6F6E0E961907}"/>
              </a:ext>
            </a:extLst>
          </p:cNvPr>
          <p:cNvSpPr>
            <a:spLocks noGrp="1"/>
          </p:cNvSpPr>
          <p:nvPr>
            <p:ph type="body" sz="quarter" idx="10"/>
          </p:nvPr>
        </p:nvSpPr>
        <p:spPr>
          <a:xfrm>
            <a:off x="522053" y="288597"/>
            <a:ext cx="7000781" cy="519112"/>
          </a:xfrm>
        </p:spPr>
        <p:txBody>
          <a:bodyPr/>
          <a:lstStyle/>
          <a:p>
            <a:r>
              <a:rPr lang="en-GB" sz="3200" b="1" dirty="0"/>
              <a:t>VICH Pharmacovigilance guidelines</a:t>
            </a:r>
          </a:p>
          <a:p>
            <a:endParaRPr lang="en-GB" dirty="0"/>
          </a:p>
        </p:txBody>
      </p:sp>
      <p:sp>
        <p:nvSpPr>
          <p:cNvPr id="3" name="Text Placeholder 2">
            <a:extLst>
              <a:ext uri="{FF2B5EF4-FFF2-40B4-BE49-F238E27FC236}">
                <a16:creationId xmlns:a16="http://schemas.microsoft.com/office/drawing/2014/main" xmlns="" id="{2D6D3354-28D4-4AFD-9D4F-D924CF729BB5}"/>
              </a:ext>
            </a:extLst>
          </p:cNvPr>
          <p:cNvSpPr>
            <a:spLocks noGrp="1"/>
          </p:cNvSpPr>
          <p:nvPr>
            <p:ph type="body" sz="quarter" idx="11"/>
          </p:nvPr>
        </p:nvSpPr>
        <p:spPr/>
        <p:txBody>
          <a:bodyPr/>
          <a:lstStyle/>
          <a:p>
            <a:pPr marL="0" indent="0">
              <a:lnSpc>
                <a:spcPct val="100000"/>
              </a:lnSpc>
              <a:spcBef>
                <a:spcPts val="600"/>
              </a:spcBef>
              <a:spcAft>
                <a:spcPts val="600"/>
              </a:spcAft>
              <a:buNone/>
            </a:pPr>
            <a:r>
              <a:rPr lang="en-GB" sz="2400" b="1" dirty="0">
                <a:solidFill>
                  <a:srgbClr val="FF9933"/>
                </a:solidFill>
              </a:rPr>
              <a:t>GL24 - Management of adverse event reports (AERs)</a:t>
            </a:r>
          </a:p>
          <a:p>
            <a:pPr>
              <a:lnSpc>
                <a:spcPct val="100000"/>
              </a:lnSpc>
              <a:spcBef>
                <a:spcPts val="600"/>
              </a:spcBef>
              <a:spcAft>
                <a:spcPts val="600"/>
              </a:spcAft>
            </a:pPr>
            <a:r>
              <a:rPr lang="en-GB" sz="2400" dirty="0"/>
              <a:t>Definitions of terms</a:t>
            </a:r>
          </a:p>
          <a:p>
            <a:pPr>
              <a:lnSpc>
                <a:spcPct val="100000"/>
              </a:lnSpc>
              <a:spcBef>
                <a:spcPts val="600"/>
              </a:spcBef>
              <a:spcAft>
                <a:spcPts val="600"/>
              </a:spcAft>
            </a:pPr>
            <a:r>
              <a:rPr lang="en-GB" sz="2400" dirty="0">
                <a:solidFill>
                  <a:srgbClr val="FF9933"/>
                </a:solidFill>
              </a:rPr>
              <a:t>Adverse Event Report</a:t>
            </a:r>
          </a:p>
          <a:p>
            <a:pPr marL="633413"/>
            <a:r>
              <a:rPr lang="en-GB" dirty="0"/>
              <a:t>An adverse event report is a direct communication from an identifiable first-hand reporter (see IV.7) that includes at least the following information: </a:t>
            </a:r>
          </a:p>
          <a:p>
            <a:pPr marL="1519238" lvl="1" indent="-265113" eaLnBrk="1" hangingPunct="1">
              <a:lnSpc>
                <a:spcPct val="100000"/>
              </a:lnSpc>
              <a:spcBef>
                <a:spcPts val="0"/>
              </a:spcBef>
              <a:spcAft>
                <a:spcPts val="0"/>
              </a:spcAft>
            </a:pPr>
            <a:r>
              <a:rPr lang="en-GB" sz="1900" b="1" dirty="0">
                <a:solidFill>
                  <a:srgbClr val="FF9933"/>
                </a:solidFill>
                <a:latin typeface="+mn-lt"/>
                <a:cs typeface="+mn-cs"/>
              </a:rPr>
              <a:t>an identifiable reporter </a:t>
            </a:r>
          </a:p>
          <a:p>
            <a:pPr marL="1519238" lvl="1" indent="-265113" eaLnBrk="1" hangingPunct="1">
              <a:lnSpc>
                <a:spcPct val="100000"/>
              </a:lnSpc>
              <a:spcBef>
                <a:spcPts val="0"/>
              </a:spcBef>
              <a:spcAft>
                <a:spcPts val="0"/>
              </a:spcAft>
            </a:pPr>
            <a:r>
              <a:rPr lang="en-GB" sz="1900" b="1" dirty="0">
                <a:solidFill>
                  <a:srgbClr val="FF9933"/>
                </a:solidFill>
                <a:latin typeface="+mn-lt"/>
                <a:cs typeface="+mn-cs"/>
              </a:rPr>
              <a:t>an identifiable animal(s) or human(s) </a:t>
            </a:r>
          </a:p>
          <a:p>
            <a:pPr marL="1519238" lvl="1" indent="-265113" eaLnBrk="1" hangingPunct="1">
              <a:lnSpc>
                <a:spcPct val="100000"/>
              </a:lnSpc>
              <a:spcBef>
                <a:spcPts val="0"/>
              </a:spcBef>
              <a:spcAft>
                <a:spcPts val="0"/>
              </a:spcAft>
            </a:pPr>
            <a:r>
              <a:rPr lang="en-GB" sz="1900" b="1" dirty="0">
                <a:solidFill>
                  <a:srgbClr val="FF9933"/>
                </a:solidFill>
                <a:latin typeface="+mn-lt"/>
                <a:cs typeface="+mn-cs"/>
              </a:rPr>
              <a:t>an identifiable VMP </a:t>
            </a:r>
          </a:p>
          <a:p>
            <a:pPr marL="1519238" lvl="1" indent="-265113" eaLnBrk="1" hangingPunct="1">
              <a:lnSpc>
                <a:spcPct val="100000"/>
              </a:lnSpc>
              <a:spcBef>
                <a:spcPts val="0"/>
              </a:spcBef>
              <a:spcAft>
                <a:spcPts val="0"/>
              </a:spcAft>
            </a:pPr>
            <a:r>
              <a:rPr lang="en-GB" sz="1900" b="1" dirty="0">
                <a:solidFill>
                  <a:srgbClr val="FF9933"/>
                </a:solidFill>
                <a:latin typeface="+mn-lt"/>
                <a:cs typeface="+mn-cs"/>
              </a:rPr>
              <a:t>one or more adverse events </a:t>
            </a:r>
          </a:p>
          <a:p>
            <a:pPr marL="530225"/>
            <a:r>
              <a:rPr lang="en-GB" dirty="0"/>
              <a:t>One animal or one human being, or a medically appropriate group exhibiting similar clinical signs should be included in a single report. </a:t>
            </a:r>
          </a:p>
        </p:txBody>
      </p:sp>
    </p:spTree>
    <p:extLst>
      <p:ext uri="{BB962C8B-B14F-4D97-AF65-F5344CB8AC3E}">
        <p14:creationId xmlns:p14="http://schemas.microsoft.com/office/powerpoint/2010/main" val="299055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89701B4-BD76-46E9-82F0-6F6E0E961907}"/>
              </a:ext>
            </a:extLst>
          </p:cNvPr>
          <p:cNvSpPr>
            <a:spLocks noGrp="1"/>
          </p:cNvSpPr>
          <p:nvPr>
            <p:ph type="body" sz="quarter" idx="10"/>
          </p:nvPr>
        </p:nvSpPr>
        <p:spPr>
          <a:xfrm>
            <a:off x="522053" y="288597"/>
            <a:ext cx="7000781" cy="519112"/>
          </a:xfrm>
        </p:spPr>
        <p:txBody>
          <a:bodyPr/>
          <a:lstStyle/>
          <a:p>
            <a:r>
              <a:rPr lang="en-GB" sz="3200" b="1" dirty="0"/>
              <a:t>VICH Pharmacovigilance guidelines</a:t>
            </a:r>
          </a:p>
          <a:p>
            <a:endParaRPr lang="en-GB" dirty="0"/>
          </a:p>
        </p:txBody>
      </p:sp>
      <p:sp>
        <p:nvSpPr>
          <p:cNvPr id="3" name="Text Placeholder 2">
            <a:extLst>
              <a:ext uri="{FF2B5EF4-FFF2-40B4-BE49-F238E27FC236}">
                <a16:creationId xmlns:a16="http://schemas.microsoft.com/office/drawing/2014/main" xmlns="" id="{2D6D3354-28D4-4AFD-9D4F-D924CF729BB5}"/>
              </a:ext>
            </a:extLst>
          </p:cNvPr>
          <p:cNvSpPr>
            <a:spLocks noGrp="1"/>
          </p:cNvSpPr>
          <p:nvPr>
            <p:ph type="body" sz="quarter" idx="11"/>
          </p:nvPr>
        </p:nvSpPr>
        <p:spPr/>
        <p:txBody>
          <a:bodyPr/>
          <a:lstStyle/>
          <a:p>
            <a:pPr marL="0" indent="0">
              <a:lnSpc>
                <a:spcPct val="100000"/>
              </a:lnSpc>
              <a:spcBef>
                <a:spcPts val="600"/>
              </a:spcBef>
              <a:spcAft>
                <a:spcPts val="600"/>
              </a:spcAft>
              <a:buNone/>
            </a:pPr>
            <a:r>
              <a:rPr lang="en-GB" sz="2400" b="1" dirty="0">
                <a:solidFill>
                  <a:srgbClr val="FF9933"/>
                </a:solidFill>
              </a:rPr>
              <a:t>GL24 - Management of adverse event reports (AERs)</a:t>
            </a:r>
          </a:p>
          <a:p>
            <a:pPr>
              <a:lnSpc>
                <a:spcPct val="100000"/>
              </a:lnSpc>
              <a:spcBef>
                <a:spcPts val="600"/>
              </a:spcBef>
              <a:spcAft>
                <a:spcPts val="600"/>
              </a:spcAft>
            </a:pPr>
            <a:r>
              <a:rPr lang="en-GB" sz="2400" dirty="0"/>
              <a:t>The Pharmacovigilance Process – info flow</a:t>
            </a:r>
          </a:p>
          <a:p>
            <a:endParaRPr lang="en-GB" dirty="0"/>
          </a:p>
        </p:txBody>
      </p:sp>
      <p:pic>
        <p:nvPicPr>
          <p:cNvPr id="5" name="Picture 4">
            <a:extLst>
              <a:ext uri="{FF2B5EF4-FFF2-40B4-BE49-F238E27FC236}">
                <a16:creationId xmlns:a16="http://schemas.microsoft.com/office/drawing/2014/main" xmlns="" id="{C5C924CF-D705-4951-A363-C23E8D92857F}"/>
              </a:ext>
            </a:extLst>
          </p:cNvPr>
          <p:cNvPicPr>
            <a:picLocks noChangeAspect="1"/>
          </p:cNvPicPr>
          <p:nvPr/>
        </p:nvPicPr>
        <p:blipFill>
          <a:blip r:embed="rId3"/>
          <a:stretch>
            <a:fillRect/>
          </a:stretch>
        </p:blipFill>
        <p:spPr>
          <a:xfrm>
            <a:off x="522052" y="3170903"/>
            <a:ext cx="8400513" cy="2184151"/>
          </a:xfrm>
          <a:prstGeom prst="rect">
            <a:avLst/>
          </a:prstGeom>
        </p:spPr>
      </p:pic>
    </p:spTree>
    <p:extLst>
      <p:ext uri="{BB962C8B-B14F-4D97-AF65-F5344CB8AC3E}">
        <p14:creationId xmlns:p14="http://schemas.microsoft.com/office/powerpoint/2010/main" val="4028130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89701B4-BD76-46E9-82F0-6F6E0E961907}"/>
              </a:ext>
            </a:extLst>
          </p:cNvPr>
          <p:cNvSpPr>
            <a:spLocks noGrp="1"/>
          </p:cNvSpPr>
          <p:nvPr>
            <p:ph type="body" sz="quarter" idx="10"/>
          </p:nvPr>
        </p:nvSpPr>
        <p:spPr>
          <a:xfrm>
            <a:off x="522053" y="288597"/>
            <a:ext cx="7000781" cy="519112"/>
          </a:xfrm>
        </p:spPr>
        <p:txBody>
          <a:bodyPr/>
          <a:lstStyle/>
          <a:p>
            <a:r>
              <a:rPr lang="en-GB" sz="3200" b="1" dirty="0"/>
              <a:t>VICH Pharmacovigilance guidelines</a:t>
            </a:r>
          </a:p>
          <a:p>
            <a:endParaRPr lang="en-GB" dirty="0"/>
          </a:p>
        </p:txBody>
      </p:sp>
      <p:sp>
        <p:nvSpPr>
          <p:cNvPr id="3" name="Text Placeholder 2">
            <a:extLst>
              <a:ext uri="{FF2B5EF4-FFF2-40B4-BE49-F238E27FC236}">
                <a16:creationId xmlns:a16="http://schemas.microsoft.com/office/drawing/2014/main" xmlns="" id="{2D6D3354-28D4-4AFD-9D4F-D924CF729BB5}"/>
              </a:ext>
            </a:extLst>
          </p:cNvPr>
          <p:cNvSpPr>
            <a:spLocks noGrp="1"/>
          </p:cNvSpPr>
          <p:nvPr>
            <p:ph type="body" sz="quarter" idx="11"/>
          </p:nvPr>
        </p:nvSpPr>
        <p:spPr/>
        <p:txBody>
          <a:bodyPr/>
          <a:lstStyle/>
          <a:p>
            <a:pPr marL="0" indent="0">
              <a:lnSpc>
                <a:spcPct val="100000"/>
              </a:lnSpc>
              <a:spcBef>
                <a:spcPts val="600"/>
              </a:spcBef>
              <a:spcAft>
                <a:spcPts val="600"/>
              </a:spcAft>
              <a:buNone/>
            </a:pPr>
            <a:r>
              <a:rPr lang="en-GB" sz="2400" b="1" dirty="0">
                <a:solidFill>
                  <a:srgbClr val="FF9933"/>
                </a:solidFill>
              </a:rPr>
              <a:t>GL29 - Management of Periodic Summary Update Reports (PSUR)</a:t>
            </a:r>
          </a:p>
          <a:p>
            <a:pPr>
              <a:lnSpc>
                <a:spcPct val="100000"/>
              </a:lnSpc>
              <a:spcBef>
                <a:spcPts val="600"/>
              </a:spcBef>
              <a:spcAft>
                <a:spcPts val="600"/>
              </a:spcAft>
            </a:pPr>
            <a:r>
              <a:rPr lang="en-GB" dirty="0"/>
              <a:t> </a:t>
            </a:r>
            <a:r>
              <a:rPr lang="en-GB" sz="2400" dirty="0"/>
              <a:t>Timing of reporting</a:t>
            </a:r>
          </a:p>
          <a:p>
            <a:pPr lvl="1">
              <a:lnSpc>
                <a:spcPct val="100000"/>
              </a:lnSpc>
              <a:spcBef>
                <a:spcPts val="600"/>
              </a:spcBef>
              <a:spcAft>
                <a:spcPts val="600"/>
              </a:spcAft>
            </a:pPr>
            <a:r>
              <a:rPr lang="en-GB" sz="2000" dirty="0"/>
              <a:t>International Birth Date </a:t>
            </a:r>
          </a:p>
          <a:p>
            <a:pPr lvl="1"/>
            <a:r>
              <a:rPr lang="en-GB" sz="2000" dirty="0"/>
              <a:t>Frequency of reporting – risk-based approach</a:t>
            </a:r>
          </a:p>
          <a:p>
            <a:pPr lvl="1"/>
            <a:endParaRPr lang="en-GB" sz="2000" dirty="0"/>
          </a:p>
          <a:p>
            <a:r>
              <a:rPr lang="en-GB" sz="2400" dirty="0"/>
              <a:t>Contents of reports</a:t>
            </a:r>
          </a:p>
          <a:p>
            <a:endParaRPr lang="en-GB" dirty="0"/>
          </a:p>
        </p:txBody>
      </p:sp>
    </p:spTree>
    <p:extLst>
      <p:ext uri="{BB962C8B-B14F-4D97-AF65-F5344CB8AC3E}">
        <p14:creationId xmlns:p14="http://schemas.microsoft.com/office/powerpoint/2010/main" val="1657141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89701B4-BD76-46E9-82F0-6F6E0E961907}"/>
              </a:ext>
            </a:extLst>
          </p:cNvPr>
          <p:cNvSpPr>
            <a:spLocks noGrp="1"/>
          </p:cNvSpPr>
          <p:nvPr>
            <p:ph type="body" sz="quarter" idx="10"/>
          </p:nvPr>
        </p:nvSpPr>
        <p:spPr>
          <a:xfrm>
            <a:off x="522053" y="288597"/>
            <a:ext cx="7000781" cy="519112"/>
          </a:xfrm>
        </p:spPr>
        <p:txBody>
          <a:bodyPr/>
          <a:lstStyle/>
          <a:p>
            <a:r>
              <a:rPr lang="en-GB" sz="3200" b="1" dirty="0"/>
              <a:t>VICH Pharmacovigilance guidelines</a:t>
            </a:r>
          </a:p>
          <a:p>
            <a:endParaRPr lang="en-GB" dirty="0"/>
          </a:p>
        </p:txBody>
      </p:sp>
      <p:sp>
        <p:nvSpPr>
          <p:cNvPr id="3" name="Text Placeholder 2">
            <a:extLst>
              <a:ext uri="{FF2B5EF4-FFF2-40B4-BE49-F238E27FC236}">
                <a16:creationId xmlns:a16="http://schemas.microsoft.com/office/drawing/2014/main" xmlns="" id="{2D6D3354-28D4-4AFD-9D4F-D924CF729BB5}"/>
              </a:ext>
            </a:extLst>
          </p:cNvPr>
          <p:cNvSpPr>
            <a:spLocks noGrp="1"/>
          </p:cNvSpPr>
          <p:nvPr>
            <p:ph type="body" sz="quarter" idx="11"/>
          </p:nvPr>
        </p:nvSpPr>
        <p:spPr/>
        <p:txBody>
          <a:bodyPr/>
          <a:lstStyle/>
          <a:p>
            <a:pPr marL="0" indent="0">
              <a:lnSpc>
                <a:spcPct val="100000"/>
              </a:lnSpc>
              <a:spcBef>
                <a:spcPts val="600"/>
              </a:spcBef>
              <a:spcAft>
                <a:spcPts val="600"/>
              </a:spcAft>
              <a:buNone/>
            </a:pPr>
            <a:r>
              <a:rPr lang="en-GB" sz="2400" b="1" dirty="0">
                <a:solidFill>
                  <a:srgbClr val="FF9933"/>
                </a:solidFill>
              </a:rPr>
              <a:t>GL30 - Controlled list of terms</a:t>
            </a:r>
          </a:p>
          <a:p>
            <a:pPr>
              <a:lnSpc>
                <a:spcPct val="100000"/>
              </a:lnSpc>
              <a:spcBef>
                <a:spcPts val="600"/>
              </a:spcBef>
              <a:spcAft>
                <a:spcPts val="600"/>
              </a:spcAft>
            </a:pPr>
            <a:r>
              <a:rPr lang="en-GB" sz="2400" dirty="0"/>
              <a:t>Predefined terms that must be used when submitting data elements in electronic AE reports (as described in GL42)</a:t>
            </a:r>
          </a:p>
          <a:p>
            <a:pPr>
              <a:lnSpc>
                <a:spcPct val="100000"/>
              </a:lnSpc>
              <a:spcBef>
                <a:spcPts val="600"/>
              </a:spcBef>
              <a:spcAft>
                <a:spcPts val="600"/>
              </a:spcAft>
            </a:pPr>
            <a:r>
              <a:rPr lang="en-GB" sz="2400" dirty="0"/>
              <a:t>Important for consistency, for coding data and sharing data; allows standardised input and analysis</a:t>
            </a:r>
          </a:p>
          <a:p>
            <a:pPr>
              <a:lnSpc>
                <a:spcPct val="100000"/>
              </a:lnSpc>
              <a:spcBef>
                <a:spcPts val="600"/>
              </a:spcBef>
              <a:spcAft>
                <a:spcPts val="600"/>
              </a:spcAft>
            </a:pPr>
            <a:endParaRPr lang="en-GB" sz="2400" dirty="0"/>
          </a:p>
          <a:p>
            <a:pPr>
              <a:lnSpc>
                <a:spcPct val="100000"/>
              </a:lnSpc>
              <a:spcBef>
                <a:spcPts val="600"/>
              </a:spcBef>
              <a:spcAft>
                <a:spcPts val="600"/>
              </a:spcAft>
            </a:pPr>
            <a:r>
              <a:rPr lang="en-GB" sz="2400" dirty="0"/>
              <a:t>Maintenance procedure</a:t>
            </a:r>
            <a:br>
              <a:rPr lang="en-GB" sz="2400" dirty="0"/>
            </a:br>
            <a:endParaRPr lang="en-GB" sz="2400" dirty="0"/>
          </a:p>
          <a:p>
            <a:r>
              <a:rPr lang="en-GB" sz="2400" dirty="0"/>
              <a:t>180 page document</a:t>
            </a:r>
          </a:p>
        </p:txBody>
      </p:sp>
      <p:pic>
        <p:nvPicPr>
          <p:cNvPr id="6" name="Picture 5">
            <a:extLst>
              <a:ext uri="{FF2B5EF4-FFF2-40B4-BE49-F238E27FC236}">
                <a16:creationId xmlns:a16="http://schemas.microsoft.com/office/drawing/2014/main" xmlns="" id="{33D33390-BF7C-418F-B247-1A214CD6AE47}"/>
              </a:ext>
            </a:extLst>
          </p:cNvPr>
          <p:cNvPicPr>
            <a:picLocks noChangeAspect="1"/>
          </p:cNvPicPr>
          <p:nvPr/>
        </p:nvPicPr>
        <p:blipFill>
          <a:blip r:embed="rId2"/>
          <a:stretch>
            <a:fillRect/>
          </a:stretch>
        </p:blipFill>
        <p:spPr>
          <a:xfrm>
            <a:off x="3677444" y="4926013"/>
            <a:ext cx="895350" cy="1000125"/>
          </a:xfrm>
          <a:prstGeom prst="rect">
            <a:avLst/>
          </a:prstGeom>
        </p:spPr>
      </p:pic>
    </p:spTree>
    <p:extLst>
      <p:ext uri="{BB962C8B-B14F-4D97-AF65-F5344CB8AC3E}">
        <p14:creationId xmlns:p14="http://schemas.microsoft.com/office/powerpoint/2010/main" val="3511640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89701B4-BD76-46E9-82F0-6F6E0E961907}"/>
              </a:ext>
            </a:extLst>
          </p:cNvPr>
          <p:cNvSpPr>
            <a:spLocks noGrp="1"/>
          </p:cNvSpPr>
          <p:nvPr>
            <p:ph type="body" sz="quarter" idx="10"/>
          </p:nvPr>
        </p:nvSpPr>
        <p:spPr>
          <a:xfrm>
            <a:off x="522053" y="288597"/>
            <a:ext cx="7000781" cy="519112"/>
          </a:xfrm>
        </p:spPr>
        <p:txBody>
          <a:bodyPr/>
          <a:lstStyle/>
          <a:p>
            <a:r>
              <a:rPr lang="en-GB" sz="3200" b="1" dirty="0"/>
              <a:t>VICH Pharmacovigilance guidelines</a:t>
            </a:r>
          </a:p>
          <a:p>
            <a:endParaRPr lang="en-GB" dirty="0"/>
          </a:p>
        </p:txBody>
      </p:sp>
      <p:sp>
        <p:nvSpPr>
          <p:cNvPr id="3" name="Text Placeholder 2">
            <a:extLst>
              <a:ext uri="{FF2B5EF4-FFF2-40B4-BE49-F238E27FC236}">
                <a16:creationId xmlns:a16="http://schemas.microsoft.com/office/drawing/2014/main" xmlns="" id="{2D6D3354-28D4-4AFD-9D4F-D924CF729BB5}"/>
              </a:ext>
            </a:extLst>
          </p:cNvPr>
          <p:cNvSpPr>
            <a:spLocks noGrp="1"/>
          </p:cNvSpPr>
          <p:nvPr>
            <p:ph type="body" sz="quarter" idx="11"/>
          </p:nvPr>
        </p:nvSpPr>
        <p:spPr>
          <a:xfrm>
            <a:off x="404813" y="1314809"/>
            <a:ext cx="8335962" cy="4968004"/>
          </a:xfrm>
        </p:spPr>
        <p:txBody>
          <a:bodyPr/>
          <a:lstStyle/>
          <a:p>
            <a:pPr marL="0" indent="0">
              <a:lnSpc>
                <a:spcPct val="100000"/>
              </a:lnSpc>
              <a:spcBef>
                <a:spcPts val="600"/>
              </a:spcBef>
              <a:spcAft>
                <a:spcPts val="600"/>
              </a:spcAft>
              <a:buNone/>
            </a:pPr>
            <a:r>
              <a:rPr lang="en-GB" sz="2400" b="1" dirty="0">
                <a:solidFill>
                  <a:srgbClr val="FF9933"/>
                </a:solidFill>
              </a:rPr>
              <a:t>GL35 - Electronic Standards for Transfer of Data</a:t>
            </a:r>
          </a:p>
          <a:p>
            <a:pPr>
              <a:lnSpc>
                <a:spcPct val="100000"/>
              </a:lnSpc>
              <a:spcBef>
                <a:spcPts val="600"/>
              </a:spcBef>
              <a:spcAft>
                <a:spcPts val="600"/>
              </a:spcAft>
            </a:pPr>
            <a:r>
              <a:rPr lang="en-GB" sz="2400" dirty="0"/>
              <a:t>Need to exchange data quickly and easily between Regulatory Authorities and MAHs on a worldwide level</a:t>
            </a:r>
          </a:p>
          <a:p>
            <a:pPr>
              <a:lnSpc>
                <a:spcPct val="100000"/>
              </a:lnSpc>
              <a:spcBef>
                <a:spcPts val="600"/>
              </a:spcBef>
              <a:spcAft>
                <a:spcPts val="600"/>
              </a:spcAft>
            </a:pPr>
            <a:r>
              <a:rPr lang="en-GB" sz="2400" dirty="0"/>
              <a:t>Standards to construct a single electronic message to transmit AE report contents to all VICH regions</a:t>
            </a:r>
          </a:p>
          <a:p>
            <a:pPr lvl="1">
              <a:lnSpc>
                <a:spcPct val="100000"/>
              </a:lnSpc>
              <a:spcBef>
                <a:spcPts val="600"/>
              </a:spcBef>
              <a:spcAft>
                <a:spcPts val="600"/>
              </a:spcAft>
            </a:pPr>
            <a:r>
              <a:rPr lang="en-GB" sz="1800" dirty="0"/>
              <a:t>Recommendation to ensure secure transmission</a:t>
            </a:r>
          </a:p>
          <a:p>
            <a:pPr lvl="1">
              <a:lnSpc>
                <a:spcPct val="100000"/>
              </a:lnSpc>
              <a:spcBef>
                <a:spcPts val="600"/>
              </a:spcBef>
              <a:spcAft>
                <a:spcPts val="600"/>
              </a:spcAft>
            </a:pPr>
            <a:r>
              <a:rPr lang="en-GB" sz="1800" dirty="0"/>
              <a:t>Definition of the electronic message structure</a:t>
            </a:r>
          </a:p>
          <a:p>
            <a:pPr lvl="1">
              <a:lnSpc>
                <a:spcPct val="100000"/>
              </a:lnSpc>
              <a:spcBef>
                <a:spcPts val="600"/>
              </a:spcBef>
              <a:spcAft>
                <a:spcPts val="600"/>
              </a:spcAft>
            </a:pPr>
            <a:r>
              <a:rPr lang="en-GB" sz="1800" dirty="0"/>
              <a:t>Relationships (cardinality) between the data elements</a:t>
            </a:r>
          </a:p>
          <a:p>
            <a:pPr lvl="1">
              <a:lnSpc>
                <a:spcPct val="100000"/>
              </a:lnSpc>
              <a:spcBef>
                <a:spcPts val="600"/>
              </a:spcBef>
              <a:spcAft>
                <a:spcPts val="600"/>
              </a:spcAft>
            </a:pPr>
            <a:r>
              <a:rPr lang="en-GB" sz="1800" dirty="0"/>
              <a:t>Establishment of additional vocabularies for electronic transmission (GL24 definitions, GL30 terms, and GL42 data fields in the AE report)</a:t>
            </a:r>
          </a:p>
          <a:p>
            <a:pPr lvl="1">
              <a:lnSpc>
                <a:spcPct val="100000"/>
              </a:lnSpc>
              <a:spcBef>
                <a:spcPts val="600"/>
              </a:spcBef>
              <a:spcAft>
                <a:spcPts val="600"/>
              </a:spcAft>
            </a:pPr>
            <a:r>
              <a:rPr lang="en-GB" sz="1800" dirty="0"/>
              <a:t>Business and schema validation rules and field descriptors specification for the data</a:t>
            </a:r>
          </a:p>
        </p:txBody>
      </p:sp>
      <p:sp>
        <p:nvSpPr>
          <p:cNvPr id="4" name="TextBox 3">
            <a:extLst>
              <a:ext uri="{FF2B5EF4-FFF2-40B4-BE49-F238E27FC236}">
                <a16:creationId xmlns:a16="http://schemas.microsoft.com/office/drawing/2014/main" xmlns="" id="{734B81ED-B0C7-4480-B59B-0F11024336C0}"/>
              </a:ext>
            </a:extLst>
          </p:cNvPr>
          <p:cNvSpPr txBox="1"/>
          <p:nvPr/>
        </p:nvSpPr>
        <p:spPr>
          <a:xfrm rot="19862992">
            <a:off x="1590971" y="4673042"/>
            <a:ext cx="4862946"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GB" sz="2400" dirty="0">
                <a:ln w="0"/>
                <a:solidFill>
                  <a:schemeClr val="tx1"/>
                </a:solidFill>
                <a:effectLst>
                  <a:outerShdw blurRad="38100" dist="19050" dir="2700000" algn="tl" rotWithShape="0">
                    <a:schemeClr val="dk1">
                      <a:alpha val="40000"/>
                    </a:schemeClr>
                  </a:outerShdw>
                </a:effectLst>
              </a:rPr>
              <a:t>Step By Step Document of what to do</a:t>
            </a:r>
          </a:p>
        </p:txBody>
      </p:sp>
    </p:spTree>
    <p:extLst>
      <p:ext uri="{BB962C8B-B14F-4D97-AF65-F5344CB8AC3E}">
        <p14:creationId xmlns:p14="http://schemas.microsoft.com/office/powerpoint/2010/main" val="132275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arn(inVertical)">
                                      <p:cBhvr>
                                        <p:cTn id="10" dur="500"/>
                                        <p:tgtEl>
                                          <p:spTgt spid="3">
                                            <p:txEl>
                                              <p:pRg st="4" end="4"/>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arn(inVertical)">
                                      <p:cBhvr>
                                        <p:cTn id="13" dur="500"/>
                                        <p:tgtEl>
                                          <p:spTgt spid="3">
                                            <p:txEl>
                                              <p:pRg st="5" end="5"/>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arn(inVertical)">
                                      <p:cBhvr>
                                        <p:cTn id="16" dur="500"/>
                                        <p:tgtEl>
                                          <p:spTgt spid="3">
                                            <p:txEl>
                                              <p:pRg st="6" end="6"/>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barn(inVertical)">
                                      <p:cBhvr>
                                        <p:cTn id="19" dur="500"/>
                                        <p:tgtEl>
                                          <p:spTgt spid="3">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89701B4-BD76-46E9-82F0-6F6E0E961907}"/>
              </a:ext>
            </a:extLst>
          </p:cNvPr>
          <p:cNvSpPr>
            <a:spLocks noGrp="1"/>
          </p:cNvSpPr>
          <p:nvPr>
            <p:ph type="body" sz="quarter" idx="10"/>
          </p:nvPr>
        </p:nvSpPr>
        <p:spPr>
          <a:xfrm>
            <a:off x="522053" y="288597"/>
            <a:ext cx="7000781" cy="519112"/>
          </a:xfrm>
        </p:spPr>
        <p:txBody>
          <a:bodyPr/>
          <a:lstStyle/>
          <a:p>
            <a:r>
              <a:rPr lang="en-GB" sz="3200" b="1" dirty="0"/>
              <a:t>VICH Pharmacovigilance guidelines</a:t>
            </a:r>
          </a:p>
          <a:p>
            <a:endParaRPr lang="en-GB" dirty="0"/>
          </a:p>
        </p:txBody>
      </p:sp>
      <p:sp>
        <p:nvSpPr>
          <p:cNvPr id="3" name="Text Placeholder 2">
            <a:extLst>
              <a:ext uri="{FF2B5EF4-FFF2-40B4-BE49-F238E27FC236}">
                <a16:creationId xmlns:a16="http://schemas.microsoft.com/office/drawing/2014/main" xmlns="" id="{2D6D3354-28D4-4AFD-9D4F-D924CF729BB5}"/>
              </a:ext>
            </a:extLst>
          </p:cNvPr>
          <p:cNvSpPr>
            <a:spLocks noGrp="1"/>
          </p:cNvSpPr>
          <p:nvPr>
            <p:ph type="body" sz="quarter" idx="11"/>
          </p:nvPr>
        </p:nvSpPr>
        <p:spPr/>
        <p:txBody>
          <a:bodyPr/>
          <a:lstStyle/>
          <a:p>
            <a:pPr marL="0" indent="0">
              <a:lnSpc>
                <a:spcPct val="100000"/>
              </a:lnSpc>
              <a:spcBef>
                <a:spcPts val="600"/>
              </a:spcBef>
              <a:spcAft>
                <a:spcPts val="600"/>
              </a:spcAft>
              <a:buNone/>
            </a:pPr>
            <a:r>
              <a:rPr lang="en-GB" sz="2400" b="1" dirty="0">
                <a:solidFill>
                  <a:srgbClr val="FF9933"/>
                </a:solidFill>
              </a:rPr>
              <a:t>GL42 - Data Elements for Submission of AE Reports</a:t>
            </a:r>
          </a:p>
          <a:p>
            <a:pPr>
              <a:lnSpc>
                <a:spcPct val="100000"/>
              </a:lnSpc>
              <a:spcBef>
                <a:spcPts val="600"/>
              </a:spcBef>
              <a:spcAft>
                <a:spcPts val="600"/>
              </a:spcAft>
            </a:pPr>
            <a:r>
              <a:rPr lang="en-GB" sz="2400" dirty="0"/>
              <a:t>Standardises the data for submission in AE Reports</a:t>
            </a:r>
          </a:p>
          <a:p>
            <a:pPr>
              <a:lnSpc>
                <a:spcPct val="100000"/>
              </a:lnSpc>
              <a:spcBef>
                <a:spcPts val="600"/>
              </a:spcBef>
              <a:spcAft>
                <a:spcPts val="600"/>
              </a:spcAft>
            </a:pPr>
            <a:r>
              <a:rPr lang="en-GB" sz="2400" dirty="0"/>
              <a:t>Consistent set of data = harmonised approach for the detection and investigation of adverse effects</a:t>
            </a:r>
          </a:p>
          <a:p>
            <a:pPr>
              <a:lnSpc>
                <a:spcPct val="100000"/>
              </a:lnSpc>
              <a:spcBef>
                <a:spcPts val="600"/>
              </a:spcBef>
              <a:spcAft>
                <a:spcPts val="600"/>
              </a:spcAft>
            </a:pPr>
            <a:endParaRPr lang="en-GB" sz="2400" dirty="0"/>
          </a:p>
          <a:p>
            <a:pPr lvl="1">
              <a:lnSpc>
                <a:spcPct val="100000"/>
              </a:lnSpc>
              <a:spcBef>
                <a:spcPts val="600"/>
              </a:spcBef>
              <a:spcAft>
                <a:spcPts val="600"/>
              </a:spcAft>
            </a:pPr>
            <a:r>
              <a:rPr lang="en-GB" sz="2000" dirty="0"/>
              <a:t>Format and Description of Data Elements</a:t>
            </a:r>
          </a:p>
          <a:p>
            <a:pPr marL="1371600" lvl="2" indent="-457200">
              <a:lnSpc>
                <a:spcPct val="100000"/>
              </a:lnSpc>
              <a:spcBef>
                <a:spcPts val="600"/>
              </a:spcBef>
              <a:spcAft>
                <a:spcPts val="600"/>
              </a:spcAft>
              <a:buFont typeface="+mj-lt"/>
              <a:buAutoNum type="alphaUcPeriod"/>
            </a:pPr>
            <a:r>
              <a:rPr lang="en-GB" dirty="0"/>
              <a:t>Administrative and Identification Information</a:t>
            </a:r>
          </a:p>
          <a:p>
            <a:pPr marL="1371600" lvl="2" indent="-457200">
              <a:lnSpc>
                <a:spcPct val="100000"/>
              </a:lnSpc>
              <a:spcBef>
                <a:spcPts val="600"/>
              </a:spcBef>
              <a:spcAft>
                <a:spcPts val="600"/>
              </a:spcAft>
              <a:buFont typeface="+mj-lt"/>
              <a:buAutoNum type="alphaUcPeriod"/>
            </a:pPr>
            <a:r>
              <a:rPr lang="en-GB" dirty="0"/>
              <a:t>Description of the AE</a:t>
            </a:r>
          </a:p>
        </p:txBody>
      </p:sp>
    </p:spTree>
    <p:extLst>
      <p:ext uri="{BB962C8B-B14F-4D97-AF65-F5344CB8AC3E}">
        <p14:creationId xmlns:p14="http://schemas.microsoft.com/office/powerpoint/2010/main" val="933882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6F827B8-2D2B-42CE-A5FB-385357EDF29D}"/>
              </a:ext>
            </a:extLst>
          </p:cNvPr>
          <p:cNvSpPr>
            <a:spLocks noGrp="1"/>
          </p:cNvSpPr>
          <p:nvPr>
            <p:ph type="body" sz="quarter" idx="10"/>
          </p:nvPr>
        </p:nvSpPr>
        <p:spPr/>
        <p:txBody>
          <a:bodyPr/>
          <a:lstStyle/>
          <a:p>
            <a:r>
              <a:rPr lang="en-GB" dirty="0"/>
              <a:t>How do I use the VICH guidelines?</a:t>
            </a:r>
          </a:p>
        </p:txBody>
      </p:sp>
    </p:spTree>
    <p:extLst>
      <p:ext uri="{BB962C8B-B14F-4D97-AF65-F5344CB8AC3E}">
        <p14:creationId xmlns:p14="http://schemas.microsoft.com/office/powerpoint/2010/main" val="1431442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D32BA1B-95C5-4F2D-B6ED-80825F1520EC}"/>
              </a:ext>
            </a:extLst>
          </p:cNvPr>
          <p:cNvSpPr>
            <a:spLocks noGrp="1"/>
          </p:cNvSpPr>
          <p:nvPr>
            <p:ph type="body" sz="quarter" idx="10"/>
          </p:nvPr>
        </p:nvSpPr>
        <p:spPr>
          <a:xfrm>
            <a:off x="404066" y="303345"/>
            <a:ext cx="7000781" cy="519112"/>
          </a:xfrm>
        </p:spPr>
        <p:txBody>
          <a:bodyPr/>
          <a:lstStyle/>
          <a:p>
            <a:r>
              <a:rPr lang="en-GB" sz="3200" b="1" dirty="0"/>
              <a:t>How – using the GLs</a:t>
            </a:r>
          </a:p>
        </p:txBody>
      </p:sp>
      <p:sp>
        <p:nvSpPr>
          <p:cNvPr id="3" name="Text Placeholder 2">
            <a:extLst>
              <a:ext uri="{FF2B5EF4-FFF2-40B4-BE49-F238E27FC236}">
                <a16:creationId xmlns:a16="http://schemas.microsoft.com/office/drawing/2014/main" xmlns="" id="{F46FCC81-4CFE-453F-91AA-423025921876}"/>
              </a:ext>
            </a:extLst>
          </p:cNvPr>
          <p:cNvSpPr>
            <a:spLocks noGrp="1"/>
          </p:cNvSpPr>
          <p:nvPr>
            <p:ph type="body" sz="quarter" idx="11"/>
          </p:nvPr>
        </p:nvSpPr>
        <p:spPr>
          <a:xfrm>
            <a:off x="729278" y="1167324"/>
            <a:ext cx="7928025" cy="5023925"/>
          </a:xfrm>
        </p:spPr>
        <p:txBody>
          <a:bodyPr/>
          <a:lstStyle/>
          <a:p>
            <a:r>
              <a:rPr lang="en-GB" sz="2400" b="1" dirty="0">
                <a:solidFill>
                  <a:srgbClr val="FF9933"/>
                </a:solidFill>
              </a:rPr>
              <a:t>Establish legal framework</a:t>
            </a:r>
          </a:p>
          <a:p>
            <a:pPr marL="442913"/>
            <a:r>
              <a:rPr lang="en-GB" dirty="0"/>
              <a:t>Use the 2 managerial GLs (24 &amp; 29) as references to form the regulatory framework</a:t>
            </a:r>
          </a:p>
          <a:p>
            <a:pPr lvl="1"/>
            <a:r>
              <a:rPr lang="en-GB" sz="2000" dirty="0">
                <a:solidFill>
                  <a:srgbClr val="218BA7"/>
                </a:solidFill>
              </a:rPr>
              <a:t>GL24: scope, definitions, process for adverse event reporting</a:t>
            </a:r>
          </a:p>
          <a:p>
            <a:pPr lvl="1"/>
            <a:r>
              <a:rPr lang="en-GB" sz="2000" dirty="0">
                <a:solidFill>
                  <a:srgbClr val="218BA7"/>
                </a:solidFill>
              </a:rPr>
              <a:t>GL29: timing and process for periodic summary update reporting</a:t>
            </a:r>
            <a:endParaRPr lang="en-GB" sz="2400" dirty="0">
              <a:solidFill>
                <a:srgbClr val="218BA7"/>
              </a:solidFill>
            </a:endParaRPr>
          </a:p>
          <a:p>
            <a:r>
              <a:rPr lang="en-GB" sz="2400" b="1" dirty="0">
                <a:solidFill>
                  <a:srgbClr val="FF9933"/>
                </a:solidFill>
              </a:rPr>
              <a:t>Establish documentation</a:t>
            </a:r>
          </a:p>
          <a:p>
            <a:pPr lvl="1"/>
            <a:r>
              <a:rPr lang="en-GB" sz="2000" dirty="0">
                <a:solidFill>
                  <a:srgbClr val="218BA7"/>
                </a:solidFill>
              </a:rPr>
              <a:t>AE reporting form (refer to GL42 for data elements to be included in the form)</a:t>
            </a:r>
          </a:p>
          <a:p>
            <a:r>
              <a:rPr lang="en-GB" sz="2400" b="1" dirty="0">
                <a:solidFill>
                  <a:srgbClr val="FF9933"/>
                </a:solidFill>
              </a:rPr>
              <a:t>Establish a database </a:t>
            </a:r>
          </a:p>
          <a:p>
            <a:pPr lvl="1"/>
            <a:r>
              <a:rPr lang="en-GB" sz="2000" dirty="0">
                <a:solidFill>
                  <a:srgbClr val="218BA7"/>
                </a:solidFill>
              </a:rPr>
              <a:t>Can be in Excel or Access – keep it simple</a:t>
            </a:r>
          </a:p>
          <a:p>
            <a:pPr lvl="1"/>
            <a:r>
              <a:rPr lang="en-GB" sz="2000" dirty="0">
                <a:solidFill>
                  <a:srgbClr val="218BA7"/>
                </a:solidFill>
              </a:rPr>
              <a:t>Refer to GL 30 for standardised list of terms (international alignment!)</a:t>
            </a:r>
          </a:p>
          <a:p>
            <a:pPr lvl="1"/>
            <a:r>
              <a:rPr lang="en-GB" sz="2000" dirty="0">
                <a:solidFill>
                  <a:srgbClr val="218BA7"/>
                </a:solidFill>
              </a:rPr>
              <a:t>TIP: create a list of code numbers from GL30 in your database, and alongside each put the term in your local language</a:t>
            </a:r>
          </a:p>
        </p:txBody>
      </p:sp>
    </p:spTree>
    <p:extLst>
      <p:ext uri="{BB962C8B-B14F-4D97-AF65-F5344CB8AC3E}">
        <p14:creationId xmlns:p14="http://schemas.microsoft.com/office/powerpoint/2010/main" val="244425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up)">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
                                        <p:tgtEl>
                                          <p:spTgt spid="3">
                                            <p:txEl>
                                              <p:pRg st="4" end="4"/>
                                            </p:tx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up)">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up)">
                                      <p:cBhvr>
                                        <p:cTn id="31" dur="500"/>
                                        <p:tgtEl>
                                          <p:spTgt spid="3">
                                            <p:txEl>
                                              <p:pRg st="6" end="6"/>
                                            </p:tx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up)">
                                      <p:cBhvr>
                                        <p:cTn id="34" dur="500"/>
                                        <p:tgtEl>
                                          <p:spTgt spid="3">
                                            <p:txEl>
                                              <p:pRg st="7" end="7"/>
                                            </p:txEl>
                                          </p:spTgt>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up)">
                                      <p:cBhvr>
                                        <p:cTn id="37" dur="500"/>
                                        <p:tgtEl>
                                          <p:spTgt spid="3">
                                            <p:txEl>
                                              <p:pRg st="8" end="8"/>
                                            </p:txEl>
                                          </p:spTgt>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wipe(up)">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xmlns="" id="{BA9B6BB1-34A0-4782-9561-F00A4D699D32}"/>
              </a:ext>
            </a:extLst>
          </p:cNvPr>
          <p:cNvSpPr>
            <a:spLocks noGrp="1"/>
          </p:cNvSpPr>
          <p:nvPr>
            <p:ph type="body" sz="quarter" idx="11"/>
          </p:nvPr>
        </p:nvSpPr>
        <p:spPr>
          <a:xfrm>
            <a:off x="1537792" y="1959211"/>
            <a:ext cx="6068415" cy="4419600"/>
          </a:xfrm>
        </p:spPr>
        <p:txBody>
          <a:bodyPr/>
          <a:lstStyle/>
          <a:p>
            <a:r>
              <a:rPr lang="en-US" dirty="0"/>
              <a:t>These slides have been provided for training purposes only.  The presenter has made every attempt to ensure that they are consistent with relevant VICH guideline(s).</a:t>
            </a:r>
          </a:p>
          <a:p>
            <a:r>
              <a:rPr lang="en-US" dirty="0"/>
              <a:t>As always, the original Guideline(s) should be used as the primary source of information for working with regulators.</a:t>
            </a:r>
          </a:p>
          <a:p>
            <a:endParaRPr lang="en-GB" dirty="0"/>
          </a:p>
        </p:txBody>
      </p:sp>
      <p:sp>
        <p:nvSpPr>
          <p:cNvPr id="5" name="Text Placeholder 1">
            <a:extLst>
              <a:ext uri="{FF2B5EF4-FFF2-40B4-BE49-F238E27FC236}">
                <a16:creationId xmlns:a16="http://schemas.microsoft.com/office/drawing/2014/main" xmlns="" id="{79198F91-CF4F-4FE9-93B2-75A87247A60C}"/>
              </a:ext>
            </a:extLst>
          </p:cNvPr>
          <p:cNvSpPr>
            <a:spLocks noGrp="1"/>
          </p:cNvSpPr>
          <p:nvPr>
            <p:ph type="body" sz="quarter" idx="10"/>
          </p:nvPr>
        </p:nvSpPr>
        <p:spPr>
          <a:xfrm>
            <a:off x="404066" y="170610"/>
            <a:ext cx="7000781" cy="519112"/>
          </a:xfrm>
        </p:spPr>
        <p:txBody>
          <a:bodyPr/>
          <a:lstStyle/>
          <a:p>
            <a:r>
              <a:rPr lang="en-GB" dirty="0"/>
              <a:t>Disclaimer</a:t>
            </a:r>
          </a:p>
        </p:txBody>
      </p:sp>
    </p:spTree>
    <p:extLst>
      <p:ext uri="{BB962C8B-B14F-4D97-AF65-F5344CB8AC3E}">
        <p14:creationId xmlns:p14="http://schemas.microsoft.com/office/powerpoint/2010/main" val="3003323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3BAEF959-43AA-45F2-9D71-0DEEEAF679E8}"/>
              </a:ext>
            </a:extLst>
          </p:cNvPr>
          <p:cNvSpPr>
            <a:spLocks noGrp="1"/>
          </p:cNvSpPr>
          <p:nvPr>
            <p:ph type="body" sz="quarter" idx="10"/>
          </p:nvPr>
        </p:nvSpPr>
        <p:spPr>
          <a:xfrm>
            <a:off x="287526" y="98893"/>
            <a:ext cx="3782452" cy="824472"/>
          </a:xfrm>
        </p:spPr>
        <p:txBody>
          <a:bodyPr/>
          <a:lstStyle/>
          <a:p>
            <a:r>
              <a:rPr lang="en-GB" b="1" dirty="0"/>
              <a:t>Examples of adverse event reporting forms</a:t>
            </a:r>
            <a:endParaRPr lang="en-GB" dirty="0"/>
          </a:p>
        </p:txBody>
      </p:sp>
      <p:sp>
        <p:nvSpPr>
          <p:cNvPr id="3" name="Text Placeholder 2">
            <a:extLst>
              <a:ext uri="{FF2B5EF4-FFF2-40B4-BE49-F238E27FC236}">
                <a16:creationId xmlns:a16="http://schemas.microsoft.com/office/drawing/2014/main" xmlns="" id="{EAC43A59-6954-46AA-A173-A699EA221F50}"/>
              </a:ext>
            </a:extLst>
          </p:cNvPr>
          <p:cNvSpPr>
            <a:spLocks noGrp="1"/>
          </p:cNvSpPr>
          <p:nvPr>
            <p:ph type="body" sz="quarter" idx="11"/>
          </p:nvPr>
        </p:nvSpPr>
        <p:spPr>
          <a:xfrm>
            <a:off x="538504" y="1281953"/>
            <a:ext cx="3280496" cy="3496235"/>
          </a:xfrm>
        </p:spPr>
        <p:txBody>
          <a:bodyPr/>
          <a:lstStyle/>
          <a:p>
            <a:r>
              <a:rPr lang="en-GB" dirty="0"/>
              <a:t>VMD </a:t>
            </a:r>
            <a:r>
              <a:rPr lang="en-GB" sz="1600" dirty="0"/>
              <a:t>(shown here)</a:t>
            </a:r>
          </a:p>
          <a:p>
            <a:pPr lvl="1"/>
            <a:r>
              <a:rPr lang="en-GB" dirty="0"/>
              <a:t>Good example of a single page form</a:t>
            </a:r>
          </a:p>
          <a:p>
            <a:r>
              <a:rPr lang="en-GB" dirty="0"/>
              <a:t>EMA </a:t>
            </a:r>
            <a:r>
              <a:rPr lang="en-GB" sz="1600" dirty="0"/>
              <a:t>(see link) </a:t>
            </a:r>
            <a:endParaRPr lang="en-GB" dirty="0"/>
          </a:p>
          <a:p>
            <a:pPr lvl="1"/>
            <a:r>
              <a:rPr lang="en-GB" dirty="0"/>
              <a:t>Good example with all EU language versions</a:t>
            </a:r>
          </a:p>
          <a:p>
            <a:pPr marL="0" indent="0">
              <a:buNone/>
            </a:pPr>
            <a:r>
              <a:rPr lang="en-US" sz="1400" u="sng" dirty="0">
                <a:hlinkClick r:id="rId2"/>
              </a:rPr>
              <a:t>http://www.ema.europa.eu/ema/index.jsp?curl=pages/regulation/document_listing/document_listing_000176.jsp&amp;mid=WC0b01ac058002ddcb</a:t>
            </a:r>
            <a:endParaRPr lang="en-GB" sz="1400" dirty="0"/>
          </a:p>
          <a:p>
            <a:r>
              <a:rPr lang="en-GB" dirty="0"/>
              <a:t>FDA </a:t>
            </a:r>
            <a:r>
              <a:rPr lang="en-GB" sz="1600" dirty="0"/>
              <a:t>(next slide)</a:t>
            </a:r>
          </a:p>
          <a:p>
            <a:pPr lvl="1"/>
            <a:r>
              <a:rPr lang="en-GB" dirty="0"/>
              <a:t>Good example of the use of drop down lists</a:t>
            </a:r>
          </a:p>
        </p:txBody>
      </p:sp>
      <p:pic>
        <p:nvPicPr>
          <p:cNvPr id="6" name="Picture 5">
            <a:extLst>
              <a:ext uri="{FF2B5EF4-FFF2-40B4-BE49-F238E27FC236}">
                <a16:creationId xmlns:a16="http://schemas.microsoft.com/office/drawing/2014/main" xmlns="" id="{BB0AD1AA-A885-417F-BEA1-5A28B81A21D7}"/>
              </a:ext>
            </a:extLst>
          </p:cNvPr>
          <p:cNvPicPr>
            <a:picLocks noChangeAspect="1"/>
          </p:cNvPicPr>
          <p:nvPr/>
        </p:nvPicPr>
        <p:blipFill>
          <a:blip r:embed="rId3"/>
          <a:stretch>
            <a:fillRect/>
          </a:stretch>
        </p:blipFill>
        <p:spPr>
          <a:xfrm>
            <a:off x="4265730" y="0"/>
            <a:ext cx="4884790" cy="6858000"/>
          </a:xfrm>
          <a:prstGeom prst="rect">
            <a:avLst/>
          </a:prstGeom>
        </p:spPr>
      </p:pic>
    </p:spTree>
    <p:extLst>
      <p:ext uri="{BB962C8B-B14F-4D97-AF65-F5344CB8AC3E}">
        <p14:creationId xmlns:p14="http://schemas.microsoft.com/office/powerpoint/2010/main" val="708122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9E97C60C-819A-439A-B472-65A80D8FBE17}"/>
              </a:ext>
            </a:extLst>
          </p:cNvPr>
          <p:cNvSpPr>
            <a:spLocks noGrp="1"/>
          </p:cNvSpPr>
          <p:nvPr>
            <p:ph type="body" sz="quarter" idx="10"/>
          </p:nvPr>
        </p:nvSpPr>
        <p:spPr/>
        <p:txBody>
          <a:bodyPr/>
          <a:lstStyle/>
          <a:p>
            <a:r>
              <a:rPr lang="en-GB" dirty="0"/>
              <a:t>Adverse event reporting form</a:t>
            </a:r>
          </a:p>
        </p:txBody>
      </p:sp>
      <p:sp>
        <p:nvSpPr>
          <p:cNvPr id="3" name="Text Placeholder 2">
            <a:extLst>
              <a:ext uri="{FF2B5EF4-FFF2-40B4-BE49-F238E27FC236}">
                <a16:creationId xmlns:a16="http://schemas.microsoft.com/office/drawing/2014/main" xmlns="" id="{269B3F85-8954-48BF-A328-8509899E271B}"/>
              </a:ext>
            </a:extLst>
          </p:cNvPr>
          <p:cNvSpPr>
            <a:spLocks noGrp="1"/>
          </p:cNvSpPr>
          <p:nvPr>
            <p:ph type="body" sz="quarter" idx="11"/>
          </p:nvPr>
        </p:nvSpPr>
        <p:spPr>
          <a:xfrm>
            <a:off x="404066" y="1430021"/>
            <a:ext cx="7679185" cy="3888420"/>
          </a:xfrm>
        </p:spPr>
        <p:txBody>
          <a:bodyPr/>
          <a:lstStyle/>
          <a:p>
            <a:r>
              <a:rPr lang="en-GB" b="1" dirty="0">
                <a:solidFill>
                  <a:srgbClr val="FF9933"/>
                </a:solidFill>
              </a:rPr>
              <a:t>FDA example</a:t>
            </a:r>
          </a:p>
          <a:p>
            <a:r>
              <a:rPr lang="en-GB" sz="2000" u="sng" dirty="0">
                <a:hlinkClick r:id="rId2"/>
              </a:rPr>
              <a:t>https://www.fda.gov/downloads/AboutFDA/ReportsManualsForms/Forms/UCM527320.pdf</a:t>
            </a:r>
            <a:endParaRPr lang="en-GB" dirty="0"/>
          </a:p>
          <a:p>
            <a:pPr marL="0" indent="0">
              <a:buNone/>
            </a:pPr>
            <a:r>
              <a:rPr lang="en-GB" dirty="0"/>
              <a:t> </a:t>
            </a:r>
          </a:p>
          <a:p>
            <a:r>
              <a:rPr lang="en-GB" sz="2000" dirty="0"/>
              <a:t>subsets VICH guideline GL30 are incorporated into “drop down” lists for end users (example: species and breed lists) </a:t>
            </a:r>
          </a:p>
          <a:p>
            <a:r>
              <a:rPr lang="en-GB" sz="2000" dirty="0"/>
              <a:t>this PREVENTS misspellings (e.g. “</a:t>
            </a:r>
            <a:r>
              <a:rPr lang="en-GB" sz="2000" dirty="0" err="1"/>
              <a:t>Rockweiler</a:t>
            </a:r>
            <a:r>
              <a:rPr lang="en-GB" sz="2000" dirty="0"/>
              <a:t>”) and other typos and really helps when  working with or evaluating the data. </a:t>
            </a:r>
          </a:p>
        </p:txBody>
      </p:sp>
    </p:spTree>
    <p:extLst>
      <p:ext uri="{BB962C8B-B14F-4D97-AF65-F5344CB8AC3E}">
        <p14:creationId xmlns:p14="http://schemas.microsoft.com/office/powerpoint/2010/main" val="3432545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FCE549F7-321E-4FAC-AF94-C2CEE12529E0}"/>
              </a:ext>
            </a:extLst>
          </p:cNvPr>
          <p:cNvSpPr>
            <a:spLocks noGrp="1"/>
          </p:cNvSpPr>
          <p:nvPr>
            <p:ph type="body" sz="quarter" idx="10"/>
          </p:nvPr>
        </p:nvSpPr>
        <p:spPr/>
        <p:txBody>
          <a:bodyPr/>
          <a:lstStyle/>
          <a:p>
            <a:r>
              <a:rPr lang="en-GB" dirty="0"/>
              <a:t>Common questions</a:t>
            </a:r>
          </a:p>
        </p:txBody>
      </p:sp>
    </p:spTree>
    <p:extLst>
      <p:ext uri="{BB962C8B-B14F-4D97-AF65-F5344CB8AC3E}">
        <p14:creationId xmlns:p14="http://schemas.microsoft.com/office/powerpoint/2010/main" val="833046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FCA3592-DCEE-4343-AE57-3B6B4D5D31D3}"/>
              </a:ext>
            </a:extLst>
          </p:cNvPr>
          <p:cNvSpPr>
            <a:spLocks noGrp="1"/>
          </p:cNvSpPr>
          <p:nvPr>
            <p:ph type="body" sz="quarter" idx="10"/>
          </p:nvPr>
        </p:nvSpPr>
        <p:spPr/>
        <p:txBody>
          <a:bodyPr/>
          <a:lstStyle/>
          <a:p>
            <a:r>
              <a:rPr lang="en-GB" sz="3200" b="1" dirty="0"/>
              <a:t>Common questions</a:t>
            </a:r>
          </a:p>
        </p:txBody>
      </p:sp>
      <p:sp>
        <p:nvSpPr>
          <p:cNvPr id="3" name="Text Placeholder 2">
            <a:extLst>
              <a:ext uri="{FF2B5EF4-FFF2-40B4-BE49-F238E27FC236}">
                <a16:creationId xmlns:a16="http://schemas.microsoft.com/office/drawing/2014/main" xmlns="" id="{C1B8F814-726A-4694-A6AE-6482071D7EBE}"/>
              </a:ext>
            </a:extLst>
          </p:cNvPr>
          <p:cNvSpPr>
            <a:spLocks noGrp="1"/>
          </p:cNvSpPr>
          <p:nvPr>
            <p:ph type="body" sz="quarter" idx="11"/>
          </p:nvPr>
        </p:nvSpPr>
        <p:spPr>
          <a:xfrm>
            <a:off x="508052" y="1255815"/>
            <a:ext cx="8335962" cy="4909010"/>
          </a:xfrm>
        </p:spPr>
        <p:txBody>
          <a:bodyPr/>
          <a:lstStyle/>
          <a:p>
            <a:pPr marL="457200" indent="-457200">
              <a:buFont typeface="+mj-lt"/>
              <a:buAutoNum type="arabicPeriod"/>
            </a:pPr>
            <a:r>
              <a:rPr lang="en-GB" dirty="0"/>
              <a:t>Where can I find an example of a standard reporting form?</a:t>
            </a:r>
          </a:p>
          <a:p>
            <a:pPr marL="457200" indent="-457200">
              <a:buFont typeface="+mj-lt"/>
              <a:buAutoNum type="arabicPeriod"/>
            </a:pPr>
            <a:r>
              <a:rPr lang="en-GB" dirty="0"/>
              <a:t>What is the international birthdate concept?</a:t>
            </a:r>
          </a:p>
          <a:p>
            <a:pPr marL="457200" indent="-457200">
              <a:buFont typeface="+mj-lt"/>
              <a:buAutoNum type="arabicPeriod"/>
            </a:pPr>
            <a:r>
              <a:rPr lang="en-GB" dirty="0"/>
              <a:t>How do I encourage farmers and vets to report adverse events?</a:t>
            </a:r>
          </a:p>
          <a:p>
            <a:pPr marL="457200" indent="-457200">
              <a:buFont typeface="+mj-lt"/>
              <a:buAutoNum type="arabicPeriod"/>
            </a:pPr>
            <a:r>
              <a:rPr lang="en-GB" dirty="0"/>
              <a:t>Who can send reports, and to whom?</a:t>
            </a:r>
          </a:p>
          <a:p>
            <a:pPr marL="457200" indent="-457200">
              <a:buFont typeface="+mj-lt"/>
              <a:buAutoNum type="arabicPeriod"/>
            </a:pPr>
            <a:r>
              <a:rPr lang="en-GB" dirty="0"/>
              <a:t>Should reporting an AE be a legal requirement?</a:t>
            </a:r>
          </a:p>
          <a:p>
            <a:pPr marL="457200" indent="-457200">
              <a:buFont typeface="+mj-lt"/>
              <a:buAutoNum type="arabicPeriod"/>
            </a:pPr>
            <a:r>
              <a:rPr lang="en-GB" dirty="0"/>
              <a:t>What periodicity is used in the EU for periodic safety update reports?</a:t>
            </a:r>
          </a:p>
          <a:p>
            <a:pPr marL="457200" indent="-457200">
              <a:buFont typeface="+mj-lt"/>
              <a:buAutoNum type="arabicPeriod"/>
            </a:pPr>
            <a:r>
              <a:rPr lang="en-GB" dirty="0"/>
              <a:t>A deadline of 15 days to report a serious AE – isn’t that too late?</a:t>
            </a:r>
          </a:p>
          <a:p>
            <a:pPr marL="457200" indent="-457200">
              <a:buFont typeface="+mj-lt"/>
              <a:buAutoNum type="arabicPeriod"/>
            </a:pPr>
            <a:r>
              <a:rPr lang="en-GB" dirty="0"/>
              <a:t>How do I do trend analysis? </a:t>
            </a:r>
          </a:p>
          <a:p>
            <a:pPr marL="457200" indent="-457200">
              <a:buFont typeface="+mj-lt"/>
              <a:buAutoNum type="arabicPeriod"/>
            </a:pPr>
            <a:r>
              <a:rPr lang="en-GB" dirty="0"/>
              <a:t>Is an Excel spreadsheet sufficient?</a:t>
            </a:r>
          </a:p>
          <a:p>
            <a:pPr marL="457200" indent="-457200">
              <a:buFont typeface="+mj-lt"/>
              <a:buAutoNum type="arabicPeriod"/>
            </a:pPr>
            <a:r>
              <a:rPr lang="en-GB" dirty="0"/>
              <a:t>How do you establish if the product is at fault or the AE was caused by something else?  How do I perform causality scoring?</a:t>
            </a:r>
          </a:p>
          <a:p>
            <a:endParaRPr lang="en-GB" dirty="0"/>
          </a:p>
        </p:txBody>
      </p:sp>
    </p:spTree>
    <p:extLst>
      <p:ext uri="{BB962C8B-B14F-4D97-AF65-F5344CB8AC3E}">
        <p14:creationId xmlns:p14="http://schemas.microsoft.com/office/powerpoint/2010/main" val="478227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FCA3592-DCEE-4343-AE57-3B6B4D5D31D3}"/>
              </a:ext>
            </a:extLst>
          </p:cNvPr>
          <p:cNvSpPr>
            <a:spLocks noGrp="1"/>
          </p:cNvSpPr>
          <p:nvPr>
            <p:ph type="body" sz="quarter" idx="10"/>
          </p:nvPr>
        </p:nvSpPr>
        <p:spPr/>
        <p:txBody>
          <a:bodyPr/>
          <a:lstStyle/>
          <a:p>
            <a:r>
              <a:rPr lang="en-GB" sz="3200" b="1" dirty="0"/>
              <a:t>Common questions</a:t>
            </a:r>
          </a:p>
        </p:txBody>
      </p:sp>
      <p:sp>
        <p:nvSpPr>
          <p:cNvPr id="3" name="Text Placeholder 2">
            <a:extLst>
              <a:ext uri="{FF2B5EF4-FFF2-40B4-BE49-F238E27FC236}">
                <a16:creationId xmlns:a16="http://schemas.microsoft.com/office/drawing/2014/main" xmlns="" id="{C1B8F814-726A-4694-A6AE-6482071D7EBE}"/>
              </a:ext>
            </a:extLst>
          </p:cNvPr>
          <p:cNvSpPr>
            <a:spLocks noGrp="1"/>
          </p:cNvSpPr>
          <p:nvPr>
            <p:ph type="body" sz="quarter" idx="11"/>
          </p:nvPr>
        </p:nvSpPr>
        <p:spPr>
          <a:xfrm>
            <a:off x="404066" y="1131730"/>
            <a:ext cx="8559825" cy="4909010"/>
          </a:xfrm>
        </p:spPr>
        <p:txBody>
          <a:bodyPr/>
          <a:lstStyle/>
          <a:p>
            <a:pPr marL="457200" indent="-457200">
              <a:spcAft>
                <a:spcPts val="1200"/>
              </a:spcAft>
              <a:buFont typeface="+mj-lt"/>
              <a:buAutoNum type="arabicPeriod"/>
            </a:pPr>
            <a:r>
              <a:rPr lang="en-GB" sz="2400" dirty="0"/>
              <a:t>Where can I find an example of a standard reporting form?</a:t>
            </a:r>
          </a:p>
          <a:p>
            <a:pPr lvl="1"/>
            <a:r>
              <a:rPr lang="en-GB" dirty="0"/>
              <a:t>UK</a:t>
            </a:r>
            <a:endParaRPr lang="en-GB" dirty="0">
              <a:hlinkClick r:id="rId2"/>
            </a:endParaRPr>
          </a:p>
          <a:p>
            <a:pPr marL="230188" lvl="1" indent="0">
              <a:buNone/>
            </a:pPr>
            <a:r>
              <a:rPr lang="en-GB" dirty="0">
                <a:hlinkClick r:id="rId2"/>
              </a:rPr>
              <a:t>https://www.gov.uk/government/organisations/veterinary-medicines-directorate</a:t>
            </a:r>
            <a:endParaRPr lang="en-GB" dirty="0"/>
          </a:p>
          <a:p>
            <a:pPr lvl="1"/>
            <a:r>
              <a:rPr lang="en-GB" dirty="0"/>
              <a:t>EMA</a:t>
            </a:r>
            <a:endParaRPr lang="en-GB" dirty="0">
              <a:hlinkClick r:id="rId3"/>
            </a:endParaRPr>
          </a:p>
          <a:p>
            <a:pPr marL="230188" lvl="1" indent="0">
              <a:buNone/>
            </a:pPr>
            <a:r>
              <a:rPr lang="en-GB" dirty="0">
                <a:hlinkClick r:id="rId3"/>
              </a:rPr>
              <a:t>http://www.ema.europa.eu/ema/index.jsp?curl=pages/regulation/document_listing/document_listing_000176.jsp&amp;mid=WC0b01ac058002ddcb</a:t>
            </a:r>
            <a:r>
              <a:rPr lang="en-GB" dirty="0"/>
              <a:t> </a:t>
            </a:r>
          </a:p>
          <a:p>
            <a:pPr lvl="1"/>
            <a:r>
              <a:rPr lang="en-GB" dirty="0"/>
              <a:t>FDA</a:t>
            </a:r>
          </a:p>
          <a:p>
            <a:pPr marL="230188" lvl="1" indent="0">
              <a:buNone/>
            </a:pPr>
            <a:r>
              <a:rPr lang="en-GB" dirty="0">
                <a:hlinkClick r:id="rId4"/>
              </a:rPr>
              <a:t>https://www.fda.gov/downloads/AboutFDA/ReportsManualsForms/Forms/UCM527320.pdf</a:t>
            </a:r>
            <a:r>
              <a:rPr lang="en-GB" dirty="0"/>
              <a:t> </a:t>
            </a:r>
          </a:p>
        </p:txBody>
      </p:sp>
      <p:pic>
        <p:nvPicPr>
          <p:cNvPr id="5" name="Picture 4">
            <a:extLst>
              <a:ext uri="{FF2B5EF4-FFF2-40B4-BE49-F238E27FC236}">
                <a16:creationId xmlns:a16="http://schemas.microsoft.com/office/drawing/2014/main" xmlns="" id="{4B7BD228-2BA9-4FB5-B76B-A7375DD32AC9}"/>
              </a:ext>
            </a:extLst>
          </p:cNvPr>
          <p:cNvPicPr>
            <a:picLocks noChangeAspect="1"/>
          </p:cNvPicPr>
          <p:nvPr/>
        </p:nvPicPr>
        <p:blipFill>
          <a:blip r:embed="rId5"/>
          <a:stretch>
            <a:fillRect/>
          </a:stretch>
        </p:blipFill>
        <p:spPr>
          <a:xfrm>
            <a:off x="404066" y="1646598"/>
            <a:ext cx="8480185" cy="4657219"/>
          </a:xfrm>
          <a:prstGeom prst="rect">
            <a:avLst/>
          </a:prstGeom>
          <a:effectLst>
            <a:outerShdw blurRad="50800" dist="50800" dir="5400000" algn="ctr" rotWithShape="0">
              <a:schemeClr val="tx1">
                <a:lumMod val="95000"/>
                <a:lumOff val="5000"/>
              </a:schemeClr>
            </a:outerShdw>
          </a:effectLst>
        </p:spPr>
      </p:pic>
    </p:spTree>
    <p:extLst>
      <p:ext uri="{BB962C8B-B14F-4D97-AF65-F5344CB8AC3E}">
        <p14:creationId xmlns:p14="http://schemas.microsoft.com/office/powerpoint/2010/main" val="217093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FCA3592-DCEE-4343-AE57-3B6B4D5D31D3}"/>
              </a:ext>
            </a:extLst>
          </p:cNvPr>
          <p:cNvSpPr>
            <a:spLocks noGrp="1"/>
          </p:cNvSpPr>
          <p:nvPr>
            <p:ph type="body" sz="quarter" idx="10"/>
          </p:nvPr>
        </p:nvSpPr>
        <p:spPr/>
        <p:txBody>
          <a:bodyPr/>
          <a:lstStyle/>
          <a:p>
            <a:r>
              <a:rPr lang="en-GB" sz="3200" b="1" dirty="0"/>
              <a:t>Common questions</a:t>
            </a:r>
          </a:p>
        </p:txBody>
      </p:sp>
      <p:sp>
        <p:nvSpPr>
          <p:cNvPr id="3" name="Text Placeholder 2">
            <a:extLst>
              <a:ext uri="{FF2B5EF4-FFF2-40B4-BE49-F238E27FC236}">
                <a16:creationId xmlns:a16="http://schemas.microsoft.com/office/drawing/2014/main" xmlns="" id="{C1B8F814-726A-4694-A6AE-6482071D7EBE}"/>
              </a:ext>
            </a:extLst>
          </p:cNvPr>
          <p:cNvSpPr>
            <a:spLocks noGrp="1"/>
          </p:cNvSpPr>
          <p:nvPr>
            <p:ph type="body" sz="quarter" idx="11"/>
          </p:nvPr>
        </p:nvSpPr>
        <p:spPr>
          <a:xfrm>
            <a:off x="384222" y="1157940"/>
            <a:ext cx="8523804" cy="3473054"/>
          </a:xfrm>
        </p:spPr>
        <p:txBody>
          <a:bodyPr/>
          <a:lstStyle/>
          <a:p>
            <a:pPr marL="457200" indent="-457200">
              <a:spcAft>
                <a:spcPts val="1200"/>
              </a:spcAft>
              <a:buClr>
                <a:srgbClr val="218BA7"/>
              </a:buClr>
              <a:buFont typeface="+mj-lt"/>
              <a:buAutoNum type="arabicPeriod" startAt="2"/>
            </a:pPr>
            <a:r>
              <a:rPr lang="en-GB" sz="2400" dirty="0">
                <a:solidFill>
                  <a:srgbClr val="F26200"/>
                </a:solidFill>
              </a:rPr>
              <a:t>What is the international birthdate concept (IBD)?</a:t>
            </a:r>
          </a:p>
          <a:p>
            <a:pPr marL="530225" lvl="2">
              <a:spcBef>
                <a:spcPts val="1000"/>
              </a:spcBef>
              <a:buClr>
                <a:schemeClr val="accent2"/>
              </a:buClr>
              <a:buFont typeface="Calibri" panose="020F0502020204030204" pitchFamily="34" charset="0"/>
              <a:buChar char="&gt;"/>
            </a:pPr>
            <a:r>
              <a:rPr lang="en-GB" dirty="0">
                <a:solidFill>
                  <a:srgbClr val="218BA7"/>
                </a:solidFill>
                <a:latin typeface="Arial" panose="020B0604020202020204" pitchFamily="34" charset="0"/>
                <a:cs typeface="Arial" panose="020B0604020202020204" pitchFamily="34" charset="0"/>
              </a:rPr>
              <a:t>A harmonised date for the submission of </a:t>
            </a:r>
            <a:r>
              <a:rPr lang="en-GB" dirty="0" err="1">
                <a:solidFill>
                  <a:srgbClr val="218BA7"/>
                </a:solidFill>
                <a:latin typeface="Arial" panose="020B0604020202020204" pitchFamily="34" charset="0"/>
                <a:cs typeface="Arial" panose="020B0604020202020204" pitchFamily="34" charset="0"/>
              </a:rPr>
              <a:t>PhV</a:t>
            </a:r>
            <a:r>
              <a:rPr lang="en-GB" dirty="0">
                <a:solidFill>
                  <a:srgbClr val="218BA7"/>
                </a:solidFill>
                <a:latin typeface="Arial" panose="020B0604020202020204" pitchFamily="34" charset="0"/>
                <a:cs typeface="Arial" panose="020B0604020202020204" pitchFamily="34" charset="0"/>
              </a:rPr>
              <a:t> periodic safety reports</a:t>
            </a:r>
          </a:p>
          <a:p>
            <a:pPr marL="530225" lvl="2">
              <a:spcBef>
                <a:spcPts val="1000"/>
              </a:spcBef>
              <a:buClr>
                <a:schemeClr val="accent2"/>
              </a:buClr>
              <a:buFont typeface="Calibri" panose="020F0502020204030204" pitchFamily="34" charset="0"/>
              <a:buChar char="&gt;"/>
            </a:pPr>
            <a:r>
              <a:rPr lang="en-GB" dirty="0">
                <a:solidFill>
                  <a:srgbClr val="218BA7"/>
                </a:solidFill>
                <a:latin typeface="Arial" panose="020B0604020202020204" pitchFamily="34" charset="0"/>
                <a:cs typeface="Arial" panose="020B0604020202020204" pitchFamily="34" charset="0"/>
              </a:rPr>
              <a:t>Products are authorised in different countries at different times</a:t>
            </a:r>
          </a:p>
          <a:p>
            <a:pPr marL="530225" lvl="2">
              <a:spcBef>
                <a:spcPts val="1000"/>
              </a:spcBef>
              <a:buClr>
                <a:schemeClr val="accent2"/>
              </a:buClr>
              <a:buFont typeface="Calibri" panose="020F0502020204030204" pitchFamily="34" charset="0"/>
              <a:buChar char="&gt;"/>
            </a:pPr>
            <a:r>
              <a:rPr lang="en-GB" dirty="0">
                <a:solidFill>
                  <a:srgbClr val="218BA7"/>
                </a:solidFill>
                <a:latin typeface="Arial" panose="020B0604020202020204" pitchFamily="34" charset="0"/>
                <a:cs typeface="Arial" panose="020B0604020202020204" pitchFamily="34" charset="0"/>
              </a:rPr>
              <a:t>To avoid the need for a MAH to produce a </a:t>
            </a:r>
            <a:r>
              <a:rPr lang="en-GB" dirty="0">
                <a:solidFill>
                  <a:srgbClr val="C00000"/>
                </a:solidFill>
                <a:latin typeface="Arial" panose="020B0604020202020204" pitchFamily="34" charset="0"/>
                <a:cs typeface="Arial" panose="020B0604020202020204" pitchFamily="34" charset="0"/>
              </a:rPr>
              <a:t>continual flow of partially over-lapping reports </a:t>
            </a:r>
            <a:r>
              <a:rPr lang="en-GB" dirty="0">
                <a:solidFill>
                  <a:srgbClr val="218BA7"/>
                </a:solidFill>
                <a:latin typeface="Arial" panose="020B0604020202020204" pitchFamily="34" charset="0"/>
                <a:cs typeface="Arial" panose="020B0604020202020204" pitchFamily="34" charset="0"/>
              </a:rPr>
              <a:t>for different countries (duplication of effort) </a:t>
            </a:r>
          </a:p>
          <a:p>
            <a:pPr marL="530225" lvl="2">
              <a:spcBef>
                <a:spcPts val="1000"/>
              </a:spcBef>
              <a:buClr>
                <a:schemeClr val="accent2"/>
              </a:buClr>
              <a:buFont typeface="Calibri" panose="020F0502020204030204" pitchFamily="34" charset="0"/>
              <a:buChar char="&gt;"/>
            </a:pPr>
            <a:r>
              <a:rPr lang="en-GB" dirty="0">
                <a:solidFill>
                  <a:srgbClr val="218BA7"/>
                </a:solidFill>
                <a:latin typeface="Arial" panose="020B0604020202020204" pitchFamily="34" charset="0"/>
                <a:cs typeface="Arial" panose="020B0604020202020204" pitchFamily="34" charset="0"/>
              </a:rPr>
              <a:t>When the product safety profile is already established and the same/similar product is authorized in a new country - no need from a safety point of view to start new aggregate report cycles. </a:t>
            </a:r>
          </a:p>
          <a:p>
            <a:pPr marL="442913" lvl="2">
              <a:spcBef>
                <a:spcPts val="1000"/>
              </a:spcBef>
              <a:buClr>
                <a:schemeClr val="accent2"/>
              </a:buClr>
              <a:buFont typeface="Calibri" panose="020F0502020204030204" pitchFamily="34" charset="0"/>
              <a:buChar char="&gt;"/>
            </a:pPr>
            <a:r>
              <a:rPr lang="en-GB" dirty="0">
                <a:solidFill>
                  <a:srgbClr val="218BA7"/>
                </a:solidFill>
                <a:latin typeface="Arial" panose="020B0604020202020204" pitchFamily="34" charset="0"/>
                <a:cs typeface="Arial" panose="020B0604020202020204" pitchFamily="34" charset="0"/>
              </a:rPr>
              <a:t>See GL 29: Management of Periodic Summary Update Reports</a:t>
            </a:r>
          </a:p>
          <a:p>
            <a:pPr lvl="1"/>
            <a:endParaRPr lang="en-GB" sz="1800" dirty="0"/>
          </a:p>
          <a:p>
            <a:pPr lvl="1"/>
            <a:endParaRPr lang="en-GB" sz="1800" dirty="0"/>
          </a:p>
        </p:txBody>
      </p:sp>
      <p:pic>
        <p:nvPicPr>
          <p:cNvPr id="26" name="Picture 25">
            <a:extLst>
              <a:ext uri="{FF2B5EF4-FFF2-40B4-BE49-F238E27FC236}">
                <a16:creationId xmlns:a16="http://schemas.microsoft.com/office/drawing/2014/main" xmlns="" id="{A169CF2C-8EDA-4F3F-BD3D-5AFCE39A10E3}"/>
              </a:ext>
            </a:extLst>
          </p:cNvPr>
          <p:cNvPicPr>
            <a:picLocks noChangeAspect="1"/>
          </p:cNvPicPr>
          <p:nvPr/>
        </p:nvPicPr>
        <p:blipFill>
          <a:blip r:embed="rId2"/>
          <a:stretch>
            <a:fillRect/>
          </a:stretch>
        </p:blipFill>
        <p:spPr>
          <a:xfrm>
            <a:off x="384222" y="5110340"/>
            <a:ext cx="8829675" cy="1647825"/>
          </a:xfrm>
          <a:prstGeom prst="rect">
            <a:avLst/>
          </a:prstGeom>
        </p:spPr>
      </p:pic>
      <p:pic>
        <p:nvPicPr>
          <p:cNvPr id="34" name="Picture 33">
            <a:extLst>
              <a:ext uri="{FF2B5EF4-FFF2-40B4-BE49-F238E27FC236}">
                <a16:creationId xmlns:a16="http://schemas.microsoft.com/office/drawing/2014/main" xmlns="" id="{A5AD31D6-8EB5-41E3-A2D2-F2F589FB412E}"/>
              </a:ext>
            </a:extLst>
          </p:cNvPr>
          <p:cNvPicPr>
            <a:picLocks noChangeAspect="1"/>
          </p:cNvPicPr>
          <p:nvPr/>
        </p:nvPicPr>
        <p:blipFill>
          <a:blip r:embed="rId3"/>
          <a:stretch>
            <a:fillRect/>
          </a:stretch>
        </p:blipFill>
        <p:spPr>
          <a:xfrm>
            <a:off x="247650" y="4953178"/>
            <a:ext cx="8896350" cy="1962150"/>
          </a:xfrm>
          <a:prstGeom prst="rect">
            <a:avLst/>
          </a:prstGeom>
        </p:spPr>
      </p:pic>
    </p:spTree>
    <p:extLst>
      <p:ext uri="{BB962C8B-B14F-4D97-AF65-F5344CB8AC3E}">
        <p14:creationId xmlns:p14="http://schemas.microsoft.com/office/powerpoint/2010/main" val="11806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FCA3592-DCEE-4343-AE57-3B6B4D5D31D3}"/>
              </a:ext>
            </a:extLst>
          </p:cNvPr>
          <p:cNvSpPr>
            <a:spLocks noGrp="1"/>
          </p:cNvSpPr>
          <p:nvPr>
            <p:ph type="body" sz="quarter" idx="10"/>
          </p:nvPr>
        </p:nvSpPr>
        <p:spPr/>
        <p:txBody>
          <a:bodyPr/>
          <a:lstStyle/>
          <a:p>
            <a:r>
              <a:rPr lang="en-GB" sz="3200" b="1" dirty="0"/>
              <a:t>Common questions</a:t>
            </a:r>
          </a:p>
        </p:txBody>
      </p:sp>
      <p:sp>
        <p:nvSpPr>
          <p:cNvPr id="3" name="Text Placeholder 2">
            <a:extLst>
              <a:ext uri="{FF2B5EF4-FFF2-40B4-BE49-F238E27FC236}">
                <a16:creationId xmlns:a16="http://schemas.microsoft.com/office/drawing/2014/main" xmlns="" id="{C1B8F814-726A-4694-A6AE-6482071D7EBE}"/>
              </a:ext>
            </a:extLst>
          </p:cNvPr>
          <p:cNvSpPr>
            <a:spLocks noGrp="1"/>
          </p:cNvSpPr>
          <p:nvPr>
            <p:ph type="body" sz="quarter" idx="11"/>
          </p:nvPr>
        </p:nvSpPr>
        <p:spPr>
          <a:xfrm>
            <a:off x="508052" y="1255815"/>
            <a:ext cx="7654873" cy="4909010"/>
          </a:xfrm>
        </p:spPr>
        <p:txBody>
          <a:bodyPr/>
          <a:lstStyle/>
          <a:p>
            <a:pPr marL="457200" indent="-457200">
              <a:spcAft>
                <a:spcPts val="1200"/>
              </a:spcAft>
              <a:buFont typeface="+mj-lt"/>
              <a:buAutoNum type="arabicPeriod" startAt="3"/>
            </a:pPr>
            <a:r>
              <a:rPr lang="en-GB" sz="2400" dirty="0"/>
              <a:t>How do I encourage farmers and vets to report adverse events?</a:t>
            </a:r>
          </a:p>
          <a:p>
            <a:pPr lvl="1"/>
            <a:r>
              <a:rPr lang="en-GB" sz="1800" dirty="0"/>
              <a:t>Make it easy</a:t>
            </a:r>
          </a:p>
          <a:p>
            <a:pPr lvl="2"/>
            <a:r>
              <a:rPr lang="en-GB" sz="1800" dirty="0">
                <a:solidFill>
                  <a:schemeClr val="accent2"/>
                </a:solidFill>
                <a:latin typeface="Arial" panose="020B0604020202020204" pitchFamily="34" charset="0"/>
                <a:cs typeface="Arial" panose="020B0604020202020204" pitchFamily="34" charset="0"/>
              </a:rPr>
              <a:t>Make reporting forms easily available</a:t>
            </a:r>
          </a:p>
          <a:p>
            <a:pPr lvl="2"/>
            <a:r>
              <a:rPr lang="en-GB" sz="1800" dirty="0">
                <a:solidFill>
                  <a:schemeClr val="accent2"/>
                </a:solidFill>
                <a:latin typeface="Arial" panose="020B0604020202020204" pitchFamily="34" charset="0"/>
                <a:cs typeface="Arial" panose="020B0604020202020204" pitchFamily="34" charset="0"/>
              </a:rPr>
              <a:t>Make reporting forms quick and easy to fill in</a:t>
            </a:r>
          </a:p>
          <a:p>
            <a:pPr lvl="1"/>
            <a:endParaRPr lang="en-GB" dirty="0"/>
          </a:p>
          <a:p>
            <a:pPr lvl="1"/>
            <a:r>
              <a:rPr lang="en-GB" sz="1800" dirty="0"/>
              <a:t>Communicate and educate</a:t>
            </a:r>
          </a:p>
          <a:p>
            <a:pPr lvl="2"/>
            <a:r>
              <a:rPr lang="en-GB" sz="1800" dirty="0">
                <a:solidFill>
                  <a:schemeClr val="accent2"/>
                </a:solidFill>
                <a:latin typeface="Arial" panose="020B0604020202020204" pitchFamily="34" charset="0"/>
                <a:cs typeface="Arial" panose="020B0604020202020204" pitchFamily="34" charset="0"/>
              </a:rPr>
              <a:t>Communicate the system and the need and benefits</a:t>
            </a:r>
          </a:p>
          <a:p>
            <a:pPr lvl="2"/>
            <a:r>
              <a:rPr lang="en-GB" sz="1800" dirty="0">
                <a:solidFill>
                  <a:schemeClr val="accent2"/>
                </a:solidFill>
                <a:latin typeface="Arial" panose="020B0604020202020204" pitchFamily="34" charset="0"/>
                <a:cs typeface="Arial" panose="020B0604020202020204" pitchFamily="34" charset="0"/>
              </a:rPr>
              <a:t>Workshops, conferences, seminars</a:t>
            </a:r>
          </a:p>
          <a:p>
            <a:pPr lvl="2"/>
            <a:r>
              <a:rPr lang="en-GB" sz="1800" dirty="0">
                <a:solidFill>
                  <a:schemeClr val="accent2"/>
                </a:solidFill>
                <a:latin typeface="Arial" panose="020B0604020202020204" pitchFamily="34" charset="0"/>
                <a:cs typeface="Arial" panose="020B0604020202020204" pitchFamily="34" charset="0"/>
              </a:rPr>
              <a:t>Add to training programmes</a:t>
            </a:r>
          </a:p>
          <a:p>
            <a:pPr lvl="2"/>
            <a:endParaRPr lang="en-GB" dirty="0"/>
          </a:p>
          <a:p>
            <a:pPr lvl="1"/>
            <a:r>
              <a:rPr lang="en-GB" sz="1800" dirty="0"/>
              <a:t>Provide feedback</a:t>
            </a:r>
          </a:p>
          <a:p>
            <a:pPr lvl="2"/>
            <a:r>
              <a:rPr lang="en-GB" sz="1800" dirty="0">
                <a:solidFill>
                  <a:schemeClr val="accent2"/>
                </a:solidFill>
                <a:latin typeface="Arial" panose="020B0604020202020204" pitchFamily="34" charset="0"/>
                <a:cs typeface="Arial" panose="020B0604020202020204" pitchFamily="34" charset="0"/>
              </a:rPr>
              <a:t>Send letter of receipt</a:t>
            </a:r>
          </a:p>
          <a:p>
            <a:pPr lvl="2"/>
            <a:r>
              <a:rPr lang="en-GB" sz="1800" dirty="0">
                <a:solidFill>
                  <a:schemeClr val="accent2"/>
                </a:solidFill>
                <a:latin typeface="Arial" panose="020B0604020202020204" pitchFamily="34" charset="0"/>
                <a:cs typeface="Arial" panose="020B0604020202020204" pitchFamily="34" charset="0"/>
              </a:rPr>
              <a:t>Publish an annual report on adverse events received and actions taken</a:t>
            </a:r>
          </a:p>
        </p:txBody>
      </p:sp>
    </p:spTree>
    <p:extLst>
      <p:ext uri="{BB962C8B-B14F-4D97-AF65-F5344CB8AC3E}">
        <p14:creationId xmlns:p14="http://schemas.microsoft.com/office/powerpoint/2010/main" val="3398872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FCA3592-DCEE-4343-AE57-3B6B4D5D31D3}"/>
              </a:ext>
            </a:extLst>
          </p:cNvPr>
          <p:cNvSpPr>
            <a:spLocks noGrp="1"/>
          </p:cNvSpPr>
          <p:nvPr>
            <p:ph type="body" sz="quarter" idx="10"/>
          </p:nvPr>
        </p:nvSpPr>
        <p:spPr/>
        <p:txBody>
          <a:bodyPr/>
          <a:lstStyle/>
          <a:p>
            <a:r>
              <a:rPr lang="en-GB" sz="3200" b="1" dirty="0"/>
              <a:t>Common questions</a:t>
            </a:r>
          </a:p>
        </p:txBody>
      </p:sp>
      <p:sp>
        <p:nvSpPr>
          <p:cNvPr id="3" name="Text Placeholder 2">
            <a:extLst>
              <a:ext uri="{FF2B5EF4-FFF2-40B4-BE49-F238E27FC236}">
                <a16:creationId xmlns:a16="http://schemas.microsoft.com/office/drawing/2014/main" xmlns="" id="{C1B8F814-726A-4694-A6AE-6482071D7EBE}"/>
              </a:ext>
            </a:extLst>
          </p:cNvPr>
          <p:cNvSpPr>
            <a:spLocks noGrp="1"/>
          </p:cNvSpPr>
          <p:nvPr>
            <p:ph type="body" sz="quarter" idx="11"/>
          </p:nvPr>
        </p:nvSpPr>
        <p:spPr>
          <a:xfrm>
            <a:off x="508052" y="1255815"/>
            <a:ext cx="8335962" cy="4909010"/>
          </a:xfrm>
        </p:spPr>
        <p:txBody>
          <a:bodyPr/>
          <a:lstStyle/>
          <a:p>
            <a:pPr marL="457200" indent="-457200">
              <a:buClr>
                <a:srgbClr val="218BA7"/>
              </a:buClr>
              <a:buFont typeface="+mj-lt"/>
              <a:buAutoNum type="arabicPeriod" startAt="4"/>
            </a:pPr>
            <a:r>
              <a:rPr lang="en-GB" sz="2400" dirty="0">
                <a:solidFill>
                  <a:srgbClr val="F26200"/>
                </a:solidFill>
              </a:rPr>
              <a:t>Who can send reports, and to whom?</a:t>
            </a:r>
          </a:p>
          <a:p>
            <a:endParaRPr lang="en-GB" dirty="0"/>
          </a:p>
        </p:txBody>
      </p:sp>
      <p:pic>
        <p:nvPicPr>
          <p:cNvPr id="4" name="Picture 3">
            <a:extLst>
              <a:ext uri="{FF2B5EF4-FFF2-40B4-BE49-F238E27FC236}">
                <a16:creationId xmlns:a16="http://schemas.microsoft.com/office/drawing/2014/main" xmlns="" id="{196F109F-65B5-4DED-8765-36D96F54637C}"/>
              </a:ext>
            </a:extLst>
          </p:cNvPr>
          <p:cNvPicPr>
            <a:picLocks noChangeAspect="1"/>
          </p:cNvPicPr>
          <p:nvPr/>
        </p:nvPicPr>
        <p:blipFill>
          <a:blip r:embed="rId2"/>
          <a:stretch>
            <a:fillRect/>
          </a:stretch>
        </p:blipFill>
        <p:spPr>
          <a:xfrm>
            <a:off x="1604962" y="2009775"/>
            <a:ext cx="1628775" cy="1619250"/>
          </a:xfrm>
          <a:prstGeom prst="rect">
            <a:avLst/>
          </a:prstGeom>
        </p:spPr>
      </p:pic>
      <p:pic>
        <p:nvPicPr>
          <p:cNvPr id="5" name="Picture 4">
            <a:extLst>
              <a:ext uri="{FF2B5EF4-FFF2-40B4-BE49-F238E27FC236}">
                <a16:creationId xmlns:a16="http://schemas.microsoft.com/office/drawing/2014/main" xmlns="" id="{DBE442D6-325C-4F2D-A334-9AF472E989F4}"/>
              </a:ext>
            </a:extLst>
          </p:cNvPr>
          <p:cNvPicPr>
            <a:picLocks noChangeAspect="1"/>
          </p:cNvPicPr>
          <p:nvPr/>
        </p:nvPicPr>
        <p:blipFill>
          <a:blip r:embed="rId3"/>
          <a:stretch>
            <a:fillRect/>
          </a:stretch>
        </p:blipFill>
        <p:spPr>
          <a:xfrm>
            <a:off x="1604962" y="5018887"/>
            <a:ext cx="1647825" cy="1057275"/>
          </a:xfrm>
          <a:prstGeom prst="rect">
            <a:avLst/>
          </a:prstGeom>
        </p:spPr>
      </p:pic>
      <p:pic>
        <p:nvPicPr>
          <p:cNvPr id="7" name="Picture 6">
            <a:extLst>
              <a:ext uri="{FF2B5EF4-FFF2-40B4-BE49-F238E27FC236}">
                <a16:creationId xmlns:a16="http://schemas.microsoft.com/office/drawing/2014/main" xmlns="" id="{2481D688-6DE9-4876-ADE4-03B6E83FFD40}"/>
              </a:ext>
            </a:extLst>
          </p:cNvPr>
          <p:cNvPicPr>
            <a:picLocks noChangeAspect="1"/>
          </p:cNvPicPr>
          <p:nvPr/>
        </p:nvPicPr>
        <p:blipFill>
          <a:blip r:embed="rId4"/>
          <a:stretch>
            <a:fillRect/>
          </a:stretch>
        </p:blipFill>
        <p:spPr>
          <a:xfrm>
            <a:off x="2092300" y="4382985"/>
            <a:ext cx="1141437" cy="1013631"/>
          </a:xfrm>
          <a:prstGeom prst="rect">
            <a:avLst/>
          </a:prstGeom>
        </p:spPr>
      </p:pic>
      <p:pic>
        <p:nvPicPr>
          <p:cNvPr id="8" name="Picture 7">
            <a:extLst>
              <a:ext uri="{FF2B5EF4-FFF2-40B4-BE49-F238E27FC236}">
                <a16:creationId xmlns:a16="http://schemas.microsoft.com/office/drawing/2014/main" xmlns="" id="{748B8A35-8CD4-41E9-AA6F-C18981225F32}"/>
              </a:ext>
            </a:extLst>
          </p:cNvPr>
          <p:cNvPicPr>
            <a:picLocks noChangeAspect="1"/>
          </p:cNvPicPr>
          <p:nvPr/>
        </p:nvPicPr>
        <p:blipFill>
          <a:blip r:embed="rId5"/>
          <a:stretch>
            <a:fillRect/>
          </a:stretch>
        </p:blipFill>
        <p:spPr>
          <a:xfrm>
            <a:off x="5622272" y="2009775"/>
            <a:ext cx="1528763" cy="1671925"/>
          </a:xfrm>
          <a:prstGeom prst="rect">
            <a:avLst/>
          </a:prstGeom>
        </p:spPr>
      </p:pic>
      <p:pic>
        <p:nvPicPr>
          <p:cNvPr id="9" name="Picture 8">
            <a:extLst>
              <a:ext uri="{FF2B5EF4-FFF2-40B4-BE49-F238E27FC236}">
                <a16:creationId xmlns:a16="http://schemas.microsoft.com/office/drawing/2014/main" xmlns="" id="{E097D5D4-4C6A-4C52-B0D3-3EBD5BBF675E}"/>
              </a:ext>
            </a:extLst>
          </p:cNvPr>
          <p:cNvPicPr>
            <a:picLocks noChangeAspect="1"/>
          </p:cNvPicPr>
          <p:nvPr/>
        </p:nvPicPr>
        <p:blipFill>
          <a:blip r:embed="rId6"/>
          <a:stretch>
            <a:fillRect/>
          </a:stretch>
        </p:blipFill>
        <p:spPr>
          <a:xfrm>
            <a:off x="5681804" y="4382985"/>
            <a:ext cx="1469231" cy="1693178"/>
          </a:xfrm>
          <a:prstGeom prst="rect">
            <a:avLst/>
          </a:prstGeom>
        </p:spPr>
      </p:pic>
      <p:sp>
        <p:nvSpPr>
          <p:cNvPr id="10" name="Arrow: Right 9">
            <a:extLst>
              <a:ext uri="{FF2B5EF4-FFF2-40B4-BE49-F238E27FC236}">
                <a16:creationId xmlns:a16="http://schemas.microsoft.com/office/drawing/2014/main" xmlns="" id="{8620ECC2-902C-42F2-9B14-5B57EF0C56FE}"/>
              </a:ext>
            </a:extLst>
          </p:cNvPr>
          <p:cNvSpPr/>
          <p:nvPr/>
        </p:nvSpPr>
        <p:spPr>
          <a:xfrm>
            <a:off x="3523456" y="2645712"/>
            <a:ext cx="1848644" cy="400050"/>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xmlns="" id="{73988D19-E4DD-4CF2-AB77-8B30B04819E9}"/>
              </a:ext>
            </a:extLst>
          </p:cNvPr>
          <p:cNvSpPr/>
          <p:nvPr/>
        </p:nvSpPr>
        <p:spPr>
          <a:xfrm rot="1755333">
            <a:off x="3268406" y="3993347"/>
            <a:ext cx="2168709" cy="400050"/>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xmlns="" id="{6B8BB054-6426-4188-8A5F-96B3E7211C42}"/>
              </a:ext>
            </a:extLst>
          </p:cNvPr>
          <p:cNvSpPr/>
          <p:nvPr/>
        </p:nvSpPr>
        <p:spPr>
          <a:xfrm rot="16200000">
            <a:off x="5783123" y="3763823"/>
            <a:ext cx="600075" cy="330479"/>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xmlns="" id="{C19CAF0D-D104-41AE-88CA-3E1201562A19}"/>
              </a:ext>
            </a:extLst>
          </p:cNvPr>
          <p:cNvSpPr/>
          <p:nvPr/>
        </p:nvSpPr>
        <p:spPr>
          <a:xfrm rot="19695922">
            <a:off x="3195573" y="3585724"/>
            <a:ext cx="2336678" cy="400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4">
            <a:extLst>
              <a:ext uri="{FF2B5EF4-FFF2-40B4-BE49-F238E27FC236}">
                <a16:creationId xmlns:a16="http://schemas.microsoft.com/office/drawing/2014/main" xmlns="" id="{B4C74E87-FA11-4193-8144-F6BE60006AF4}"/>
              </a:ext>
            </a:extLst>
          </p:cNvPr>
          <p:cNvSpPr/>
          <p:nvPr/>
        </p:nvSpPr>
        <p:spPr>
          <a:xfrm>
            <a:off x="3576862" y="5073880"/>
            <a:ext cx="1714501" cy="400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Right 15">
            <a:extLst>
              <a:ext uri="{FF2B5EF4-FFF2-40B4-BE49-F238E27FC236}">
                <a16:creationId xmlns:a16="http://schemas.microsoft.com/office/drawing/2014/main" xmlns="" id="{A72BD17E-220F-4FBE-AF77-55945B63160D}"/>
              </a:ext>
            </a:extLst>
          </p:cNvPr>
          <p:cNvSpPr/>
          <p:nvPr/>
        </p:nvSpPr>
        <p:spPr>
          <a:xfrm rot="16200000">
            <a:off x="2213623" y="3802533"/>
            <a:ext cx="670868" cy="4000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Right 16">
            <a:extLst>
              <a:ext uri="{FF2B5EF4-FFF2-40B4-BE49-F238E27FC236}">
                <a16:creationId xmlns:a16="http://schemas.microsoft.com/office/drawing/2014/main" xmlns="" id="{F7DD7991-6846-47F5-9712-46837F8A1C84}"/>
              </a:ext>
            </a:extLst>
          </p:cNvPr>
          <p:cNvSpPr/>
          <p:nvPr/>
        </p:nvSpPr>
        <p:spPr>
          <a:xfrm rot="5400000">
            <a:off x="6441591" y="3876376"/>
            <a:ext cx="597085" cy="311933"/>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Left 5">
            <a:extLst>
              <a:ext uri="{FF2B5EF4-FFF2-40B4-BE49-F238E27FC236}">
                <a16:creationId xmlns:a16="http://schemas.microsoft.com/office/drawing/2014/main" xmlns="" id="{849A9EBE-0E0B-4429-9F63-DC558169A287}"/>
              </a:ext>
            </a:extLst>
          </p:cNvPr>
          <p:cNvSpPr/>
          <p:nvPr/>
        </p:nvSpPr>
        <p:spPr>
          <a:xfrm>
            <a:off x="3576440" y="1830097"/>
            <a:ext cx="1508413" cy="802554"/>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FEEDBACK</a:t>
            </a:r>
          </a:p>
        </p:txBody>
      </p:sp>
      <p:sp>
        <p:nvSpPr>
          <p:cNvPr id="11" name="Callout: Left Arrow 10">
            <a:extLst>
              <a:ext uri="{FF2B5EF4-FFF2-40B4-BE49-F238E27FC236}">
                <a16:creationId xmlns:a16="http://schemas.microsoft.com/office/drawing/2014/main" xmlns="" id="{53436371-5CFB-4634-9158-99C7B4982F61}"/>
              </a:ext>
            </a:extLst>
          </p:cNvPr>
          <p:cNvSpPr/>
          <p:nvPr/>
        </p:nvSpPr>
        <p:spPr>
          <a:xfrm>
            <a:off x="3472587" y="3571273"/>
            <a:ext cx="2123414" cy="811712"/>
          </a:xfrm>
          <a:prstGeom prst="leftArrowCallout">
            <a:avLst>
              <a:gd name="adj1" fmla="val 25000"/>
              <a:gd name="adj2" fmla="val 25000"/>
              <a:gd name="adj3" fmla="val 25000"/>
              <a:gd name="adj4" fmla="val 25829"/>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a:t>
            </a:r>
          </a:p>
        </p:txBody>
      </p:sp>
    </p:spTree>
    <p:extLst>
      <p:ext uri="{BB962C8B-B14F-4D97-AF65-F5344CB8AC3E}">
        <p14:creationId xmlns:p14="http://schemas.microsoft.com/office/powerpoint/2010/main" val="89616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righ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up)">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6" grpId="0" animBg="1"/>
      <p:bldP spid="17" grpId="0" animBg="1"/>
      <p:bldP spid="6"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FCA3592-DCEE-4343-AE57-3B6B4D5D31D3}"/>
              </a:ext>
            </a:extLst>
          </p:cNvPr>
          <p:cNvSpPr>
            <a:spLocks noGrp="1"/>
          </p:cNvSpPr>
          <p:nvPr>
            <p:ph type="body" sz="quarter" idx="10"/>
          </p:nvPr>
        </p:nvSpPr>
        <p:spPr/>
        <p:txBody>
          <a:bodyPr/>
          <a:lstStyle/>
          <a:p>
            <a:r>
              <a:rPr lang="en-GB" sz="3200" b="1" dirty="0"/>
              <a:t>Common questions</a:t>
            </a:r>
          </a:p>
        </p:txBody>
      </p:sp>
      <p:sp>
        <p:nvSpPr>
          <p:cNvPr id="3" name="Text Placeholder 2">
            <a:extLst>
              <a:ext uri="{FF2B5EF4-FFF2-40B4-BE49-F238E27FC236}">
                <a16:creationId xmlns:a16="http://schemas.microsoft.com/office/drawing/2014/main" xmlns="" id="{C1B8F814-726A-4694-A6AE-6482071D7EBE}"/>
              </a:ext>
            </a:extLst>
          </p:cNvPr>
          <p:cNvSpPr>
            <a:spLocks noGrp="1"/>
          </p:cNvSpPr>
          <p:nvPr>
            <p:ph type="body" sz="quarter" idx="11"/>
          </p:nvPr>
        </p:nvSpPr>
        <p:spPr>
          <a:xfrm>
            <a:off x="508052" y="1255815"/>
            <a:ext cx="8335962" cy="4909010"/>
          </a:xfrm>
        </p:spPr>
        <p:txBody>
          <a:bodyPr/>
          <a:lstStyle/>
          <a:p>
            <a:pPr marL="457200" indent="-457200">
              <a:buFont typeface="+mj-lt"/>
              <a:buAutoNum type="arabicPeriod" startAt="5"/>
            </a:pPr>
            <a:r>
              <a:rPr lang="en-GB" sz="2400" dirty="0"/>
              <a:t>Should reporting an AE be a legal requirement for consumers/veterinarians?</a:t>
            </a:r>
          </a:p>
          <a:p>
            <a:pPr marL="539750"/>
            <a:r>
              <a:rPr lang="en-GB" dirty="0"/>
              <a:t>Preferred: professional duty, vet training and education</a:t>
            </a:r>
          </a:p>
          <a:p>
            <a:pPr marL="539750"/>
            <a:r>
              <a:rPr lang="en-GB" dirty="0"/>
              <a:t>Legislation: can ‘strongly encourage’, but not a legal offence</a:t>
            </a:r>
          </a:p>
          <a:p>
            <a:pPr marL="539750"/>
            <a:r>
              <a:rPr lang="en-GB" dirty="0"/>
              <a:t>Carrot and not stick </a:t>
            </a:r>
          </a:p>
          <a:p>
            <a:pPr marL="773113" lvl="1"/>
            <a:r>
              <a:rPr lang="en-GB" sz="1800" dirty="0"/>
              <a:t>Make it easy to report</a:t>
            </a:r>
          </a:p>
          <a:p>
            <a:pPr marL="773113" lvl="1"/>
            <a:r>
              <a:rPr lang="en-GB" sz="1800" dirty="0"/>
              <a:t>Communicate the benefits</a:t>
            </a:r>
          </a:p>
          <a:p>
            <a:pPr marL="773113" lvl="1"/>
            <a:r>
              <a:rPr lang="en-GB" sz="1800" dirty="0"/>
              <a:t>Provide feedback</a:t>
            </a:r>
          </a:p>
        </p:txBody>
      </p:sp>
    </p:spTree>
    <p:extLst>
      <p:ext uri="{BB962C8B-B14F-4D97-AF65-F5344CB8AC3E}">
        <p14:creationId xmlns:p14="http://schemas.microsoft.com/office/powerpoint/2010/main" val="4177264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FCA3592-DCEE-4343-AE57-3B6B4D5D31D3}"/>
              </a:ext>
            </a:extLst>
          </p:cNvPr>
          <p:cNvSpPr>
            <a:spLocks noGrp="1"/>
          </p:cNvSpPr>
          <p:nvPr>
            <p:ph type="body" sz="quarter" idx="10"/>
          </p:nvPr>
        </p:nvSpPr>
        <p:spPr/>
        <p:txBody>
          <a:bodyPr/>
          <a:lstStyle/>
          <a:p>
            <a:r>
              <a:rPr lang="en-GB" sz="3200" b="1" dirty="0"/>
              <a:t>Common questions</a:t>
            </a:r>
          </a:p>
        </p:txBody>
      </p:sp>
      <p:sp>
        <p:nvSpPr>
          <p:cNvPr id="3" name="Text Placeholder 2">
            <a:extLst>
              <a:ext uri="{FF2B5EF4-FFF2-40B4-BE49-F238E27FC236}">
                <a16:creationId xmlns:a16="http://schemas.microsoft.com/office/drawing/2014/main" xmlns="" id="{C1B8F814-726A-4694-A6AE-6482071D7EBE}"/>
              </a:ext>
            </a:extLst>
          </p:cNvPr>
          <p:cNvSpPr>
            <a:spLocks noGrp="1"/>
          </p:cNvSpPr>
          <p:nvPr>
            <p:ph type="body" sz="quarter" idx="11"/>
          </p:nvPr>
        </p:nvSpPr>
        <p:spPr>
          <a:xfrm>
            <a:off x="508052" y="1255814"/>
            <a:ext cx="8335962" cy="5198773"/>
          </a:xfrm>
        </p:spPr>
        <p:txBody>
          <a:bodyPr/>
          <a:lstStyle/>
          <a:p>
            <a:pPr marL="457200" indent="-457200">
              <a:buFont typeface="+mj-lt"/>
              <a:buAutoNum type="arabicPeriod" startAt="6"/>
            </a:pPr>
            <a:r>
              <a:rPr lang="en-GB" sz="2400" dirty="0"/>
              <a:t>What periodicity is used for periodic summary update reports (PSURs) with aggregate analyses?</a:t>
            </a:r>
          </a:p>
          <a:p>
            <a:pPr>
              <a:buFont typeface="Arial" panose="020B0604020202020204" pitchFamily="34" charset="0"/>
              <a:buChar char="•"/>
            </a:pPr>
            <a:r>
              <a:rPr lang="en-GB" sz="2400" dirty="0"/>
              <a:t>In the EU* </a:t>
            </a:r>
          </a:p>
          <a:p>
            <a:pPr marL="900113"/>
            <a:r>
              <a:rPr lang="en-GB" dirty="0"/>
              <a:t>Years 1 and 2: every 6 months</a:t>
            </a:r>
          </a:p>
          <a:p>
            <a:pPr marL="900113"/>
            <a:r>
              <a:rPr lang="en-GB" dirty="0"/>
              <a:t>Years 3 and 4: every year</a:t>
            </a:r>
          </a:p>
          <a:p>
            <a:pPr marL="900113"/>
            <a:r>
              <a:rPr lang="en-GB" dirty="0"/>
              <a:t>Year 5 onwards: every 3 years</a:t>
            </a:r>
          </a:p>
          <a:p>
            <a:pPr marL="900113"/>
            <a:endParaRPr lang="en-GB" dirty="0"/>
          </a:p>
          <a:p>
            <a:pPr>
              <a:buFont typeface="Arial" panose="020B0604020202020204" pitchFamily="34" charset="0"/>
              <a:buChar char="•"/>
            </a:pPr>
            <a:r>
              <a:rPr lang="en-GB" sz="2400" dirty="0"/>
              <a:t>In the USA</a:t>
            </a:r>
          </a:p>
          <a:p>
            <a:pPr marL="900113"/>
            <a:r>
              <a:rPr lang="en-GB" dirty="0"/>
              <a:t>Years 1 and 2: every 6 months</a:t>
            </a:r>
          </a:p>
          <a:p>
            <a:pPr marL="900113"/>
            <a:r>
              <a:rPr lang="en-GB" dirty="0"/>
              <a:t>Year 3 onwards: every year</a:t>
            </a:r>
          </a:p>
          <a:p>
            <a:pPr marL="900113"/>
            <a:endParaRPr lang="en-GB" dirty="0"/>
          </a:p>
          <a:p>
            <a:pPr marL="1792288" indent="0">
              <a:buNone/>
            </a:pPr>
            <a:r>
              <a:rPr lang="en-GB" sz="1600" dirty="0">
                <a:solidFill>
                  <a:srgbClr val="FF6600"/>
                </a:solidFill>
              </a:rPr>
              <a:t>*N.B. PSURs are removed from the new EU legislation, becoming applicable in 2022, and are replaced by ‘signal detection procedures’ within a single EU database</a:t>
            </a:r>
          </a:p>
        </p:txBody>
      </p:sp>
    </p:spTree>
    <p:extLst>
      <p:ext uri="{BB962C8B-B14F-4D97-AF65-F5344CB8AC3E}">
        <p14:creationId xmlns:p14="http://schemas.microsoft.com/office/powerpoint/2010/main" val="1334138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F512B922-E3C1-4218-B607-FD960C56FBF6}"/>
              </a:ext>
            </a:extLst>
          </p:cNvPr>
          <p:cNvSpPr>
            <a:spLocks noGrp="1"/>
          </p:cNvSpPr>
          <p:nvPr>
            <p:ph type="body" sz="quarter" idx="10"/>
          </p:nvPr>
        </p:nvSpPr>
        <p:spPr/>
        <p:txBody>
          <a:bodyPr/>
          <a:lstStyle/>
          <a:p>
            <a:r>
              <a:rPr lang="en-GB" dirty="0"/>
              <a:t>Contents</a:t>
            </a:r>
          </a:p>
        </p:txBody>
      </p:sp>
      <p:sp>
        <p:nvSpPr>
          <p:cNvPr id="3" name="Text Placeholder 2">
            <a:extLst>
              <a:ext uri="{FF2B5EF4-FFF2-40B4-BE49-F238E27FC236}">
                <a16:creationId xmlns:a16="http://schemas.microsoft.com/office/drawing/2014/main" xmlns="" id="{F39F22D7-ABF3-4E30-A52D-E20E20FF2A62}"/>
              </a:ext>
            </a:extLst>
          </p:cNvPr>
          <p:cNvSpPr>
            <a:spLocks noGrp="1"/>
          </p:cNvSpPr>
          <p:nvPr>
            <p:ph type="body" sz="quarter" idx="11"/>
          </p:nvPr>
        </p:nvSpPr>
        <p:spPr/>
        <p:txBody>
          <a:bodyPr/>
          <a:lstStyle/>
          <a:p>
            <a:r>
              <a:rPr lang="en-GB" dirty="0"/>
              <a:t>Re-cap – VICH presentation on ‘Development of a </a:t>
            </a:r>
            <a:r>
              <a:rPr lang="en-GB" dirty="0" err="1"/>
              <a:t>PhV</a:t>
            </a:r>
            <a:r>
              <a:rPr lang="en-GB" dirty="0"/>
              <a:t> system’ </a:t>
            </a:r>
            <a:r>
              <a:rPr lang="en-GB" sz="2000" dirty="0"/>
              <a:t>(also available on the VICH website)</a:t>
            </a:r>
          </a:p>
          <a:p>
            <a:r>
              <a:rPr lang="en-GB" dirty="0"/>
              <a:t>What are the VICH </a:t>
            </a:r>
            <a:r>
              <a:rPr lang="en-GB" dirty="0" err="1"/>
              <a:t>PhV</a:t>
            </a:r>
            <a:r>
              <a:rPr lang="en-GB" dirty="0"/>
              <a:t> guidelines</a:t>
            </a:r>
          </a:p>
          <a:p>
            <a:r>
              <a:rPr lang="en-GB" dirty="0"/>
              <a:t>How to use the VICH </a:t>
            </a:r>
            <a:r>
              <a:rPr lang="en-GB" dirty="0" err="1"/>
              <a:t>PhV</a:t>
            </a:r>
            <a:r>
              <a:rPr lang="en-GB" dirty="0"/>
              <a:t> guidelines</a:t>
            </a:r>
          </a:p>
          <a:p>
            <a:r>
              <a:rPr lang="en-GB" dirty="0"/>
              <a:t>Common questions</a:t>
            </a:r>
          </a:p>
          <a:p>
            <a:endParaRPr lang="en-GB" dirty="0"/>
          </a:p>
        </p:txBody>
      </p:sp>
    </p:spTree>
    <p:extLst>
      <p:ext uri="{BB962C8B-B14F-4D97-AF65-F5344CB8AC3E}">
        <p14:creationId xmlns:p14="http://schemas.microsoft.com/office/powerpoint/2010/main" val="2406672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FCA3592-DCEE-4343-AE57-3B6B4D5D31D3}"/>
              </a:ext>
            </a:extLst>
          </p:cNvPr>
          <p:cNvSpPr>
            <a:spLocks noGrp="1"/>
          </p:cNvSpPr>
          <p:nvPr>
            <p:ph type="body" sz="quarter" idx="10"/>
          </p:nvPr>
        </p:nvSpPr>
        <p:spPr/>
        <p:txBody>
          <a:bodyPr/>
          <a:lstStyle/>
          <a:p>
            <a:r>
              <a:rPr lang="en-GB" sz="3200" b="1" dirty="0"/>
              <a:t>Common questions</a:t>
            </a:r>
          </a:p>
        </p:txBody>
      </p:sp>
      <p:sp>
        <p:nvSpPr>
          <p:cNvPr id="3" name="Text Placeholder 2">
            <a:extLst>
              <a:ext uri="{FF2B5EF4-FFF2-40B4-BE49-F238E27FC236}">
                <a16:creationId xmlns:a16="http://schemas.microsoft.com/office/drawing/2014/main" xmlns="" id="{C1B8F814-726A-4694-A6AE-6482071D7EBE}"/>
              </a:ext>
            </a:extLst>
          </p:cNvPr>
          <p:cNvSpPr>
            <a:spLocks noGrp="1"/>
          </p:cNvSpPr>
          <p:nvPr>
            <p:ph type="body" sz="quarter" idx="11"/>
          </p:nvPr>
        </p:nvSpPr>
        <p:spPr>
          <a:xfrm>
            <a:off x="508052" y="1255815"/>
            <a:ext cx="8123330" cy="4909010"/>
          </a:xfrm>
        </p:spPr>
        <p:txBody>
          <a:bodyPr/>
          <a:lstStyle/>
          <a:p>
            <a:pPr marL="457200" indent="-457200">
              <a:buFont typeface="+mj-lt"/>
              <a:buAutoNum type="arabicPeriod" startAt="7"/>
            </a:pPr>
            <a:r>
              <a:rPr lang="en-GB" sz="2400" dirty="0"/>
              <a:t>A deadline of 15 days to report a serious AE – isn’t that too late?</a:t>
            </a:r>
          </a:p>
          <a:p>
            <a:pPr marL="720725"/>
            <a:r>
              <a:rPr lang="en-GB" dirty="0"/>
              <a:t>Time may be needed to collect missing data to complete the AE report before submission</a:t>
            </a:r>
          </a:p>
          <a:p>
            <a:pPr marL="720725"/>
            <a:r>
              <a:rPr lang="en-GB" dirty="0"/>
              <a:t>(a) MAHs usually notify authorities immediately</a:t>
            </a:r>
          </a:p>
          <a:p>
            <a:pPr marL="720725"/>
            <a:r>
              <a:rPr lang="en-GB" dirty="0"/>
              <a:t>(b) 15 day deadline to submit full report to authorities</a:t>
            </a:r>
          </a:p>
          <a:p>
            <a:pPr marL="720725"/>
            <a:endParaRPr lang="en-GB" dirty="0"/>
          </a:p>
          <a:p>
            <a:pPr marL="492125" indent="0">
              <a:buNone/>
            </a:pPr>
            <a:r>
              <a:rPr lang="en-GB" dirty="0"/>
              <a:t>*N.B. the timing for expedited reports is not addressed in VICH guidelines.  Exact legal requirements vary depending on the region.  However the general principles for defining expedited reports are described in VICH GL24</a:t>
            </a:r>
          </a:p>
        </p:txBody>
      </p:sp>
    </p:spTree>
    <p:extLst>
      <p:ext uri="{BB962C8B-B14F-4D97-AF65-F5344CB8AC3E}">
        <p14:creationId xmlns:p14="http://schemas.microsoft.com/office/powerpoint/2010/main" val="2863004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FCA3592-DCEE-4343-AE57-3B6B4D5D31D3}"/>
              </a:ext>
            </a:extLst>
          </p:cNvPr>
          <p:cNvSpPr>
            <a:spLocks noGrp="1"/>
          </p:cNvSpPr>
          <p:nvPr>
            <p:ph type="body" sz="quarter" idx="10"/>
          </p:nvPr>
        </p:nvSpPr>
        <p:spPr/>
        <p:txBody>
          <a:bodyPr/>
          <a:lstStyle/>
          <a:p>
            <a:r>
              <a:rPr lang="en-GB" sz="3200" b="1" dirty="0"/>
              <a:t>Common questions</a:t>
            </a:r>
          </a:p>
        </p:txBody>
      </p:sp>
      <p:sp>
        <p:nvSpPr>
          <p:cNvPr id="3" name="Text Placeholder 2">
            <a:extLst>
              <a:ext uri="{FF2B5EF4-FFF2-40B4-BE49-F238E27FC236}">
                <a16:creationId xmlns:a16="http://schemas.microsoft.com/office/drawing/2014/main" xmlns="" id="{C1B8F814-726A-4694-A6AE-6482071D7EBE}"/>
              </a:ext>
            </a:extLst>
          </p:cNvPr>
          <p:cNvSpPr>
            <a:spLocks noGrp="1"/>
          </p:cNvSpPr>
          <p:nvPr>
            <p:ph type="body" sz="quarter" idx="11"/>
          </p:nvPr>
        </p:nvSpPr>
        <p:spPr>
          <a:xfrm>
            <a:off x="508052" y="1019908"/>
            <a:ext cx="8441984" cy="5436310"/>
          </a:xfrm>
        </p:spPr>
        <p:txBody>
          <a:bodyPr/>
          <a:lstStyle/>
          <a:p>
            <a:pPr marL="457200" indent="-457200">
              <a:buClr>
                <a:srgbClr val="218BA7"/>
              </a:buClr>
              <a:buFont typeface="+mj-lt"/>
              <a:buAutoNum type="arabicPeriod" startAt="8"/>
            </a:pPr>
            <a:r>
              <a:rPr lang="en-GB" sz="2400" dirty="0">
                <a:solidFill>
                  <a:srgbClr val="F26200"/>
                </a:solidFill>
              </a:rPr>
              <a:t>How do I do trend analysis? </a:t>
            </a:r>
          </a:p>
          <a:p>
            <a:pPr marL="722313"/>
            <a:r>
              <a:rPr lang="en-GB" dirty="0"/>
              <a:t>Consider number of AE reports received vs your resources</a:t>
            </a:r>
          </a:p>
          <a:p>
            <a:pPr marL="722313"/>
            <a:r>
              <a:rPr lang="en-GB" dirty="0"/>
              <a:t>Decide periodicity of review; use a risk-based approach</a:t>
            </a:r>
          </a:p>
          <a:p>
            <a:pPr marL="722313"/>
            <a:r>
              <a:rPr lang="en-GB" dirty="0"/>
              <a:t>EXCEL may be sufficient depending on the number of reports.</a:t>
            </a:r>
          </a:p>
          <a:p>
            <a:pPr marL="722313"/>
            <a:endParaRPr lang="en-GB" sz="900" dirty="0"/>
          </a:p>
          <a:p>
            <a:pPr marL="493713" indent="0">
              <a:buNone/>
            </a:pPr>
            <a:r>
              <a:rPr lang="en-GB" b="1" dirty="0"/>
              <a:t>Basic approach</a:t>
            </a:r>
          </a:p>
          <a:p>
            <a:pPr marL="722313"/>
            <a:r>
              <a:rPr lang="en-GB" dirty="0"/>
              <a:t>Record number of reports per product or same active ingredient and same formulation, per species </a:t>
            </a:r>
          </a:p>
          <a:p>
            <a:pPr marL="722313"/>
            <a:r>
              <a:rPr lang="en-GB" dirty="0"/>
              <a:t>Detection of any change in the serious/non-serious ratio over time, </a:t>
            </a:r>
          </a:p>
          <a:p>
            <a:pPr marL="722313"/>
            <a:r>
              <a:rPr lang="en-GB" dirty="0"/>
              <a:t>Monitor for new, unexpected clinical signs reported as well as unusual changes in reporting frequency of signs over time</a:t>
            </a:r>
          </a:p>
          <a:p>
            <a:pPr marL="722313"/>
            <a:r>
              <a:rPr lang="en-GB" dirty="0"/>
              <a:t>Identification of potential issues should be followed by a case series assessment for signs/reports of interest (can include causality assessment and may also be helpful in identifying/evaluating any potential risk factors)</a:t>
            </a:r>
          </a:p>
        </p:txBody>
      </p:sp>
    </p:spTree>
    <p:extLst>
      <p:ext uri="{BB962C8B-B14F-4D97-AF65-F5344CB8AC3E}">
        <p14:creationId xmlns:p14="http://schemas.microsoft.com/office/powerpoint/2010/main" val="1383875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FCA3592-DCEE-4343-AE57-3B6B4D5D31D3}"/>
              </a:ext>
            </a:extLst>
          </p:cNvPr>
          <p:cNvSpPr>
            <a:spLocks noGrp="1"/>
          </p:cNvSpPr>
          <p:nvPr>
            <p:ph type="body" sz="quarter" idx="10"/>
          </p:nvPr>
        </p:nvSpPr>
        <p:spPr/>
        <p:txBody>
          <a:bodyPr/>
          <a:lstStyle/>
          <a:p>
            <a:r>
              <a:rPr lang="en-GB" sz="3200" b="1" dirty="0"/>
              <a:t>Common questions</a:t>
            </a:r>
          </a:p>
        </p:txBody>
      </p:sp>
      <p:sp>
        <p:nvSpPr>
          <p:cNvPr id="3" name="Text Placeholder 2">
            <a:extLst>
              <a:ext uri="{FF2B5EF4-FFF2-40B4-BE49-F238E27FC236}">
                <a16:creationId xmlns:a16="http://schemas.microsoft.com/office/drawing/2014/main" xmlns="" id="{C1B8F814-726A-4694-A6AE-6482071D7EBE}"/>
              </a:ext>
            </a:extLst>
          </p:cNvPr>
          <p:cNvSpPr>
            <a:spLocks noGrp="1"/>
          </p:cNvSpPr>
          <p:nvPr>
            <p:ph type="body" sz="quarter" idx="11"/>
          </p:nvPr>
        </p:nvSpPr>
        <p:spPr>
          <a:xfrm>
            <a:off x="508052" y="1255815"/>
            <a:ext cx="8335962" cy="4909010"/>
          </a:xfrm>
        </p:spPr>
        <p:txBody>
          <a:bodyPr/>
          <a:lstStyle/>
          <a:p>
            <a:pPr marL="457200" indent="-457200">
              <a:buFont typeface="+mj-lt"/>
              <a:buAutoNum type="arabicPeriod" startAt="9"/>
            </a:pPr>
            <a:r>
              <a:rPr lang="en-GB" sz="2400" dirty="0"/>
              <a:t>Is an Excel spreadsheet sufficient?</a:t>
            </a:r>
          </a:p>
          <a:p>
            <a:pPr marL="622300"/>
            <a:r>
              <a:rPr lang="en-GB" dirty="0"/>
              <a:t>Yes, to start with…</a:t>
            </a:r>
          </a:p>
          <a:p>
            <a:pPr marL="622300"/>
            <a:r>
              <a:rPr lang="en-GB" dirty="0"/>
              <a:t>Depends on the number of reports</a:t>
            </a:r>
          </a:p>
          <a:p>
            <a:pPr marL="622300"/>
            <a:r>
              <a:rPr lang="en-GB" dirty="0"/>
              <a:t>Depends on ambitions for data analysis, data mining/disproportionality analysis.</a:t>
            </a:r>
          </a:p>
          <a:p>
            <a:pPr marL="393700" indent="0">
              <a:buNone/>
            </a:pPr>
            <a:endParaRPr lang="en-GB" dirty="0"/>
          </a:p>
        </p:txBody>
      </p:sp>
    </p:spTree>
    <p:extLst>
      <p:ext uri="{BB962C8B-B14F-4D97-AF65-F5344CB8AC3E}">
        <p14:creationId xmlns:p14="http://schemas.microsoft.com/office/powerpoint/2010/main" val="179020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FCA3592-DCEE-4343-AE57-3B6B4D5D31D3}"/>
              </a:ext>
            </a:extLst>
          </p:cNvPr>
          <p:cNvSpPr>
            <a:spLocks noGrp="1"/>
          </p:cNvSpPr>
          <p:nvPr>
            <p:ph type="body" sz="quarter" idx="10"/>
          </p:nvPr>
        </p:nvSpPr>
        <p:spPr/>
        <p:txBody>
          <a:bodyPr/>
          <a:lstStyle/>
          <a:p>
            <a:r>
              <a:rPr lang="en-GB" sz="3200" b="1" dirty="0"/>
              <a:t>Common questions</a:t>
            </a:r>
          </a:p>
        </p:txBody>
      </p:sp>
      <p:sp>
        <p:nvSpPr>
          <p:cNvPr id="3" name="Text Placeholder 2">
            <a:extLst>
              <a:ext uri="{FF2B5EF4-FFF2-40B4-BE49-F238E27FC236}">
                <a16:creationId xmlns:a16="http://schemas.microsoft.com/office/drawing/2014/main" xmlns="" id="{C1B8F814-726A-4694-A6AE-6482071D7EBE}"/>
              </a:ext>
            </a:extLst>
          </p:cNvPr>
          <p:cNvSpPr>
            <a:spLocks noGrp="1"/>
          </p:cNvSpPr>
          <p:nvPr>
            <p:ph type="body" sz="quarter" idx="11"/>
          </p:nvPr>
        </p:nvSpPr>
        <p:spPr>
          <a:xfrm>
            <a:off x="508052" y="1002323"/>
            <a:ext cx="8335962" cy="5162502"/>
          </a:xfrm>
        </p:spPr>
        <p:txBody>
          <a:bodyPr/>
          <a:lstStyle/>
          <a:p>
            <a:pPr marL="457200" indent="-457200">
              <a:buClr>
                <a:srgbClr val="218BA7"/>
              </a:buClr>
              <a:buFont typeface="+mj-lt"/>
              <a:buAutoNum type="arabicPeriod" startAt="10"/>
            </a:pPr>
            <a:r>
              <a:rPr lang="en-GB" sz="2400" dirty="0">
                <a:solidFill>
                  <a:srgbClr val="F26200"/>
                </a:solidFill>
              </a:rPr>
              <a:t>How do I perform causality scoring?</a:t>
            </a:r>
            <a:endParaRPr lang="en-GB" dirty="0">
              <a:solidFill>
                <a:srgbClr val="FF6600"/>
              </a:solidFill>
              <a:latin typeface="Arial" panose="020B0604020202020204" pitchFamily="34" charset="0"/>
              <a:cs typeface="Arial" panose="020B0604020202020204" pitchFamily="34" charset="0"/>
            </a:endParaRPr>
          </a:p>
          <a:p>
            <a:pPr marL="539750" lvl="2">
              <a:spcBef>
                <a:spcPts val="1000"/>
              </a:spcBef>
              <a:buClr>
                <a:schemeClr val="accent2"/>
              </a:buClr>
              <a:buNone/>
            </a:pPr>
            <a:r>
              <a:rPr lang="en-GB" b="1" u="sng" dirty="0">
                <a:solidFill>
                  <a:srgbClr val="218BA7"/>
                </a:solidFill>
                <a:latin typeface="Arial" panose="020B0604020202020204" pitchFamily="34" charset="0"/>
                <a:cs typeface="Arial" panose="020B0604020202020204" pitchFamily="34" charset="0"/>
              </a:rPr>
              <a:t>General Principles to Consider</a:t>
            </a:r>
            <a:r>
              <a:rPr lang="en-GB" b="1" dirty="0">
                <a:solidFill>
                  <a:srgbClr val="218BA7"/>
                </a:solidFill>
                <a:latin typeface="Arial" panose="020B0604020202020204" pitchFamily="34" charset="0"/>
                <a:cs typeface="Arial" panose="020B0604020202020204" pitchFamily="34" charset="0"/>
              </a:rPr>
              <a:t>:</a:t>
            </a:r>
          </a:p>
          <a:p>
            <a:pPr marL="539750" lvl="2">
              <a:spcBef>
                <a:spcPts val="600"/>
              </a:spcBef>
              <a:buClr>
                <a:schemeClr val="accent2"/>
              </a:buClr>
              <a:buFont typeface="Calibri" panose="020F0502020204030204" pitchFamily="34" charset="0"/>
              <a:buChar char="&gt;"/>
            </a:pPr>
            <a:r>
              <a:rPr lang="en-GB" dirty="0">
                <a:solidFill>
                  <a:srgbClr val="218BA7"/>
                </a:solidFill>
                <a:latin typeface="Arial" panose="020B0604020202020204" pitchFamily="34" charset="0"/>
                <a:cs typeface="Arial" panose="020B0604020202020204" pitchFamily="34" charset="0"/>
              </a:rPr>
              <a:t>Association in time or anatomical sites</a:t>
            </a:r>
          </a:p>
          <a:p>
            <a:pPr marL="539750" lvl="2">
              <a:spcBef>
                <a:spcPts val="600"/>
              </a:spcBef>
              <a:buClr>
                <a:schemeClr val="accent2"/>
              </a:buClr>
              <a:buFont typeface="Calibri" panose="020F0502020204030204" pitchFamily="34" charset="0"/>
              <a:buChar char="&gt;"/>
            </a:pPr>
            <a:r>
              <a:rPr lang="en-GB" dirty="0">
                <a:solidFill>
                  <a:srgbClr val="218BA7"/>
                </a:solidFill>
                <a:latin typeface="Arial" panose="020B0604020202020204" pitchFamily="34" charset="0"/>
                <a:cs typeface="Arial" panose="020B0604020202020204" pitchFamily="34" charset="0"/>
              </a:rPr>
              <a:t>Presence or absence of a more likely cause (e.g., concomitant medication or underlying disease)</a:t>
            </a:r>
          </a:p>
          <a:p>
            <a:pPr marL="539750" lvl="2">
              <a:spcBef>
                <a:spcPts val="600"/>
              </a:spcBef>
              <a:buClr>
                <a:schemeClr val="accent2"/>
              </a:buClr>
              <a:buFont typeface="Calibri" panose="020F0502020204030204" pitchFamily="34" charset="0"/>
              <a:buChar char="&gt;"/>
            </a:pPr>
            <a:r>
              <a:rPr lang="en-GB" dirty="0">
                <a:solidFill>
                  <a:srgbClr val="218BA7"/>
                </a:solidFill>
                <a:latin typeface="Arial" panose="020B0604020202020204" pitchFamily="34" charset="0"/>
                <a:cs typeface="Arial" panose="020B0604020202020204" pitchFamily="34" charset="0"/>
              </a:rPr>
              <a:t>Pharmacological explanation (pharm/</a:t>
            </a:r>
            <a:r>
              <a:rPr lang="en-GB" dirty="0" err="1">
                <a:solidFill>
                  <a:srgbClr val="218BA7"/>
                </a:solidFill>
                <a:latin typeface="Arial" panose="020B0604020202020204" pitchFamily="34" charset="0"/>
                <a:cs typeface="Arial" panose="020B0604020202020204" pitchFamily="34" charset="0"/>
              </a:rPr>
              <a:t>tox</a:t>
            </a:r>
            <a:r>
              <a:rPr lang="en-GB" dirty="0">
                <a:solidFill>
                  <a:srgbClr val="218BA7"/>
                </a:solidFill>
                <a:latin typeface="Arial" panose="020B0604020202020204" pitchFamily="34" charset="0"/>
                <a:cs typeface="Arial" panose="020B0604020202020204" pitchFamily="34" charset="0"/>
              </a:rPr>
              <a:t> profile) or previous knowledge of the product</a:t>
            </a:r>
          </a:p>
          <a:p>
            <a:pPr marL="539750" lvl="2">
              <a:spcBef>
                <a:spcPts val="600"/>
              </a:spcBef>
              <a:buClr>
                <a:schemeClr val="accent2"/>
              </a:buClr>
              <a:buFont typeface="Calibri" panose="020F0502020204030204" pitchFamily="34" charset="0"/>
              <a:buChar char="&gt;"/>
            </a:pPr>
            <a:r>
              <a:rPr lang="en-GB" dirty="0">
                <a:solidFill>
                  <a:srgbClr val="218BA7"/>
                </a:solidFill>
                <a:latin typeface="Arial" panose="020B0604020202020204" pitchFamily="34" charset="0"/>
                <a:cs typeface="Arial" panose="020B0604020202020204" pitchFamily="34" charset="0"/>
              </a:rPr>
              <a:t>Does the sign disappear when drug is withdrawn?  Does the sign reappear if drug is re-administered?</a:t>
            </a:r>
          </a:p>
          <a:p>
            <a:pPr marL="539750" lvl="2">
              <a:spcBef>
                <a:spcPts val="600"/>
              </a:spcBef>
              <a:buClr>
                <a:schemeClr val="accent2"/>
              </a:buClr>
              <a:buFont typeface="Calibri" panose="020F0502020204030204" pitchFamily="34" charset="0"/>
              <a:buChar char="&gt;"/>
            </a:pPr>
            <a:r>
              <a:rPr lang="en-GB" dirty="0">
                <a:solidFill>
                  <a:srgbClr val="218BA7"/>
                </a:solidFill>
                <a:latin typeface="Arial" panose="020B0604020202020204" pitchFamily="34" charset="0"/>
                <a:cs typeface="Arial" panose="020B0604020202020204" pitchFamily="34" charset="0"/>
              </a:rPr>
              <a:t>Quality of the data (mainly completeness) </a:t>
            </a:r>
          </a:p>
          <a:p>
            <a:pPr marL="539750" lvl="2">
              <a:spcBef>
                <a:spcPts val="1000"/>
              </a:spcBef>
              <a:buClr>
                <a:schemeClr val="accent2"/>
              </a:buClr>
              <a:buFont typeface="Calibri" panose="020F0502020204030204" pitchFamily="34" charset="0"/>
              <a:buChar char="&gt;"/>
            </a:pPr>
            <a:r>
              <a:rPr lang="en-GB" dirty="0">
                <a:solidFill>
                  <a:srgbClr val="218BA7"/>
                </a:solidFill>
                <a:latin typeface="Arial" panose="020B0604020202020204" pitchFamily="34" charset="0"/>
                <a:cs typeface="Arial" panose="020B0604020202020204" pitchFamily="34" charset="0"/>
              </a:rPr>
              <a:t>Causality scoring algorithms can be used to assess either at</a:t>
            </a:r>
          </a:p>
          <a:p>
            <a:pPr marL="1236663" lvl="3" indent="-285750">
              <a:spcBef>
                <a:spcPts val="1000"/>
              </a:spcBef>
              <a:buClr>
                <a:srgbClr val="218BA7"/>
              </a:buClr>
            </a:pPr>
            <a:r>
              <a:rPr lang="en-GB" dirty="0">
                <a:solidFill>
                  <a:srgbClr val="FF6600"/>
                </a:solidFill>
                <a:latin typeface="Arial" panose="020B0604020202020204" pitchFamily="34" charset="0"/>
                <a:cs typeface="Arial" panose="020B0604020202020204" pitchFamily="34" charset="0"/>
              </a:rPr>
              <a:t>The clinical sign level e.g. modified-Kramer system (used by FDA)</a:t>
            </a:r>
          </a:p>
          <a:p>
            <a:pPr marL="1236663" lvl="3" indent="-285750">
              <a:spcBef>
                <a:spcPts val="1000"/>
              </a:spcBef>
              <a:buClr>
                <a:srgbClr val="218BA7"/>
              </a:buClr>
            </a:pPr>
            <a:r>
              <a:rPr lang="en-GB" dirty="0">
                <a:solidFill>
                  <a:srgbClr val="FF6600"/>
                </a:solidFill>
                <a:latin typeface="Arial" panose="020B0604020202020204" pitchFamily="34" charset="0"/>
                <a:cs typeface="Arial" panose="020B0604020202020204" pitchFamily="34" charset="0"/>
              </a:rPr>
              <a:t>The case level e.g. ABON system (used by EU)</a:t>
            </a:r>
          </a:p>
          <a:p>
            <a:pPr marL="1236663" lvl="3" indent="-285750">
              <a:spcBef>
                <a:spcPts val="1000"/>
              </a:spcBef>
              <a:buClr>
                <a:srgbClr val="218BA7"/>
              </a:buClr>
            </a:pPr>
            <a:r>
              <a:rPr lang="en-GB" dirty="0">
                <a:solidFill>
                  <a:srgbClr val="FF6600"/>
                </a:solidFill>
                <a:latin typeface="Arial" panose="020B0604020202020204" pitchFamily="34" charset="0"/>
                <a:cs typeface="Arial" panose="020B0604020202020204" pitchFamily="34" charset="0"/>
              </a:rPr>
              <a:t>Train safety reviewers – consistency is important</a:t>
            </a:r>
          </a:p>
          <a:p>
            <a:pPr marL="539750" lvl="2">
              <a:spcBef>
                <a:spcPts val="600"/>
              </a:spcBef>
              <a:buClr>
                <a:schemeClr val="accent2"/>
              </a:buClr>
              <a:buFont typeface="Calibri" panose="020F0502020204030204" pitchFamily="34" charset="0"/>
              <a:buChar char="&gt;"/>
            </a:pPr>
            <a:r>
              <a:rPr lang="en-GB" b="1" dirty="0">
                <a:solidFill>
                  <a:srgbClr val="F26200"/>
                </a:solidFill>
                <a:latin typeface="Arial" panose="020B0604020202020204" pitchFamily="34" charset="0"/>
                <a:cs typeface="Arial" panose="020B0604020202020204" pitchFamily="34" charset="0"/>
              </a:rPr>
              <a:t>Outcome</a:t>
            </a:r>
            <a:r>
              <a:rPr lang="en-GB" dirty="0">
                <a:solidFill>
                  <a:srgbClr val="218BA7"/>
                </a:solidFill>
                <a:latin typeface="Arial" panose="020B0604020202020204" pitchFamily="34" charset="0"/>
                <a:cs typeface="Arial" panose="020B0604020202020204" pitchFamily="34" charset="0"/>
              </a:rPr>
              <a:t> – classification: probable, possible, unlikely, or unknown</a:t>
            </a:r>
          </a:p>
          <a:p>
            <a:endParaRPr lang="en-GB" dirty="0"/>
          </a:p>
        </p:txBody>
      </p:sp>
    </p:spTree>
    <p:extLst>
      <p:ext uri="{BB962C8B-B14F-4D97-AF65-F5344CB8AC3E}">
        <p14:creationId xmlns:p14="http://schemas.microsoft.com/office/powerpoint/2010/main" val="2612031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928F631-D639-413F-B0EA-FCD4BE46B220}"/>
              </a:ext>
            </a:extLst>
          </p:cNvPr>
          <p:cNvSpPr>
            <a:spLocks noGrp="1"/>
          </p:cNvSpPr>
          <p:nvPr>
            <p:ph type="body" sz="quarter" idx="10"/>
          </p:nvPr>
        </p:nvSpPr>
        <p:spPr>
          <a:xfrm>
            <a:off x="404066" y="256335"/>
            <a:ext cx="7000781" cy="519112"/>
          </a:xfrm>
        </p:spPr>
        <p:txBody>
          <a:bodyPr/>
          <a:lstStyle/>
          <a:p>
            <a:r>
              <a:rPr lang="en-GB" b="1" dirty="0"/>
              <a:t>Access to the </a:t>
            </a:r>
            <a:r>
              <a:rPr lang="en-GB" b="1" dirty="0" err="1"/>
              <a:t>PhV</a:t>
            </a:r>
            <a:r>
              <a:rPr lang="en-GB" b="1" dirty="0"/>
              <a:t> presentations</a:t>
            </a:r>
          </a:p>
          <a:p>
            <a:endParaRPr lang="en-GB" dirty="0"/>
          </a:p>
        </p:txBody>
      </p:sp>
      <p:sp>
        <p:nvSpPr>
          <p:cNvPr id="3" name="Text Placeholder 2">
            <a:extLst>
              <a:ext uri="{FF2B5EF4-FFF2-40B4-BE49-F238E27FC236}">
                <a16:creationId xmlns:a16="http://schemas.microsoft.com/office/drawing/2014/main" xmlns="" id="{4A0DFE3D-A462-4B45-AC47-2741BD105B88}"/>
              </a:ext>
            </a:extLst>
          </p:cNvPr>
          <p:cNvSpPr>
            <a:spLocks noGrp="1"/>
          </p:cNvSpPr>
          <p:nvPr>
            <p:ph type="body" sz="quarter" idx="11"/>
          </p:nvPr>
        </p:nvSpPr>
        <p:spPr>
          <a:xfrm>
            <a:off x="404813" y="1419225"/>
            <a:ext cx="8335962" cy="4154488"/>
          </a:xfrm>
        </p:spPr>
        <p:txBody>
          <a:bodyPr/>
          <a:lstStyle/>
          <a:p>
            <a:r>
              <a:rPr lang="en-GB" dirty="0"/>
              <a:t>"Pharmacovigilance: Development of </a:t>
            </a:r>
            <a:r>
              <a:rPr lang="en-GB" dirty="0" err="1"/>
              <a:t>PhV</a:t>
            </a:r>
            <a:r>
              <a:rPr lang="en-GB" dirty="0"/>
              <a:t> systems and processes"</a:t>
            </a:r>
          </a:p>
        </p:txBody>
      </p:sp>
      <p:pic>
        <p:nvPicPr>
          <p:cNvPr id="4" name="Picture 3">
            <a:extLst>
              <a:ext uri="{FF2B5EF4-FFF2-40B4-BE49-F238E27FC236}">
                <a16:creationId xmlns:a16="http://schemas.microsoft.com/office/drawing/2014/main" xmlns="" id="{770495B3-82F1-4E5E-8E34-26C4635C503C}"/>
              </a:ext>
            </a:extLst>
          </p:cNvPr>
          <p:cNvPicPr>
            <a:picLocks noChangeAspect="1"/>
          </p:cNvPicPr>
          <p:nvPr/>
        </p:nvPicPr>
        <p:blipFill>
          <a:blip r:embed="rId2"/>
          <a:stretch>
            <a:fillRect/>
          </a:stretch>
        </p:blipFill>
        <p:spPr>
          <a:xfrm>
            <a:off x="404066" y="2109511"/>
            <a:ext cx="8238331" cy="3464202"/>
          </a:xfrm>
          <a:prstGeom prst="rect">
            <a:avLst/>
          </a:prstGeom>
        </p:spPr>
      </p:pic>
    </p:spTree>
    <p:extLst>
      <p:ext uri="{BB962C8B-B14F-4D97-AF65-F5344CB8AC3E}">
        <p14:creationId xmlns:p14="http://schemas.microsoft.com/office/powerpoint/2010/main" val="715265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928F631-D639-413F-B0EA-FCD4BE46B220}"/>
              </a:ext>
            </a:extLst>
          </p:cNvPr>
          <p:cNvSpPr>
            <a:spLocks noGrp="1"/>
          </p:cNvSpPr>
          <p:nvPr>
            <p:ph type="body" sz="quarter" idx="10"/>
          </p:nvPr>
        </p:nvSpPr>
        <p:spPr>
          <a:xfrm>
            <a:off x="404066" y="256335"/>
            <a:ext cx="7000781" cy="519112"/>
          </a:xfrm>
        </p:spPr>
        <p:txBody>
          <a:bodyPr/>
          <a:lstStyle/>
          <a:p>
            <a:r>
              <a:rPr lang="en-GB" b="1" dirty="0"/>
              <a:t>Recap</a:t>
            </a:r>
          </a:p>
          <a:p>
            <a:endParaRPr lang="en-GB" dirty="0"/>
          </a:p>
        </p:txBody>
      </p:sp>
      <p:sp>
        <p:nvSpPr>
          <p:cNvPr id="3" name="Text Placeholder 2">
            <a:extLst>
              <a:ext uri="{FF2B5EF4-FFF2-40B4-BE49-F238E27FC236}">
                <a16:creationId xmlns:a16="http://schemas.microsoft.com/office/drawing/2014/main" xmlns="" id="{4A0DFE3D-A462-4B45-AC47-2741BD105B88}"/>
              </a:ext>
            </a:extLst>
          </p:cNvPr>
          <p:cNvSpPr>
            <a:spLocks noGrp="1"/>
          </p:cNvSpPr>
          <p:nvPr>
            <p:ph type="body" sz="quarter" idx="11"/>
          </p:nvPr>
        </p:nvSpPr>
        <p:spPr>
          <a:xfrm>
            <a:off x="3752849" y="1181100"/>
            <a:ext cx="4987925" cy="3019425"/>
          </a:xfrm>
        </p:spPr>
        <p:txBody>
          <a:bodyPr/>
          <a:lstStyle/>
          <a:p>
            <a:pPr marL="0" indent="0">
              <a:buNone/>
            </a:pPr>
            <a:r>
              <a:rPr lang="en-GB" dirty="0"/>
              <a:t>Contents</a:t>
            </a:r>
          </a:p>
          <a:p>
            <a:pPr lvl="1">
              <a:spcAft>
                <a:spcPts val="600"/>
              </a:spcAft>
            </a:pPr>
            <a:r>
              <a:rPr lang="en-GB" sz="1800" dirty="0"/>
              <a:t>Goals of </a:t>
            </a:r>
            <a:r>
              <a:rPr lang="en-GB" sz="1800" dirty="0" err="1"/>
              <a:t>PhV</a:t>
            </a:r>
            <a:endParaRPr lang="en-GB" sz="1800" dirty="0"/>
          </a:p>
          <a:p>
            <a:pPr lvl="1">
              <a:spcAft>
                <a:spcPts val="600"/>
              </a:spcAft>
            </a:pPr>
            <a:r>
              <a:rPr lang="en-GB" sz="1800" dirty="0"/>
              <a:t>Different levels of </a:t>
            </a:r>
            <a:r>
              <a:rPr lang="en-GB" sz="1800" dirty="0" err="1"/>
              <a:t>PhV</a:t>
            </a:r>
            <a:r>
              <a:rPr lang="en-GB" sz="1800" dirty="0"/>
              <a:t> systems</a:t>
            </a:r>
          </a:p>
          <a:p>
            <a:pPr lvl="1">
              <a:spcAft>
                <a:spcPts val="600"/>
              </a:spcAft>
            </a:pPr>
            <a:r>
              <a:rPr lang="en-GB" sz="1800" dirty="0"/>
              <a:t>Development of a </a:t>
            </a:r>
            <a:r>
              <a:rPr lang="en-GB" sz="1800" dirty="0" err="1"/>
              <a:t>PhV</a:t>
            </a:r>
            <a:r>
              <a:rPr lang="en-GB" sz="1800" dirty="0"/>
              <a:t> system</a:t>
            </a:r>
          </a:p>
          <a:p>
            <a:pPr lvl="1">
              <a:spcAft>
                <a:spcPts val="600"/>
              </a:spcAft>
            </a:pPr>
            <a:r>
              <a:rPr lang="en-GB" sz="1800" dirty="0"/>
              <a:t>Implementation of a </a:t>
            </a:r>
            <a:r>
              <a:rPr lang="en-GB" sz="1800" dirty="0" err="1"/>
              <a:t>PhV</a:t>
            </a:r>
            <a:r>
              <a:rPr lang="en-GB" sz="1800" dirty="0"/>
              <a:t> system</a:t>
            </a:r>
          </a:p>
          <a:p>
            <a:pPr lvl="1">
              <a:spcAft>
                <a:spcPts val="600"/>
              </a:spcAft>
            </a:pPr>
            <a:r>
              <a:rPr lang="en-GB" sz="1800" dirty="0"/>
              <a:t>Putting </a:t>
            </a:r>
            <a:r>
              <a:rPr lang="en-GB" sz="1800" dirty="0" err="1"/>
              <a:t>PhV</a:t>
            </a:r>
            <a:r>
              <a:rPr lang="en-GB" sz="1800" dirty="0"/>
              <a:t> requirements in legislation</a:t>
            </a:r>
          </a:p>
          <a:p>
            <a:pPr lvl="1">
              <a:spcAft>
                <a:spcPts val="600"/>
              </a:spcAft>
            </a:pPr>
            <a:r>
              <a:rPr lang="en-GB" sz="1800" dirty="0"/>
              <a:t>Planning a system – authorities</a:t>
            </a:r>
          </a:p>
          <a:p>
            <a:pPr lvl="1">
              <a:spcAft>
                <a:spcPts val="600"/>
              </a:spcAft>
            </a:pPr>
            <a:r>
              <a:rPr lang="en-GB" sz="1800" dirty="0"/>
              <a:t>Responsibilities of the authorities</a:t>
            </a:r>
            <a:endParaRPr lang="en-GB" dirty="0"/>
          </a:p>
        </p:txBody>
      </p:sp>
      <p:pic>
        <p:nvPicPr>
          <p:cNvPr id="5" name="Picture 4">
            <a:extLst>
              <a:ext uri="{FF2B5EF4-FFF2-40B4-BE49-F238E27FC236}">
                <a16:creationId xmlns:a16="http://schemas.microsoft.com/office/drawing/2014/main" xmlns="" id="{27FA3785-9DEC-46B6-B40F-BB56E606F413}"/>
              </a:ext>
            </a:extLst>
          </p:cNvPr>
          <p:cNvPicPr>
            <a:picLocks noChangeAspect="1"/>
          </p:cNvPicPr>
          <p:nvPr/>
        </p:nvPicPr>
        <p:blipFill>
          <a:blip r:embed="rId2"/>
          <a:stretch>
            <a:fillRect/>
          </a:stretch>
        </p:blipFill>
        <p:spPr>
          <a:xfrm>
            <a:off x="110029" y="1181100"/>
            <a:ext cx="3507401" cy="2624137"/>
          </a:xfrm>
          <a:prstGeom prst="rect">
            <a:avLst/>
          </a:prstGeom>
        </p:spPr>
      </p:pic>
      <p:sp>
        <p:nvSpPr>
          <p:cNvPr id="6" name="TextBox 5">
            <a:extLst>
              <a:ext uri="{FF2B5EF4-FFF2-40B4-BE49-F238E27FC236}">
                <a16:creationId xmlns:a16="http://schemas.microsoft.com/office/drawing/2014/main" xmlns="" id="{96A4265A-D578-4EEC-87A2-DA812E655215}"/>
              </a:ext>
            </a:extLst>
          </p:cNvPr>
          <p:cNvSpPr txBox="1"/>
          <p:nvPr/>
        </p:nvSpPr>
        <p:spPr>
          <a:xfrm>
            <a:off x="2247900" y="4314825"/>
            <a:ext cx="6381750" cy="2293448"/>
          </a:xfrm>
          <a:prstGeom prst="rect">
            <a:avLst/>
          </a:prstGeom>
          <a:noFill/>
        </p:spPr>
        <p:txBody>
          <a:bodyPr wrap="square" rtlCol="0">
            <a:spAutoFit/>
          </a:bodyPr>
          <a:lstStyle/>
          <a:p>
            <a:pPr marL="461963" lvl="1" indent="-231775">
              <a:lnSpc>
                <a:spcPct val="90000"/>
              </a:lnSpc>
              <a:spcBef>
                <a:spcPts val="500"/>
              </a:spcBef>
              <a:spcAft>
                <a:spcPts val="600"/>
              </a:spcAft>
              <a:buClr>
                <a:srgbClr val="218BA7"/>
              </a:buClr>
              <a:buFont typeface="Arial" panose="020B0604020202020204" pitchFamily="34" charset="0"/>
              <a:buChar char="•"/>
            </a:pPr>
            <a:r>
              <a:rPr lang="en-GB" dirty="0">
                <a:solidFill>
                  <a:schemeClr val="accent2"/>
                </a:solidFill>
                <a:latin typeface="Arial" panose="020B0604020202020204" pitchFamily="34" charset="0"/>
                <a:cs typeface="Arial" panose="020B0604020202020204" pitchFamily="34" charset="0"/>
              </a:rPr>
              <a:t>Encouraging reporting and raising awareness</a:t>
            </a:r>
          </a:p>
          <a:p>
            <a:pPr marL="461963" lvl="1" indent="-231775">
              <a:lnSpc>
                <a:spcPct val="90000"/>
              </a:lnSpc>
              <a:spcBef>
                <a:spcPts val="500"/>
              </a:spcBef>
              <a:spcAft>
                <a:spcPts val="600"/>
              </a:spcAft>
              <a:buClr>
                <a:srgbClr val="218BA7"/>
              </a:buClr>
              <a:buFont typeface="Arial" panose="020B0604020202020204" pitchFamily="34" charset="0"/>
              <a:buChar char="•"/>
            </a:pPr>
            <a:r>
              <a:rPr lang="en-GB" dirty="0">
                <a:solidFill>
                  <a:schemeClr val="accent2"/>
                </a:solidFill>
                <a:latin typeface="Arial" panose="020B0604020202020204" pitchFamily="34" charset="0"/>
                <a:cs typeface="Arial" panose="020B0604020202020204" pitchFamily="34" charset="0"/>
              </a:rPr>
              <a:t>Filing an adverse event report (AER)</a:t>
            </a:r>
          </a:p>
          <a:p>
            <a:pPr marL="461963" lvl="1" indent="-231775">
              <a:lnSpc>
                <a:spcPct val="90000"/>
              </a:lnSpc>
              <a:spcBef>
                <a:spcPts val="500"/>
              </a:spcBef>
              <a:spcAft>
                <a:spcPts val="600"/>
              </a:spcAft>
              <a:buClr>
                <a:srgbClr val="218BA7"/>
              </a:buClr>
              <a:buFont typeface="Arial" panose="020B0604020202020204" pitchFamily="34" charset="0"/>
              <a:buChar char="•"/>
            </a:pPr>
            <a:r>
              <a:rPr lang="en-GB" dirty="0">
                <a:solidFill>
                  <a:schemeClr val="accent2"/>
                </a:solidFill>
                <a:latin typeface="Arial" panose="020B0604020202020204" pitchFamily="34" charset="0"/>
                <a:cs typeface="Arial" panose="020B0604020202020204" pitchFamily="34" charset="0"/>
              </a:rPr>
              <a:t>Practical approach to adverse event reports</a:t>
            </a:r>
          </a:p>
          <a:p>
            <a:pPr marL="461963" lvl="1" indent="-231775">
              <a:lnSpc>
                <a:spcPct val="90000"/>
              </a:lnSpc>
              <a:spcBef>
                <a:spcPts val="500"/>
              </a:spcBef>
              <a:spcAft>
                <a:spcPts val="600"/>
              </a:spcAft>
              <a:buClr>
                <a:srgbClr val="218BA7"/>
              </a:buClr>
              <a:buFont typeface="Arial" panose="020B0604020202020204" pitchFamily="34" charset="0"/>
              <a:buChar char="•"/>
            </a:pPr>
            <a:r>
              <a:rPr lang="en-GB" dirty="0">
                <a:solidFill>
                  <a:schemeClr val="accent2"/>
                </a:solidFill>
                <a:latin typeface="Arial" panose="020B0604020202020204" pitchFamily="34" charset="0"/>
                <a:cs typeface="Arial" panose="020B0604020202020204" pitchFamily="34" charset="0"/>
              </a:rPr>
              <a:t>Practical approach to periodic summary/update reports</a:t>
            </a:r>
          </a:p>
          <a:p>
            <a:pPr marL="461963" lvl="1" indent="-231775">
              <a:lnSpc>
                <a:spcPct val="90000"/>
              </a:lnSpc>
              <a:spcBef>
                <a:spcPts val="500"/>
              </a:spcBef>
              <a:spcAft>
                <a:spcPts val="600"/>
              </a:spcAft>
              <a:buClr>
                <a:srgbClr val="218BA7"/>
              </a:buClr>
              <a:buFont typeface="Arial" panose="020B0604020202020204" pitchFamily="34" charset="0"/>
              <a:buChar char="•"/>
            </a:pPr>
            <a:r>
              <a:rPr lang="en-GB" dirty="0">
                <a:solidFill>
                  <a:schemeClr val="accent2"/>
                </a:solidFill>
                <a:latin typeface="Arial" panose="020B0604020202020204" pitchFamily="34" charset="0"/>
                <a:cs typeface="Arial" panose="020B0604020202020204" pitchFamily="34" charset="0"/>
              </a:rPr>
              <a:t>Scope of </a:t>
            </a:r>
            <a:r>
              <a:rPr lang="en-GB" dirty="0" err="1">
                <a:solidFill>
                  <a:schemeClr val="accent2"/>
                </a:solidFill>
                <a:latin typeface="Arial" panose="020B0604020202020204" pitchFamily="34" charset="0"/>
                <a:cs typeface="Arial" panose="020B0604020202020204" pitchFamily="34" charset="0"/>
              </a:rPr>
              <a:t>PhV</a:t>
            </a:r>
            <a:endParaRPr lang="en-GB" dirty="0">
              <a:solidFill>
                <a:schemeClr val="accent2"/>
              </a:solidFill>
              <a:latin typeface="Arial" panose="020B0604020202020204" pitchFamily="34" charset="0"/>
              <a:cs typeface="Arial" panose="020B0604020202020204" pitchFamily="34" charset="0"/>
            </a:endParaRPr>
          </a:p>
          <a:p>
            <a:pPr marL="461963" lvl="1" indent="-231775">
              <a:lnSpc>
                <a:spcPct val="90000"/>
              </a:lnSpc>
              <a:spcBef>
                <a:spcPts val="500"/>
              </a:spcBef>
              <a:spcAft>
                <a:spcPts val="600"/>
              </a:spcAft>
              <a:buClr>
                <a:srgbClr val="218BA7"/>
              </a:buClr>
              <a:buFont typeface="Arial" panose="020B0604020202020204" pitchFamily="34" charset="0"/>
              <a:buChar char="•"/>
            </a:pPr>
            <a:r>
              <a:rPr lang="en-GB" dirty="0">
                <a:solidFill>
                  <a:schemeClr val="accent2"/>
                </a:solidFill>
                <a:latin typeface="Arial" panose="020B0604020202020204" pitchFamily="34" charset="0"/>
                <a:cs typeface="Arial" panose="020B0604020202020204" pitchFamily="34" charset="0"/>
              </a:rPr>
              <a:t>Minimum requirements for an adverse event report</a:t>
            </a:r>
          </a:p>
        </p:txBody>
      </p:sp>
    </p:spTree>
    <p:extLst>
      <p:ext uri="{BB962C8B-B14F-4D97-AF65-F5344CB8AC3E}">
        <p14:creationId xmlns:p14="http://schemas.microsoft.com/office/powerpoint/2010/main" val="30034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arn(inVertical)">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1D5C388-DB04-4C5F-AFFD-D7FAFCA240E5}"/>
              </a:ext>
            </a:extLst>
          </p:cNvPr>
          <p:cNvSpPr>
            <a:spLocks noGrp="1"/>
          </p:cNvSpPr>
          <p:nvPr>
            <p:ph type="body" sz="quarter" idx="10"/>
          </p:nvPr>
        </p:nvSpPr>
        <p:spPr>
          <a:xfrm>
            <a:off x="404066" y="275385"/>
            <a:ext cx="7000781" cy="519112"/>
          </a:xfrm>
        </p:spPr>
        <p:txBody>
          <a:bodyPr/>
          <a:lstStyle/>
          <a:p>
            <a:r>
              <a:rPr lang="en-GB" sz="3200" b="1" dirty="0"/>
              <a:t>Why align with international standards</a:t>
            </a:r>
          </a:p>
        </p:txBody>
      </p:sp>
      <p:sp>
        <p:nvSpPr>
          <p:cNvPr id="3" name="Text Placeholder 2">
            <a:extLst>
              <a:ext uri="{FF2B5EF4-FFF2-40B4-BE49-F238E27FC236}">
                <a16:creationId xmlns:a16="http://schemas.microsoft.com/office/drawing/2014/main" xmlns="" id="{390D768A-59A5-44E3-B2B6-952DF406DA15}"/>
              </a:ext>
            </a:extLst>
          </p:cNvPr>
          <p:cNvSpPr>
            <a:spLocks noGrp="1"/>
          </p:cNvSpPr>
          <p:nvPr>
            <p:ph type="body" sz="quarter" idx="11"/>
          </p:nvPr>
        </p:nvSpPr>
        <p:spPr>
          <a:xfrm>
            <a:off x="575186" y="1182073"/>
            <a:ext cx="8421329" cy="4419600"/>
          </a:xfrm>
        </p:spPr>
        <p:txBody>
          <a:bodyPr/>
          <a:lstStyle/>
          <a:p>
            <a:r>
              <a:rPr lang="en-GB" sz="2400" dirty="0"/>
              <a:t>Saves resources – no need to re-invent the wheel</a:t>
            </a:r>
          </a:p>
          <a:p>
            <a:r>
              <a:rPr lang="en-GB" sz="2400" dirty="0"/>
              <a:t>Saves resources – standardised company systems </a:t>
            </a:r>
          </a:p>
          <a:p>
            <a:pPr lvl="1"/>
            <a:r>
              <a:rPr lang="en-GB" sz="2000" dirty="0"/>
              <a:t>no need for companies to redesign systems for individual regions/countries, </a:t>
            </a:r>
          </a:p>
          <a:p>
            <a:pPr lvl="1"/>
            <a:r>
              <a:rPr lang="en-GB" sz="2000" dirty="0"/>
              <a:t>or duplicate aggregate reports in different formats and timelines (International Birth Date)</a:t>
            </a:r>
            <a:endParaRPr lang="en-GB" sz="1600" dirty="0"/>
          </a:p>
          <a:p>
            <a:r>
              <a:rPr lang="en-GB" sz="2400" dirty="0"/>
              <a:t>Share, exchange and pool data; using the same language </a:t>
            </a:r>
          </a:p>
          <a:p>
            <a:r>
              <a:rPr lang="en-GB" sz="2400" dirty="0"/>
              <a:t>Enhances </a:t>
            </a:r>
            <a:r>
              <a:rPr lang="en-GB" sz="2400" dirty="0" err="1"/>
              <a:t>PhV</a:t>
            </a:r>
            <a:r>
              <a:rPr lang="en-GB" sz="2400" dirty="0"/>
              <a:t> and public health</a:t>
            </a:r>
          </a:p>
          <a:p>
            <a:r>
              <a:rPr lang="en-GB" sz="2400" dirty="0"/>
              <a:t>Long term vision – a single global </a:t>
            </a:r>
            <a:r>
              <a:rPr lang="en-GB" sz="2400" dirty="0" err="1"/>
              <a:t>PhV</a:t>
            </a:r>
            <a:r>
              <a:rPr lang="en-GB" sz="2400" dirty="0"/>
              <a:t> database</a:t>
            </a:r>
          </a:p>
        </p:txBody>
      </p:sp>
      <p:sp>
        <p:nvSpPr>
          <p:cNvPr id="4" name="TextBox 3">
            <a:extLst>
              <a:ext uri="{FF2B5EF4-FFF2-40B4-BE49-F238E27FC236}">
                <a16:creationId xmlns:a16="http://schemas.microsoft.com/office/drawing/2014/main" xmlns="" id="{A23F9F7C-D45C-4DFD-86CA-20E71FB04D63}"/>
              </a:ext>
            </a:extLst>
          </p:cNvPr>
          <p:cNvSpPr txBox="1"/>
          <p:nvPr/>
        </p:nvSpPr>
        <p:spPr>
          <a:xfrm>
            <a:off x="2147455" y="5456611"/>
            <a:ext cx="1607127"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800" dirty="0"/>
              <a:t>Efficiency</a:t>
            </a:r>
            <a:endParaRPr lang="en-GB" dirty="0"/>
          </a:p>
        </p:txBody>
      </p:sp>
      <p:sp>
        <p:nvSpPr>
          <p:cNvPr id="5" name="TextBox 4">
            <a:extLst>
              <a:ext uri="{FF2B5EF4-FFF2-40B4-BE49-F238E27FC236}">
                <a16:creationId xmlns:a16="http://schemas.microsoft.com/office/drawing/2014/main" xmlns="" id="{2F70A213-1E4A-4187-A047-C44005D2A382}"/>
              </a:ext>
            </a:extLst>
          </p:cNvPr>
          <p:cNvSpPr txBox="1"/>
          <p:nvPr/>
        </p:nvSpPr>
        <p:spPr>
          <a:xfrm>
            <a:off x="3982286" y="5456611"/>
            <a:ext cx="1607127"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800" dirty="0"/>
              <a:t>Leverage</a:t>
            </a:r>
            <a:endParaRPr lang="en-GB" dirty="0"/>
          </a:p>
        </p:txBody>
      </p:sp>
    </p:spTree>
    <p:extLst>
      <p:ext uri="{BB962C8B-B14F-4D97-AF65-F5344CB8AC3E}">
        <p14:creationId xmlns:p14="http://schemas.microsoft.com/office/powerpoint/2010/main" val="46850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BFD48D0C-ABDE-4DE0-9C06-D24F33967075}"/>
              </a:ext>
            </a:extLst>
          </p:cNvPr>
          <p:cNvSpPr>
            <a:spLocks noGrp="1"/>
          </p:cNvSpPr>
          <p:nvPr>
            <p:ph type="body" sz="quarter" idx="10"/>
          </p:nvPr>
        </p:nvSpPr>
        <p:spPr>
          <a:xfrm>
            <a:off x="1643640" y="3093604"/>
            <a:ext cx="6305741" cy="988869"/>
          </a:xfrm>
        </p:spPr>
        <p:txBody>
          <a:bodyPr/>
          <a:lstStyle/>
          <a:p>
            <a:r>
              <a:rPr lang="en-GB" dirty="0"/>
              <a:t>What are the VICH Pharmacovigilance guidelines?</a:t>
            </a:r>
          </a:p>
        </p:txBody>
      </p:sp>
    </p:spTree>
    <p:extLst>
      <p:ext uri="{BB962C8B-B14F-4D97-AF65-F5344CB8AC3E}">
        <p14:creationId xmlns:p14="http://schemas.microsoft.com/office/powerpoint/2010/main" val="1233758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89701B4-BD76-46E9-82F0-6F6E0E961907}"/>
              </a:ext>
            </a:extLst>
          </p:cNvPr>
          <p:cNvSpPr>
            <a:spLocks noGrp="1"/>
          </p:cNvSpPr>
          <p:nvPr>
            <p:ph type="body" sz="quarter" idx="10"/>
          </p:nvPr>
        </p:nvSpPr>
        <p:spPr>
          <a:xfrm>
            <a:off x="522053" y="288597"/>
            <a:ext cx="7000781" cy="519112"/>
          </a:xfrm>
        </p:spPr>
        <p:txBody>
          <a:bodyPr/>
          <a:lstStyle/>
          <a:p>
            <a:r>
              <a:rPr lang="en-GB" sz="3200" b="1" dirty="0"/>
              <a:t>VICH Pharmacovigilance guidelines</a:t>
            </a:r>
          </a:p>
          <a:p>
            <a:endParaRPr lang="en-GB" dirty="0"/>
          </a:p>
        </p:txBody>
      </p:sp>
      <p:sp>
        <p:nvSpPr>
          <p:cNvPr id="3" name="Text Placeholder 2">
            <a:extLst>
              <a:ext uri="{FF2B5EF4-FFF2-40B4-BE49-F238E27FC236}">
                <a16:creationId xmlns:a16="http://schemas.microsoft.com/office/drawing/2014/main" xmlns="" id="{2D6D3354-28D4-4AFD-9D4F-D924CF729BB5}"/>
              </a:ext>
            </a:extLst>
          </p:cNvPr>
          <p:cNvSpPr>
            <a:spLocks noGrp="1"/>
          </p:cNvSpPr>
          <p:nvPr>
            <p:ph type="body" sz="quarter" idx="11"/>
          </p:nvPr>
        </p:nvSpPr>
        <p:spPr/>
        <p:txBody>
          <a:bodyPr/>
          <a:lstStyle/>
          <a:p>
            <a:pPr marL="0" indent="0">
              <a:lnSpc>
                <a:spcPct val="100000"/>
              </a:lnSpc>
              <a:spcBef>
                <a:spcPts val="600"/>
              </a:spcBef>
              <a:spcAft>
                <a:spcPts val="600"/>
              </a:spcAft>
              <a:buNone/>
            </a:pPr>
            <a:r>
              <a:rPr lang="en-GB" sz="2400" b="1" dirty="0">
                <a:solidFill>
                  <a:srgbClr val="FF9933"/>
                </a:solidFill>
              </a:rPr>
              <a:t>Pharmacovigilance of veterinary medicinal products:</a:t>
            </a:r>
          </a:p>
          <a:p>
            <a:pPr>
              <a:lnSpc>
                <a:spcPct val="100000"/>
              </a:lnSpc>
              <a:spcBef>
                <a:spcPts val="600"/>
              </a:spcBef>
              <a:spcAft>
                <a:spcPts val="600"/>
              </a:spcAft>
            </a:pPr>
            <a:r>
              <a:rPr lang="en-GB" dirty="0"/>
              <a:t>GL24 - Management of Adverse Event Reports (AERs)</a:t>
            </a:r>
          </a:p>
          <a:p>
            <a:pPr>
              <a:lnSpc>
                <a:spcPct val="100000"/>
              </a:lnSpc>
              <a:spcBef>
                <a:spcPts val="600"/>
              </a:spcBef>
              <a:spcAft>
                <a:spcPts val="600"/>
              </a:spcAft>
            </a:pPr>
            <a:r>
              <a:rPr lang="en-GB" dirty="0"/>
              <a:t>GL29 - Management of Periodic Summary Update Reports</a:t>
            </a:r>
          </a:p>
          <a:p>
            <a:pPr>
              <a:lnSpc>
                <a:spcPct val="100000"/>
              </a:lnSpc>
              <a:spcBef>
                <a:spcPts val="600"/>
              </a:spcBef>
              <a:spcAft>
                <a:spcPts val="600"/>
              </a:spcAft>
            </a:pPr>
            <a:endParaRPr lang="en-GB" dirty="0"/>
          </a:p>
          <a:p>
            <a:pPr>
              <a:lnSpc>
                <a:spcPct val="100000"/>
              </a:lnSpc>
              <a:spcBef>
                <a:spcPts val="600"/>
              </a:spcBef>
              <a:spcAft>
                <a:spcPts val="600"/>
              </a:spcAft>
            </a:pPr>
            <a:endParaRPr lang="en-GB" dirty="0"/>
          </a:p>
          <a:p>
            <a:pPr>
              <a:lnSpc>
                <a:spcPct val="100000"/>
              </a:lnSpc>
              <a:spcBef>
                <a:spcPts val="600"/>
              </a:spcBef>
              <a:spcAft>
                <a:spcPts val="600"/>
              </a:spcAft>
            </a:pPr>
            <a:r>
              <a:rPr lang="en-GB" dirty="0"/>
              <a:t>GL30 - Controlled list of terms</a:t>
            </a:r>
          </a:p>
          <a:p>
            <a:pPr>
              <a:lnSpc>
                <a:spcPct val="100000"/>
              </a:lnSpc>
              <a:spcBef>
                <a:spcPts val="600"/>
              </a:spcBef>
              <a:spcAft>
                <a:spcPts val="600"/>
              </a:spcAft>
            </a:pPr>
            <a:r>
              <a:rPr lang="en-GB" dirty="0"/>
              <a:t>GL35 - Electronic Standards for Transfer of Data</a:t>
            </a:r>
          </a:p>
          <a:p>
            <a:pPr lvl="2">
              <a:lnSpc>
                <a:spcPct val="100000"/>
              </a:lnSpc>
              <a:spcBef>
                <a:spcPts val="600"/>
              </a:spcBef>
              <a:spcAft>
                <a:spcPts val="600"/>
              </a:spcAft>
            </a:pPr>
            <a:r>
              <a:rPr lang="en-GB" dirty="0">
                <a:solidFill>
                  <a:srgbClr val="FF9933"/>
                </a:solidFill>
              </a:rPr>
              <a:t>Plus: Step By Step Document of what to do</a:t>
            </a:r>
          </a:p>
          <a:p>
            <a:pPr>
              <a:lnSpc>
                <a:spcPct val="100000"/>
              </a:lnSpc>
              <a:spcBef>
                <a:spcPts val="600"/>
              </a:spcBef>
              <a:spcAft>
                <a:spcPts val="600"/>
              </a:spcAft>
            </a:pPr>
            <a:r>
              <a:rPr lang="en-GB" dirty="0"/>
              <a:t>GL42 - Data Elements for Submission of Adverse Events Reports </a:t>
            </a:r>
            <a:br>
              <a:rPr lang="en-GB" dirty="0"/>
            </a:br>
            <a:endParaRPr lang="en-GB" dirty="0"/>
          </a:p>
          <a:p>
            <a:endParaRPr lang="en-GB" dirty="0"/>
          </a:p>
        </p:txBody>
      </p:sp>
      <p:sp>
        <p:nvSpPr>
          <p:cNvPr id="4" name="TextBox 3">
            <a:extLst>
              <a:ext uri="{FF2B5EF4-FFF2-40B4-BE49-F238E27FC236}">
                <a16:creationId xmlns:a16="http://schemas.microsoft.com/office/drawing/2014/main" xmlns="" id="{5DEB4C82-1BE0-4E62-822A-0F27E2E80481}"/>
              </a:ext>
            </a:extLst>
          </p:cNvPr>
          <p:cNvSpPr txBox="1"/>
          <p:nvPr/>
        </p:nvSpPr>
        <p:spPr>
          <a:xfrm>
            <a:off x="1268361" y="3200400"/>
            <a:ext cx="6061587" cy="400110"/>
          </a:xfrm>
          <a:prstGeom prst="rect">
            <a:avLst/>
          </a:prstGeom>
          <a:gradFill>
            <a:gsLst>
              <a:gs pos="24000">
                <a:schemeClr val="accent1">
                  <a:lumMod val="5000"/>
                  <a:lumOff val="95000"/>
                </a:schemeClr>
              </a:gs>
              <a:gs pos="95000">
                <a:schemeClr val="accent1">
                  <a:lumMod val="45000"/>
                  <a:lumOff val="55000"/>
                </a:schemeClr>
              </a:gs>
              <a:gs pos="45000">
                <a:schemeClr val="accent1">
                  <a:lumMod val="45000"/>
                  <a:lumOff val="55000"/>
                  <a:alpha val="45000"/>
                </a:schemeClr>
              </a:gs>
              <a:gs pos="71000">
                <a:schemeClr val="accent1">
                  <a:lumMod val="30000"/>
                  <a:lumOff val="70000"/>
                </a:schemeClr>
              </a:gs>
            </a:gsLst>
            <a:lin ang="5400000" scaled="1"/>
          </a:gradFill>
        </p:spPr>
        <p:txBody>
          <a:bodyPr wrap="square" rtlCol="0">
            <a:spAutoFit/>
          </a:bodyPr>
          <a:lstStyle/>
          <a:p>
            <a:pPr algn="ctr"/>
            <a:r>
              <a:rPr lang="en-GB" sz="2000" b="1" dirty="0">
                <a:solidFill>
                  <a:srgbClr val="218BA7"/>
                </a:solidFill>
                <a:latin typeface="Arial" panose="020B0604020202020204" pitchFamily="34" charset="0"/>
                <a:cs typeface="Arial" panose="020B0604020202020204" pitchFamily="34" charset="0"/>
              </a:rPr>
              <a:t>5 guidelines</a:t>
            </a:r>
          </a:p>
        </p:txBody>
      </p:sp>
    </p:spTree>
    <p:extLst>
      <p:ext uri="{BB962C8B-B14F-4D97-AF65-F5344CB8AC3E}">
        <p14:creationId xmlns:p14="http://schemas.microsoft.com/office/powerpoint/2010/main" val="2366907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89701B4-BD76-46E9-82F0-6F6E0E961907}"/>
              </a:ext>
            </a:extLst>
          </p:cNvPr>
          <p:cNvSpPr>
            <a:spLocks noGrp="1"/>
          </p:cNvSpPr>
          <p:nvPr>
            <p:ph type="body" sz="quarter" idx="10"/>
          </p:nvPr>
        </p:nvSpPr>
        <p:spPr>
          <a:xfrm>
            <a:off x="522053" y="288597"/>
            <a:ext cx="7000781" cy="519112"/>
          </a:xfrm>
        </p:spPr>
        <p:txBody>
          <a:bodyPr/>
          <a:lstStyle/>
          <a:p>
            <a:r>
              <a:rPr lang="en-GB" sz="3200" b="1" dirty="0"/>
              <a:t>VICH Pharmacovigilance guidelines</a:t>
            </a:r>
          </a:p>
          <a:p>
            <a:endParaRPr lang="en-GB" dirty="0"/>
          </a:p>
        </p:txBody>
      </p:sp>
      <p:sp>
        <p:nvSpPr>
          <p:cNvPr id="3" name="Text Placeholder 2">
            <a:extLst>
              <a:ext uri="{FF2B5EF4-FFF2-40B4-BE49-F238E27FC236}">
                <a16:creationId xmlns:a16="http://schemas.microsoft.com/office/drawing/2014/main" xmlns="" id="{2D6D3354-28D4-4AFD-9D4F-D924CF729BB5}"/>
              </a:ext>
            </a:extLst>
          </p:cNvPr>
          <p:cNvSpPr>
            <a:spLocks noGrp="1"/>
          </p:cNvSpPr>
          <p:nvPr>
            <p:ph type="body" sz="quarter" idx="11"/>
          </p:nvPr>
        </p:nvSpPr>
        <p:spPr>
          <a:xfrm>
            <a:off x="404813" y="1506538"/>
            <a:ext cx="8335962" cy="1664365"/>
          </a:xfrm>
        </p:spPr>
        <p:txBody>
          <a:bodyPr/>
          <a:lstStyle/>
          <a:p>
            <a:pPr marL="0" indent="0">
              <a:lnSpc>
                <a:spcPct val="100000"/>
              </a:lnSpc>
              <a:spcBef>
                <a:spcPts val="600"/>
              </a:spcBef>
              <a:spcAft>
                <a:spcPts val="600"/>
              </a:spcAft>
              <a:buNone/>
            </a:pPr>
            <a:r>
              <a:rPr lang="en-GB" sz="2400" b="1" dirty="0">
                <a:solidFill>
                  <a:srgbClr val="FF9933"/>
                </a:solidFill>
              </a:rPr>
              <a:t>Pharmacovigilance of veterinary medicinal products:</a:t>
            </a:r>
          </a:p>
          <a:p>
            <a:pPr>
              <a:lnSpc>
                <a:spcPct val="100000"/>
              </a:lnSpc>
              <a:spcBef>
                <a:spcPts val="600"/>
              </a:spcBef>
              <a:spcAft>
                <a:spcPts val="600"/>
              </a:spcAft>
            </a:pPr>
            <a:r>
              <a:rPr lang="en-GB" dirty="0"/>
              <a:t>GL24 - Management of Adverse Event Reports (AERs)</a:t>
            </a:r>
          </a:p>
          <a:p>
            <a:pPr>
              <a:lnSpc>
                <a:spcPct val="100000"/>
              </a:lnSpc>
              <a:spcBef>
                <a:spcPts val="600"/>
              </a:spcBef>
              <a:spcAft>
                <a:spcPts val="600"/>
              </a:spcAft>
            </a:pPr>
            <a:r>
              <a:rPr lang="en-GB" dirty="0"/>
              <a:t>GL29 - Management of Periodic Summary Update Reports (PSUR)</a:t>
            </a:r>
          </a:p>
        </p:txBody>
      </p:sp>
      <p:sp>
        <p:nvSpPr>
          <p:cNvPr id="4" name="TextBox 3">
            <a:extLst>
              <a:ext uri="{FF2B5EF4-FFF2-40B4-BE49-F238E27FC236}">
                <a16:creationId xmlns:a16="http://schemas.microsoft.com/office/drawing/2014/main" xmlns="" id="{5FA88D8D-89B2-405E-91F5-DCFC6B05CEF0}"/>
              </a:ext>
            </a:extLst>
          </p:cNvPr>
          <p:cNvSpPr txBox="1"/>
          <p:nvPr/>
        </p:nvSpPr>
        <p:spPr>
          <a:xfrm>
            <a:off x="522053" y="3716594"/>
            <a:ext cx="7464966" cy="1538883"/>
          </a:xfrm>
          <a:prstGeom prst="rect">
            <a:avLst/>
          </a:prstGeom>
          <a:gradFill>
            <a:gsLst>
              <a:gs pos="24000">
                <a:schemeClr val="accent1">
                  <a:lumMod val="5000"/>
                  <a:lumOff val="95000"/>
                </a:schemeClr>
              </a:gs>
              <a:gs pos="96000">
                <a:schemeClr val="accent1">
                  <a:lumMod val="45000"/>
                  <a:lumOff val="55000"/>
                </a:schemeClr>
              </a:gs>
              <a:gs pos="59000">
                <a:schemeClr val="accent1">
                  <a:lumMod val="45000"/>
                  <a:lumOff val="55000"/>
                  <a:alpha val="45000"/>
                </a:schemeClr>
              </a:gs>
              <a:gs pos="100000">
                <a:schemeClr val="accent1">
                  <a:lumMod val="30000"/>
                  <a:lumOff val="70000"/>
                </a:schemeClr>
              </a:gs>
            </a:gsLst>
            <a:lin ang="5400000" scaled="1"/>
          </a:gradFill>
        </p:spPr>
        <p:txBody>
          <a:bodyPr wrap="square" rtlCol="0">
            <a:spAutoFit/>
          </a:bodyPr>
          <a:lstStyle/>
          <a:p>
            <a:pPr>
              <a:spcAft>
                <a:spcPts val="1200"/>
              </a:spcAft>
            </a:pPr>
            <a:r>
              <a:rPr lang="en-GB" sz="2400" b="1" dirty="0">
                <a:solidFill>
                  <a:srgbClr val="FF9933"/>
                </a:solidFill>
                <a:latin typeface="Arial" panose="020B0604020202020204" pitchFamily="34" charset="0"/>
                <a:cs typeface="Arial" panose="020B0604020202020204" pitchFamily="34" charset="0"/>
              </a:rPr>
              <a:t>2 Managerial guidelines</a:t>
            </a:r>
          </a:p>
          <a:p>
            <a:r>
              <a:rPr lang="en-GB" sz="2000" dirty="0">
                <a:solidFill>
                  <a:srgbClr val="218BA7"/>
                </a:solidFill>
                <a:latin typeface="Arial" panose="020B0604020202020204" pitchFamily="34" charset="0"/>
                <a:cs typeface="Arial" panose="020B0604020202020204" pitchFamily="34" charset="0"/>
              </a:rPr>
              <a:t>Purpose: to harmonise basic pharmacovigilance concepts useful in developing reporting systems to collect and act on spontaneous adverse event reports</a:t>
            </a:r>
          </a:p>
        </p:txBody>
      </p:sp>
    </p:spTree>
    <p:extLst>
      <p:ext uri="{BB962C8B-B14F-4D97-AF65-F5344CB8AC3E}">
        <p14:creationId xmlns:p14="http://schemas.microsoft.com/office/powerpoint/2010/main" val="128067976"/>
      </p:ext>
    </p:extLst>
  </p:cSld>
  <p:clrMapOvr>
    <a:masterClrMapping/>
  </p:clrMapOvr>
</p:sld>
</file>

<file path=ppt/theme/theme1.xml><?xml version="1.0" encoding="utf-8"?>
<a:theme xmlns:a="http://schemas.openxmlformats.org/drawingml/2006/main" name="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bg1"/>
            </a:solidFill>
            <a:latin typeface="Arial"/>
            <a:cs typeface="Arial"/>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3_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bg1"/>
            </a:solidFill>
            <a:latin typeface="Arial"/>
            <a:cs typeface="Arial"/>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able of contents">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Chapt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Content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Closing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1624</TotalTime>
  <Words>2191</Words>
  <Application>Microsoft Office PowerPoint</Application>
  <PresentationFormat>Affichage à l'écran (4:3)</PresentationFormat>
  <Paragraphs>268</Paragraphs>
  <Slides>34</Slides>
  <Notes>6</Notes>
  <HiddenSlides>0</HiddenSlides>
  <MMClips>0</MMClips>
  <ScaleCrop>false</ScaleCrop>
  <HeadingPairs>
    <vt:vector size="4" baseType="variant">
      <vt:variant>
        <vt:lpstr>Thème</vt:lpstr>
      </vt:variant>
      <vt:variant>
        <vt:i4>6</vt:i4>
      </vt:variant>
      <vt:variant>
        <vt:lpstr>Titres des diapositives</vt:lpstr>
      </vt:variant>
      <vt:variant>
        <vt:i4>34</vt:i4>
      </vt:variant>
    </vt:vector>
  </HeadingPairs>
  <TitlesOfParts>
    <vt:vector size="40" baseType="lpstr">
      <vt:lpstr>Cover slide</vt:lpstr>
      <vt:lpstr>3_Cover slide</vt:lpstr>
      <vt:lpstr>Table of contents</vt:lpstr>
      <vt:lpstr>Chapter slide</vt:lpstr>
      <vt:lpstr>Content slide</vt:lpstr>
      <vt:lpstr>Closing slide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M2M</dc:creator>
  <cp:lastModifiedBy>Sophie</cp:lastModifiedBy>
  <cp:revision>178</cp:revision>
  <cp:lastPrinted>2014-11-28T14:07:19Z</cp:lastPrinted>
  <dcterms:created xsi:type="dcterms:W3CDTF">2014-10-28T11:07:40Z</dcterms:created>
  <dcterms:modified xsi:type="dcterms:W3CDTF">2020-07-15T06:46:12Z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1021082</vt:lpwstr>
  </property>
  <property fmtid="{D5CDD505-2E9C-101B-9397-08002B2CF9AE}" pid="3" name="NXPowerLiteSettings">
    <vt:lpwstr>C700052003A000</vt:lpwstr>
  </property>
  <property fmtid="{D5CDD505-2E9C-101B-9397-08002B2CF9AE}" pid="4" name="NXPowerLiteVersion">
    <vt:lpwstr>D8.0.2</vt:lpwstr>
  </property>
</Properties>
</file>