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702" r:id="rId2"/>
    <p:sldMasterId id="2147483721" r:id="rId3"/>
    <p:sldMasterId id="2147483725" r:id="rId4"/>
  </p:sldMasterIdLst>
  <p:notesMasterIdLst>
    <p:notesMasterId r:id="rId30"/>
  </p:notesMasterIdLst>
  <p:handoutMasterIdLst>
    <p:handoutMasterId r:id="rId31"/>
  </p:handoutMasterIdLst>
  <p:sldIdLst>
    <p:sldId id="280" r:id="rId5"/>
    <p:sldId id="353" r:id="rId6"/>
    <p:sldId id="317" r:id="rId7"/>
    <p:sldId id="340" r:id="rId8"/>
    <p:sldId id="341" r:id="rId9"/>
    <p:sldId id="349" r:id="rId10"/>
    <p:sldId id="321" r:id="rId11"/>
    <p:sldId id="343" r:id="rId12"/>
    <p:sldId id="316" r:id="rId13"/>
    <p:sldId id="314" r:id="rId14"/>
    <p:sldId id="350" r:id="rId15"/>
    <p:sldId id="326" r:id="rId16"/>
    <p:sldId id="327" r:id="rId17"/>
    <p:sldId id="328" r:id="rId18"/>
    <p:sldId id="352" r:id="rId19"/>
    <p:sldId id="345" r:id="rId20"/>
    <p:sldId id="329" r:id="rId21"/>
    <p:sldId id="346" r:id="rId22"/>
    <p:sldId id="344" r:id="rId23"/>
    <p:sldId id="347" r:id="rId24"/>
    <p:sldId id="330" r:id="rId25"/>
    <p:sldId id="331" r:id="rId26"/>
    <p:sldId id="334" r:id="rId27"/>
    <p:sldId id="335" r:id="rId28"/>
    <p:sldId id="312" r:id="rId29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9681" autoAdjust="0"/>
  </p:normalViewPr>
  <p:slideViewPr>
    <p:cSldViewPr snapToGrid="0" snapToObjects="1">
      <p:cViewPr>
        <p:scale>
          <a:sx n="81" d="100"/>
          <a:sy n="81" d="100"/>
        </p:scale>
        <p:origin x="-104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0" d="100"/>
          <a:sy n="50" d="100"/>
        </p:scale>
        <p:origin x="289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96651-502C-4525-975F-2DD002DA443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65B2A-7BA6-4A81-92BC-3340826E0440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01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F176-827B-1841-8966-00E25AB6C0D6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11C4-0B3C-7240-A62D-FBBA2AAFC6B9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3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14D05B-CC18-4C55-BE2C-AB985F1D036C}" type="slidenum">
              <a:rPr lang="nl-NL" altLang="en-US">
                <a:solidFill>
                  <a:prstClr val="black"/>
                </a:solidFill>
              </a:rPr>
              <a:pPr/>
              <a:t>1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0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28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676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58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95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594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728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276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42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35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fld id="{05BB87AE-8BB8-4D9A-8654-E9C4BC22F612}" type="slidenum">
              <a:rPr lang="ja-JP" altLang="en-US">
                <a:latin typeface="Calibri" pitchFamily="34" charset="0"/>
              </a:rPr>
              <a:pPr/>
              <a:t>3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30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05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963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454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144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2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fld id="{05BB87AE-8BB8-4D9A-8654-E9C4BC22F612}" type="slidenum">
              <a:rPr lang="ja-JP" altLang="en-US">
                <a:latin typeface="Calibri" pitchFamily="34" charset="0"/>
              </a:rPr>
              <a:pPr/>
              <a:t>4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9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fld id="{05BB87AE-8BB8-4D9A-8654-E9C4BC22F612}" type="slidenum">
              <a:rPr lang="ja-JP" altLang="en-US">
                <a:latin typeface="Calibri" pitchFamily="34" charset="0"/>
              </a:rPr>
              <a:pPr/>
              <a:t>5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4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3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1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17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fld id="{3C17B83B-C197-4DD8-845C-0B635F16639A}" type="slidenum">
              <a:rPr lang="ja-JP" altLang="en-US">
                <a:latin typeface="Calibri" pitchFamily="34" charset="0"/>
              </a:rPr>
              <a:pPr/>
              <a:t>9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71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11C4-0B3C-7240-A62D-FBBA2AAFC6B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29184" y="4562542"/>
            <a:ext cx="5486400" cy="5207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28625" y="5316538"/>
            <a:ext cx="5486400" cy="3939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42D6633-9D93-4190-948C-852F86A7C1AA}" type="slidenum">
              <a:rPr lang="en-US" altLang="en-US">
                <a:solidFill>
                  <a:prstClr val="white"/>
                </a:solidFill>
              </a:rPr>
              <a:pPr/>
              <a:t>‹N°›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0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2020/7/15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‹N°›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1308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53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677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684B2A0-CDF3-724A-B4AF-DE57B5D9B230}" type="datetime1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2020/7/15</a:t>
            </a:fld>
            <a:endParaRPr kumimoji="0" lang="ja-JP" altLang="en-US" smtClean="0">
              <a:latin typeface="Calibri" charset="0"/>
              <a:ea typeface="ＭＳ Ｐゴシック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1EDCEA6-CDF6-E54F-9537-930F393A0970}" type="slidenum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ja-JP" altLang="en-US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7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729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55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145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77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01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92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        25 June 2014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4</a:t>
            </a:r>
            <a:r>
              <a:rPr lang="en-US" altLang="ja-JP" baseline="30000"/>
              <a:t>th</a:t>
            </a:r>
            <a:r>
              <a:rPr lang="en-US" altLang="ja-JP"/>
              <a:t>  VICH Outreach Forum Meeting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EC0B1-C933-4338-B14D-A0F654218556}" type="slidenum">
              <a:rPr lang="ja-JP" altLang="en-US"/>
              <a:pPr>
                <a:defRPr/>
              </a:pPr>
              <a:t>‹N°›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9695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71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568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A6A-F418-4835-9B47-5984561676B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622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with cow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E04BA3F-36B1-DC4A-84B2-47481A776B1F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2312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           25 June 2014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4</a:t>
            </a:r>
            <a:r>
              <a:rPr lang="en-US" altLang="ja-JP" baseline="30000"/>
              <a:t>th</a:t>
            </a:r>
            <a:r>
              <a:rPr lang="en-US" altLang="ja-JP"/>
              <a:t>  VICH Outreach Forum Meeting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4218-9A4F-4F0F-89C0-16DD4543F4F7}" type="slidenum">
              <a:rPr lang="ja-JP" altLang="en-US"/>
              <a:pPr>
                <a:defRPr/>
              </a:pPr>
              <a:t>‹N°›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827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ou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 descr="triangle_VIC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39323E1-0937-2047-AC0D-44A0A9AA47C2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161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cow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E04BA3F-36B1-DC4A-84B2-47481A776B1F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2312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pig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image_1_TD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1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16CBFCD-EBBF-4943-99AE-BBF061CFD7A6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8642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landscap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9144000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0A3D310-A227-2148-BDB5-FCC3BA80101D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958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dog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C137C77A-2088-6B42-946B-5799612262D9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 baseline="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5767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684B2A0-CDF3-724A-B4AF-DE57B5D9B230}" type="datetime1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2020/7/15</a:t>
            </a:fld>
            <a:endParaRPr kumimoji="0" lang="ja-JP" altLang="en-US" smtClean="0">
              <a:latin typeface="Calibri" charset="0"/>
              <a:ea typeface="ＭＳ Ｐゴシック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1EDCEA6-CDF6-E54F-9537-930F393A0970}" type="slidenum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ja-JP" altLang="en-US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8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D1C2E6-8222-408E-AC16-B502C04A7138}" type="slidenum">
              <a:rPr kumimoji="0" lang="en-US" alt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altLang="en-US" smtClean="0">
              <a:solidFill>
                <a:prstClr val="white"/>
              </a:solidFill>
            </a:endParaRPr>
          </a:p>
        </p:txBody>
      </p:sp>
      <p:pic>
        <p:nvPicPr>
          <p:cNvPr id="1027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23" r:id="rId2"/>
    <p:sldLayoutId id="2147483724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6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38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4AA45F5-9E96-FD40-ACA6-81C9E2720016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7177-C166-4189-98D0-350323EC18E9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D1C2E6-8222-408E-AC16-B502C04A7138}" type="slidenum">
              <a:rPr kumimoji="0" lang="en-US" alt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kumimoji="0" lang="en-US" altLang="en-US" smtClean="0">
              <a:solidFill>
                <a:prstClr val="white"/>
              </a:solidFill>
            </a:endParaRPr>
          </a:p>
        </p:txBody>
      </p:sp>
      <p:pic>
        <p:nvPicPr>
          <p:cNvPr id="7" name="Afbeelding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0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01038" y="779930"/>
            <a:ext cx="8106786" cy="19632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GL50(R)-</a:t>
            </a:r>
            <a:endParaRPr lang="ja-JP" altLang="en-US" sz="2800" dirty="0"/>
          </a:p>
          <a:p>
            <a:r>
              <a:rPr lang="en-US" altLang="ja-JP" sz="2800" dirty="0"/>
              <a:t> </a:t>
            </a:r>
            <a:r>
              <a:rPr lang="en-US" altLang="ja-JP" sz="2800" b="1" dirty="0"/>
              <a:t>HARMONISATION OF CRITERIA TO WAIVE TARGET ANIMAL BATCH SAFETY TESTING FOR INACTIVATED VACCINES FOR VETERINARY </a:t>
            </a:r>
            <a:r>
              <a:rPr lang="en-US" altLang="ja-JP" sz="2800" b="1" dirty="0" smtClean="0"/>
              <a:t>USE ( May 2017) 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68277" y="5978774"/>
            <a:ext cx="2176632" cy="490842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en-US" altLang="ja-JP" sz="2400" b="1" dirty="0" smtClean="0">
                <a:solidFill>
                  <a:schemeClr val="bg1"/>
                </a:solidFill>
              </a:rPr>
              <a:t>   JMAFF, JVPA</a:t>
            </a:r>
            <a:endParaRPr kumimoji="1" lang="en-US" altLang="ja-JP" sz="2400" b="1" u="sng" dirty="0" smtClean="0">
              <a:solidFill>
                <a:schemeClr val="bg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39991" y="3030067"/>
            <a:ext cx="7835269" cy="19632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GL55-</a:t>
            </a:r>
            <a:endParaRPr lang="ja-JP" altLang="en-US" sz="2800" dirty="0"/>
          </a:p>
          <a:p>
            <a:r>
              <a:rPr lang="en-US" altLang="ja-JP" sz="2800" dirty="0"/>
              <a:t> </a:t>
            </a:r>
            <a:r>
              <a:rPr lang="en-US" altLang="ja-JP" sz="2800" b="1" dirty="0"/>
              <a:t>HARMONISATION OF CRITERIA TO WAIVE TARGET ANIMAL BATCH SAFETY TESTING </a:t>
            </a:r>
            <a:r>
              <a:rPr lang="en-US" altLang="ja-JP" sz="2800" b="1" dirty="0" smtClean="0"/>
              <a:t>FOR LIVE </a:t>
            </a:r>
            <a:r>
              <a:rPr lang="en-US" altLang="ja-JP" sz="2800" b="1" dirty="0"/>
              <a:t>VACCINES FOR VETERINARY USE </a:t>
            </a:r>
            <a:r>
              <a:rPr lang="en-US" altLang="ja-JP" sz="2800" b="1" dirty="0" smtClean="0"/>
              <a:t>( May 2017)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3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95" y="1265246"/>
            <a:ext cx="8701494" cy="5229683"/>
          </a:xfrm>
          <a:prstGeom prst="rect">
            <a:avLst/>
          </a:prstGeom>
        </p:spPr>
      </p:pic>
      <p:sp>
        <p:nvSpPr>
          <p:cNvPr id="3" name="タイトル 2"/>
          <p:cNvSpPr txBox="1">
            <a:spLocks/>
          </p:cNvSpPr>
          <p:nvPr/>
        </p:nvSpPr>
        <p:spPr>
          <a:xfrm>
            <a:off x="457200" y="193956"/>
            <a:ext cx="8229600" cy="666656"/>
          </a:xfrm>
          <a:prstGeom prst="rect">
            <a:avLst/>
          </a:prstGeom>
          <a:noFill/>
        </p:spPr>
        <p:txBody>
          <a:bodyPr rtlCol="0">
            <a:normAutofit fontScale="90000" lnSpcReduction="10000"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035" y="1315807"/>
            <a:ext cx="7933765" cy="5365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2318" y="1048872"/>
            <a:ext cx="72076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1</a:t>
            </a:r>
            <a:r>
              <a:rPr lang="en-US" altLang="ja-JP" b="1" dirty="0"/>
              <a:t>. INTRODUCTION </a:t>
            </a:r>
            <a:endParaRPr lang="ja-JP" altLang="ja-JP" dirty="0"/>
          </a:p>
          <a:p>
            <a:r>
              <a:rPr lang="en-US" altLang="ja-JP" i="1" dirty="0"/>
              <a:t>1.1. Objective of the Guideline  </a:t>
            </a:r>
            <a:endParaRPr lang="ja-JP" altLang="ja-JP" dirty="0"/>
          </a:p>
          <a:p>
            <a:r>
              <a:rPr lang="en-US" altLang="ja-JP" i="1" dirty="0"/>
              <a:t>1.1.1. Background </a:t>
            </a:r>
            <a:endParaRPr lang="ja-JP" altLang="ja-JP" dirty="0"/>
          </a:p>
          <a:p>
            <a:r>
              <a:rPr lang="en-US" altLang="ja-JP" b="1" dirty="0">
                <a:solidFill>
                  <a:srgbClr val="C00000"/>
                </a:solidFill>
              </a:rPr>
              <a:t>2. GUIDELINE</a:t>
            </a:r>
            <a:r>
              <a:rPr lang="en-US" altLang="ja-JP" i="1" dirty="0">
                <a:solidFill>
                  <a:srgbClr val="C00000"/>
                </a:solidFill>
              </a:rPr>
              <a:t>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2.1. Scope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2.2. Regional Requirements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2.2.1. General batch safety testing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2.2.2. Other relevant requirements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2.2.2.1. Quality systems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2.2.2.2. Seed lot system 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2.2.2.3. Pharmacovigilance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2.3. Data Requirements for Waiving of Target Animal Batch Safety Tests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2.3.1. Introduction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2.3.1.1. The characteristics of the product and its manufacture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2.3.1.2. Information available on the current batch safety test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2.3.1.3. Pharmacovigilance data 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i="1" dirty="0">
                <a:solidFill>
                  <a:srgbClr val="C00000"/>
                </a:solidFill>
              </a:rPr>
              <a:t>2.3.2. Procedure for waiving the target animal batch safety test</a:t>
            </a:r>
            <a:endParaRPr lang="ja-JP" altLang="ja-JP" dirty="0">
              <a:solidFill>
                <a:srgbClr val="C00000"/>
              </a:solidFill>
            </a:endParaRPr>
          </a:p>
          <a:p>
            <a:r>
              <a:rPr lang="en-US" altLang="ja-JP" b="1" dirty="0"/>
              <a:t>3. GLOSSARY </a:t>
            </a:r>
            <a:endParaRPr lang="ja-JP" altLang="ja-JP" dirty="0"/>
          </a:p>
          <a:p>
            <a:r>
              <a:rPr lang="en-US" altLang="ja-JP" b="1" dirty="0"/>
              <a:t>4. REFERENCES</a:t>
            </a:r>
            <a:endParaRPr lang="ja-JP" altLang="ja-JP" dirty="0"/>
          </a:p>
        </p:txBody>
      </p:sp>
      <p:sp>
        <p:nvSpPr>
          <p:cNvPr id="6" name="タイトル 2"/>
          <p:cNvSpPr txBox="1">
            <a:spLocks/>
          </p:cNvSpPr>
          <p:nvPr/>
        </p:nvSpPr>
        <p:spPr>
          <a:xfrm>
            <a:off x="457200" y="193956"/>
            <a:ext cx="8229600" cy="666656"/>
          </a:xfrm>
          <a:prstGeom prst="rect">
            <a:avLst/>
          </a:prstGeom>
          <a:noFill/>
        </p:spPr>
        <p:txBody>
          <a:bodyPr rtlCol="0">
            <a:normAutofit fontScale="90000" lnSpcReduction="10000"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>
                <a:solidFill>
                  <a:schemeClr val="bg1"/>
                </a:solidFill>
              </a:rPr>
              <a:t>TABLE OF CONTENTS </a:t>
            </a:r>
            <a:endParaRPr lang="ja-JP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1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193956"/>
            <a:ext cx="8229600" cy="666656"/>
          </a:xfrm>
          <a:prstGeom prst="rect">
            <a:avLst/>
          </a:prstGeo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                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164922"/>
            <a:ext cx="8229600" cy="5498926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de-AT" altLang="ja-JP" sz="3300" b="1" dirty="0" smtClean="0">
                <a:solidFill>
                  <a:srgbClr val="000000"/>
                </a:solidFill>
              </a:rPr>
              <a:t>2. GUIDELINE </a:t>
            </a:r>
            <a:endParaRPr lang="de-AT" altLang="ja-JP" sz="3300" b="1" i="1" dirty="0" smtClean="0">
              <a:solidFill>
                <a:srgbClr val="00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AT" altLang="ja-JP" sz="3300" b="1" i="1" dirty="0" smtClean="0"/>
              <a:t>2.1. Scope </a:t>
            </a:r>
            <a:endParaRPr lang="de-AT" altLang="ja-JP" sz="3300" dirty="0" smtClean="0"/>
          </a:p>
          <a:p>
            <a:pPr marL="901700" lvl="2" indent="0" fontAlgn="auto">
              <a:spcAft>
                <a:spcPts val="0"/>
              </a:spcAft>
              <a:buNone/>
              <a:defRPr/>
            </a:pPr>
            <a:r>
              <a:rPr lang="en-US" altLang="ja-JP" sz="2500" dirty="0" smtClean="0">
                <a:solidFill>
                  <a:srgbClr val="0070C0"/>
                </a:solidFill>
              </a:rPr>
              <a:t>This guideline is limited to the criteria on data requirements for waiving target animal batch safety tests (TABST) of live veterinary vaccines.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de-AT" altLang="ja-JP" sz="3300" b="1" i="1" dirty="0" smtClean="0">
                <a:solidFill>
                  <a:srgbClr val="000000"/>
                </a:solidFill>
              </a:rPr>
              <a:t>2.2. Regional Requirements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sz="2900" b="1" i="1" dirty="0" smtClean="0">
                <a:solidFill>
                  <a:srgbClr val="000000"/>
                </a:solidFill>
              </a:rPr>
              <a:t>2.2.1. Target animal batch safety testing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ja-JP" sz="2400" dirty="0" smtClean="0">
                <a:solidFill>
                  <a:srgbClr val="0070C0"/>
                </a:solidFill>
              </a:rPr>
              <a:t>Current procedure for TABST in VICH region.</a:t>
            </a:r>
            <a:endParaRPr lang="en-US" altLang="ja-JP" sz="2400" b="1" i="1" dirty="0" smtClean="0">
              <a:solidFill>
                <a:srgbClr val="0070C0"/>
              </a:solidFill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de-AT" altLang="ja-JP" sz="2900" b="1" i="1" dirty="0" smtClean="0">
                <a:solidFill>
                  <a:srgbClr val="000000"/>
                </a:solidFill>
              </a:rPr>
              <a:t>2.2.2. Other relevant requirements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de-AT" altLang="ja-JP" sz="2500" dirty="0" smtClean="0">
                <a:solidFill>
                  <a:srgbClr val="0070C0"/>
                </a:solidFill>
              </a:rPr>
              <a:t>Good Manufacturing Practice (GMP)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de-AT" altLang="ja-JP" sz="2500" dirty="0" smtClean="0">
                <a:solidFill>
                  <a:srgbClr val="0070C0"/>
                </a:solidFill>
              </a:rPr>
              <a:t>Seed lot system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de-AT" altLang="ja-JP" sz="2500" dirty="0" smtClean="0">
                <a:solidFill>
                  <a:srgbClr val="0070C0"/>
                </a:solidFill>
              </a:rPr>
              <a:t>Pharmacovigilance </a:t>
            </a:r>
          </a:p>
        </p:txBody>
      </p:sp>
    </p:spTree>
    <p:extLst>
      <p:ext uri="{BB962C8B-B14F-4D97-AF65-F5344CB8AC3E}">
        <p14:creationId xmlns:p14="http://schemas.microsoft.com/office/powerpoint/2010/main" val="29748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                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741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600200"/>
            <a:ext cx="847385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i="1" dirty="0" smtClean="0">
                <a:solidFill>
                  <a:srgbClr val="000000"/>
                </a:solidFill>
              </a:rPr>
              <a:t>2.3. Data requirements for waiving of target animal batch safety tests </a:t>
            </a:r>
          </a:p>
          <a:p>
            <a:pPr marL="457200" lvl="1" indent="0">
              <a:buNone/>
            </a:pPr>
            <a:r>
              <a:rPr lang="de-AT" altLang="ja-JP" b="1" i="1" dirty="0" smtClean="0">
                <a:solidFill>
                  <a:srgbClr val="000000"/>
                </a:solidFill>
              </a:rPr>
              <a:t>2.3.1. Introduction </a:t>
            </a:r>
          </a:p>
          <a:p>
            <a:pPr marL="457200" lvl="1" indent="0">
              <a:buNone/>
            </a:pPr>
            <a:r>
              <a:rPr lang="en-US" altLang="ja-JP" sz="2800" dirty="0" smtClean="0">
                <a:solidFill>
                  <a:srgbClr val="0070C0"/>
                </a:solidFill>
              </a:rPr>
              <a:t>The TABST may be waived by the regulatory authority when;</a:t>
            </a:r>
          </a:p>
          <a:p>
            <a:pPr lvl="1"/>
            <a:r>
              <a:rPr lang="en-US" altLang="ja-JP" sz="2800" dirty="0" smtClean="0">
                <a:solidFill>
                  <a:srgbClr val="0070C0"/>
                </a:solidFill>
              </a:rPr>
              <a:t>a sufficient number of consecutive production batches have been produced and</a:t>
            </a:r>
          </a:p>
          <a:p>
            <a:pPr lvl="1"/>
            <a:r>
              <a:rPr lang="en-US" altLang="ja-JP" sz="2800" dirty="0" smtClean="0">
                <a:solidFill>
                  <a:srgbClr val="0070C0"/>
                </a:solidFill>
              </a:rPr>
              <a:t>comply with the tests (on specification), thus </a:t>
            </a:r>
          </a:p>
          <a:p>
            <a:pPr lvl="1"/>
            <a:r>
              <a:rPr lang="en-US" altLang="ja-JP" sz="2800" dirty="0" smtClean="0">
                <a:solidFill>
                  <a:srgbClr val="0070C0"/>
                </a:solidFill>
              </a:rPr>
              <a:t>demonstrate consistency of the manufacturing process. </a:t>
            </a:r>
          </a:p>
          <a:p>
            <a:pPr>
              <a:buFont typeface="Wingdings 3" pitchFamily="18" charset="2"/>
              <a:buNone/>
            </a:pPr>
            <a:endParaRPr lang="ja-JP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                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843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8386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i="1" dirty="0" smtClean="0">
                <a:solidFill>
                  <a:srgbClr val="000000"/>
                </a:solidFill>
              </a:rPr>
              <a:t>2.3.1.1. The characteristics of the product and its manufacture </a:t>
            </a:r>
          </a:p>
          <a:p>
            <a:pPr marL="820738" indent="-457200"/>
            <a:r>
              <a:rPr lang="en-US" altLang="ja-JP" dirty="0" smtClean="0">
                <a:solidFill>
                  <a:srgbClr val="0070C0"/>
                </a:solidFill>
              </a:rPr>
              <a:t>The manufacturer should demonstrate that the product is manufactured following the quality principles (e.g. seed lot system and GMP)</a:t>
            </a:r>
          </a:p>
          <a:p>
            <a:pPr marL="820738" indent="-457200"/>
            <a:endParaRPr lang="en-US" altLang="ja-JP" b="1" i="1" dirty="0">
              <a:solidFill>
                <a:srgbClr val="0606BA"/>
              </a:solidFill>
            </a:endParaRPr>
          </a:p>
          <a:p>
            <a:pPr marL="820738" indent="-457200"/>
            <a:r>
              <a:rPr lang="en-US" altLang="ja-JP" dirty="0" smtClean="0">
                <a:solidFill>
                  <a:srgbClr val="0070C0"/>
                </a:solidFill>
              </a:rPr>
              <a:t>When other</a:t>
            </a:r>
            <a:r>
              <a:rPr lang="en-US" altLang="ja-JP" i="1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>
                <a:solidFill>
                  <a:srgbClr val="0070C0"/>
                </a:solidFill>
              </a:rPr>
              <a:t>batch </a:t>
            </a:r>
            <a:r>
              <a:rPr lang="en-US" altLang="ja-JP" dirty="0">
                <a:solidFill>
                  <a:srgbClr val="0070C0"/>
                </a:solidFill>
              </a:rPr>
              <a:t>tests </a:t>
            </a:r>
            <a:r>
              <a:rPr lang="en-US" altLang="ja-JP" dirty="0" smtClean="0">
                <a:solidFill>
                  <a:srgbClr val="0070C0"/>
                </a:solidFill>
              </a:rPr>
              <a:t>in </a:t>
            </a:r>
            <a:r>
              <a:rPr lang="en-US" altLang="ja-JP" dirty="0">
                <a:solidFill>
                  <a:srgbClr val="0070C0"/>
                </a:solidFill>
              </a:rPr>
              <a:t>target </a:t>
            </a:r>
            <a:r>
              <a:rPr lang="en-US" altLang="ja-JP" dirty="0" smtClean="0">
                <a:solidFill>
                  <a:srgbClr val="0070C0"/>
                </a:solidFill>
              </a:rPr>
              <a:t>animals </a:t>
            </a:r>
            <a:r>
              <a:rPr lang="en-US" altLang="ja-JP" dirty="0">
                <a:solidFill>
                  <a:srgbClr val="0070C0"/>
                </a:solidFill>
              </a:rPr>
              <a:t>(e.g. potency tests</a:t>
            </a:r>
            <a:r>
              <a:rPr lang="en-US" altLang="ja-JP" dirty="0" smtClean="0">
                <a:solidFill>
                  <a:srgbClr val="0070C0"/>
                </a:solidFill>
              </a:rPr>
              <a:t>)</a:t>
            </a:r>
            <a:r>
              <a:rPr lang="en-US" altLang="ja-JP" dirty="0">
                <a:solidFill>
                  <a:srgbClr val="0070C0"/>
                </a:solidFill>
              </a:rPr>
              <a:t> are conducted </a:t>
            </a:r>
            <a:r>
              <a:rPr lang="en-US" altLang="ja-JP" dirty="0" smtClean="0">
                <a:solidFill>
                  <a:srgbClr val="0070C0"/>
                </a:solidFill>
              </a:rPr>
              <a:t>during the manufacturing process, </a:t>
            </a:r>
            <a:r>
              <a:rPr lang="en-US" altLang="ja-JP" dirty="0">
                <a:solidFill>
                  <a:srgbClr val="0070C0"/>
                </a:solidFill>
              </a:rPr>
              <a:t>it is recommended </a:t>
            </a:r>
            <a:r>
              <a:rPr lang="en-US" altLang="ja-JP" dirty="0" smtClean="0">
                <a:solidFill>
                  <a:srgbClr val="0070C0"/>
                </a:solidFill>
              </a:rPr>
              <a:t>to </a:t>
            </a:r>
            <a:r>
              <a:rPr lang="en-US" altLang="ja-JP" dirty="0">
                <a:solidFill>
                  <a:srgbClr val="0070C0"/>
                </a:solidFill>
              </a:rPr>
              <a:t>gain additional safety </a:t>
            </a:r>
            <a:r>
              <a:rPr lang="en-US" altLang="ja-JP" dirty="0" smtClean="0">
                <a:solidFill>
                  <a:srgbClr val="0070C0"/>
                </a:solidFill>
              </a:rPr>
              <a:t>data of </a:t>
            </a:r>
            <a:r>
              <a:rPr lang="en-US" altLang="ja-JP" dirty="0">
                <a:solidFill>
                  <a:srgbClr val="0070C0"/>
                </a:solidFill>
              </a:rPr>
              <a:t>the </a:t>
            </a:r>
            <a:r>
              <a:rPr lang="en-US" altLang="ja-JP" dirty="0" smtClean="0">
                <a:solidFill>
                  <a:srgbClr val="0070C0"/>
                </a:solidFill>
              </a:rPr>
              <a:t>vaccine.</a:t>
            </a:r>
            <a:endParaRPr lang="ja-JP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下矢印 133"/>
          <p:cNvSpPr/>
          <p:nvPr/>
        </p:nvSpPr>
        <p:spPr>
          <a:xfrm>
            <a:off x="3432047" y="2011136"/>
            <a:ext cx="213361" cy="37727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" y="274638"/>
            <a:ext cx="8229600" cy="580907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Concept of </a:t>
            </a:r>
            <a:r>
              <a:rPr lang="en-US" altLang="ja-JP" dirty="0" smtClean="0">
                <a:solidFill>
                  <a:schemeClr val="bg1"/>
                </a:solidFill>
              </a:rPr>
              <a:t>Seed</a:t>
            </a:r>
            <a:r>
              <a:rPr lang="ja-JP" altLang="en-US" dirty="0">
                <a:solidFill>
                  <a:schemeClr val="bg1"/>
                </a:solidFill>
              </a:rPr>
              <a:t>-</a:t>
            </a:r>
            <a:r>
              <a:rPr lang="ja-JP" altLang="ja-JP" dirty="0" err="1">
                <a:solidFill>
                  <a:schemeClr val="bg1"/>
                </a:solidFill>
              </a:rPr>
              <a:t>l</a:t>
            </a:r>
            <a:r>
              <a:rPr lang="en-US" altLang="ja-JP" dirty="0" err="1">
                <a:solidFill>
                  <a:schemeClr val="bg1"/>
                </a:solidFill>
              </a:rPr>
              <a:t>ot</a:t>
            </a:r>
            <a:r>
              <a:rPr lang="en-US" altLang="ja-JP" dirty="0">
                <a:solidFill>
                  <a:schemeClr val="bg1"/>
                </a:solidFill>
              </a:rPr>
              <a:t> system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20548" y="5858290"/>
            <a:ext cx="1666875" cy="504825"/>
            <a:chOff x="450" y="2432"/>
            <a:chExt cx="1050" cy="318"/>
          </a:xfrm>
        </p:grpSpPr>
        <p:pic>
          <p:nvPicPr>
            <p:cNvPr id="5" name="Picture 8" descr="j02909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2432"/>
              <a:ext cx="162" cy="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9" descr="j02909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" y="2441"/>
              <a:ext cx="162" cy="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j02909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432"/>
              <a:ext cx="162" cy="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1" descr="j02909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" y="2432"/>
              <a:ext cx="162" cy="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2" descr="j02909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2441"/>
              <a:ext cx="162" cy="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74486" y="5355053"/>
            <a:ext cx="2016125" cy="431800"/>
            <a:chOff x="295" y="981"/>
            <a:chExt cx="1270" cy="272"/>
          </a:xfrm>
        </p:grpSpPr>
        <p:sp>
          <p:nvSpPr>
            <p:cNvPr id="13" name="Line 46"/>
            <p:cNvSpPr>
              <a:spLocks noChangeShapeType="1"/>
            </p:cNvSpPr>
            <p:nvPr/>
          </p:nvSpPr>
          <p:spPr bwMode="auto">
            <a:xfrm flipH="1">
              <a:off x="884" y="981"/>
              <a:ext cx="4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47"/>
            <p:cNvSpPr>
              <a:spLocks noChangeShapeType="1"/>
            </p:cNvSpPr>
            <p:nvPr/>
          </p:nvSpPr>
          <p:spPr bwMode="auto">
            <a:xfrm flipH="1">
              <a:off x="703" y="981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 flipH="1">
              <a:off x="567" y="981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 flipH="1">
              <a:off x="431" y="981"/>
              <a:ext cx="49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7" name="Group 50"/>
            <p:cNvGrpSpPr>
              <a:grpSpLocks/>
            </p:cNvGrpSpPr>
            <p:nvPr/>
          </p:nvGrpSpPr>
          <p:grpSpPr bwMode="auto">
            <a:xfrm>
              <a:off x="930" y="981"/>
              <a:ext cx="635" cy="272"/>
              <a:chOff x="1020" y="981"/>
              <a:chExt cx="635" cy="272"/>
            </a:xfrm>
          </p:grpSpPr>
          <p:sp>
            <p:nvSpPr>
              <p:cNvPr id="19" name="Line 51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13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2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3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409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4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635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5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46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8" name="Line 56"/>
            <p:cNvSpPr>
              <a:spLocks noChangeShapeType="1"/>
            </p:cNvSpPr>
            <p:nvPr/>
          </p:nvSpPr>
          <p:spPr bwMode="auto">
            <a:xfrm flipH="1">
              <a:off x="295" y="981"/>
              <a:ext cx="63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" name="Group 216"/>
          <p:cNvGrpSpPr>
            <a:grpSpLocks/>
          </p:cNvGrpSpPr>
          <p:nvPr/>
        </p:nvGrpSpPr>
        <p:grpSpPr bwMode="auto">
          <a:xfrm>
            <a:off x="576136" y="2776826"/>
            <a:ext cx="1009650" cy="288925"/>
            <a:chOff x="2335" y="1943"/>
            <a:chExt cx="636" cy="182"/>
          </a:xfrm>
        </p:grpSpPr>
        <p:sp>
          <p:nvSpPr>
            <p:cNvPr id="27" name="AutoShape 17"/>
            <p:cNvSpPr>
              <a:spLocks noChangeArrowheads="1"/>
            </p:cNvSpPr>
            <p:nvPr/>
          </p:nvSpPr>
          <p:spPr bwMode="auto">
            <a:xfrm>
              <a:off x="2563" y="1943"/>
              <a:ext cx="182" cy="182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AutoShape 57"/>
            <p:cNvSpPr>
              <a:spLocks noChangeArrowheads="1"/>
            </p:cNvSpPr>
            <p:nvPr/>
          </p:nvSpPr>
          <p:spPr bwMode="auto">
            <a:xfrm>
              <a:off x="2789" y="1943"/>
              <a:ext cx="182" cy="182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AutoShape 58"/>
            <p:cNvSpPr>
              <a:spLocks noChangeArrowheads="1"/>
            </p:cNvSpPr>
            <p:nvPr/>
          </p:nvSpPr>
          <p:spPr bwMode="auto">
            <a:xfrm>
              <a:off x="2335" y="1943"/>
              <a:ext cx="182" cy="182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2" name="Line 61"/>
          <p:cNvSpPr>
            <a:spLocks noChangeShapeType="1"/>
          </p:cNvSpPr>
          <p:nvPr/>
        </p:nvSpPr>
        <p:spPr bwMode="auto">
          <a:xfrm>
            <a:off x="1080961" y="4263488"/>
            <a:ext cx="15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3" name="Picture 62" descr="j02910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11" y="4418428"/>
            <a:ext cx="67151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Line 167"/>
          <p:cNvSpPr>
            <a:spLocks noChangeShapeType="1"/>
          </p:cNvSpPr>
          <p:nvPr/>
        </p:nvSpPr>
        <p:spPr bwMode="auto">
          <a:xfrm flipH="1">
            <a:off x="1080961" y="3097501"/>
            <a:ext cx="15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" name="AutoShape 182"/>
          <p:cNvSpPr>
            <a:spLocks noChangeArrowheads="1"/>
          </p:cNvSpPr>
          <p:nvPr/>
        </p:nvSpPr>
        <p:spPr bwMode="auto">
          <a:xfrm flipH="1">
            <a:off x="2136642" y="3758535"/>
            <a:ext cx="1899934" cy="562483"/>
          </a:xfrm>
          <a:prstGeom prst="homePlate">
            <a:avLst>
              <a:gd name="adj" fmla="val 38960"/>
            </a:avLst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ja-JP" dirty="0"/>
              <a:t>Production </a:t>
            </a:r>
            <a:r>
              <a:rPr lang="en-US" altLang="ja-JP" dirty="0" smtClean="0"/>
              <a:t>Seed</a:t>
            </a:r>
          </a:p>
          <a:p>
            <a:pPr algn="r"/>
            <a:r>
              <a:rPr lang="en-US" altLang="ja-JP" dirty="0"/>
              <a:t>[</a:t>
            </a:r>
            <a:r>
              <a:rPr lang="en-US" altLang="ja-JP" dirty="0" smtClean="0"/>
              <a:t>PassX+4]</a:t>
            </a:r>
            <a:endParaRPr lang="ja-JP" altLang="en-US" dirty="0"/>
          </a:p>
        </p:txBody>
      </p:sp>
      <p:sp>
        <p:nvSpPr>
          <p:cNvPr id="49" name="AutoShape 215"/>
          <p:cNvSpPr>
            <a:spLocks noChangeArrowheads="1"/>
          </p:cNvSpPr>
          <p:nvPr/>
        </p:nvSpPr>
        <p:spPr bwMode="auto">
          <a:xfrm>
            <a:off x="928561" y="1581774"/>
            <a:ext cx="288925" cy="2889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0" name="Group 217"/>
          <p:cNvGrpSpPr>
            <a:grpSpLocks/>
          </p:cNvGrpSpPr>
          <p:nvPr/>
        </p:nvGrpSpPr>
        <p:grpSpPr bwMode="auto">
          <a:xfrm>
            <a:off x="577723" y="3903125"/>
            <a:ext cx="1009650" cy="288925"/>
            <a:chOff x="2335" y="1943"/>
            <a:chExt cx="636" cy="182"/>
          </a:xfrm>
        </p:grpSpPr>
        <p:sp>
          <p:nvSpPr>
            <p:cNvPr id="51" name="AutoShape 218"/>
            <p:cNvSpPr>
              <a:spLocks noChangeArrowheads="1"/>
            </p:cNvSpPr>
            <p:nvPr/>
          </p:nvSpPr>
          <p:spPr bwMode="auto">
            <a:xfrm>
              <a:off x="2563" y="1943"/>
              <a:ext cx="182" cy="182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AutoShape 219"/>
            <p:cNvSpPr>
              <a:spLocks noChangeArrowheads="1"/>
            </p:cNvSpPr>
            <p:nvPr/>
          </p:nvSpPr>
          <p:spPr bwMode="auto">
            <a:xfrm>
              <a:off x="2789" y="1943"/>
              <a:ext cx="182" cy="182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AutoShape 220"/>
            <p:cNvSpPr>
              <a:spLocks noChangeArrowheads="1"/>
            </p:cNvSpPr>
            <p:nvPr/>
          </p:nvSpPr>
          <p:spPr bwMode="auto">
            <a:xfrm>
              <a:off x="2335" y="1943"/>
              <a:ext cx="182" cy="182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5" name="Group 33"/>
          <p:cNvGrpSpPr>
            <a:grpSpLocks/>
          </p:cNvGrpSpPr>
          <p:nvPr/>
        </p:nvGrpSpPr>
        <p:grpSpPr bwMode="auto">
          <a:xfrm>
            <a:off x="72898" y="2245650"/>
            <a:ext cx="2016125" cy="431800"/>
            <a:chOff x="295" y="981"/>
            <a:chExt cx="1270" cy="272"/>
          </a:xfrm>
        </p:grpSpPr>
        <p:sp>
          <p:nvSpPr>
            <p:cNvPr id="59" name="Line 34"/>
            <p:cNvSpPr>
              <a:spLocks noChangeShapeType="1"/>
            </p:cNvSpPr>
            <p:nvPr/>
          </p:nvSpPr>
          <p:spPr bwMode="auto">
            <a:xfrm flipH="1">
              <a:off x="884" y="981"/>
              <a:ext cx="4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 flipH="1">
              <a:off x="703" y="981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36"/>
            <p:cNvSpPr>
              <a:spLocks noChangeShapeType="1"/>
            </p:cNvSpPr>
            <p:nvPr/>
          </p:nvSpPr>
          <p:spPr bwMode="auto">
            <a:xfrm flipH="1">
              <a:off x="567" y="981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37"/>
            <p:cNvSpPr>
              <a:spLocks noChangeShapeType="1"/>
            </p:cNvSpPr>
            <p:nvPr/>
          </p:nvSpPr>
          <p:spPr bwMode="auto">
            <a:xfrm flipH="1">
              <a:off x="431" y="981"/>
              <a:ext cx="49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3" name="Group 38"/>
            <p:cNvGrpSpPr>
              <a:grpSpLocks/>
            </p:cNvGrpSpPr>
            <p:nvPr/>
          </p:nvGrpSpPr>
          <p:grpSpPr bwMode="auto">
            <a:xfrm>
              <a:off x="930" y="981"/>
              <a:ext cx="635" cy="272"/>
              <a:chOff x="1020" y="981"/>
              <a:chExt cx="635" cy="272"/>
            </a:xfrm>
          </p:grpSpPr>
          <p:sp>
            <p:nvSpPr>
              <p:cNvPr id="65" name="Line 39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13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40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409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42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635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43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46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4" name="Line 44"/>
            <p:cNvSpPr>
              <a:spLocks noChangeShapeType="1"/>
            </p:cNvSpPr>
            <p:nvPr/>
          </p:nvSpPr>
          <p:spPr bwMode="auto">
            <a:xfrm flipH="1">
              <a:off x="295" y="981"/>
              <a:ext cx="63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" name="Text Box 223"/>
          <p:cNvSpPr txBox="1">
            <a:spLocks noChangeArrowheads="1"/>
          </p:cNvSpPr>
          <p:nvPr/>
        </p:nvSpPr>
        <p:spPr bwMode="auto">
          <a:xfrm>
            <a:off x="630111" y="1958312"/>
            <a:ext cx="10195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passages</a:t>
            </a:r>
            <a:endParaRPr lang="ja-JP" altLang="en-US" dirty="0"/>
          </a:p>
        </p:txBody>
      </p:sp>
      <p:grpSp>
        <p:nvGrpSpPr>
          <p:cNvPr id="71" name="Group 228"/>
          <p:cNvGrpSpPr>
            <a:grpSpLocks/>
          </p:cNvGrpSpPr>
          <p:nvPr/>
        </p:nvGrpSpPr>
        <p:grpSpPr bwMode="auto">
          <a:xfrm>
            <a:off x="72898" y="3437990"/>
            <a:ext cx="2016125" cy="431800"/>
            <a:chOff x="295" y="981"/>
            <a:chExt cx="1270" cy="272"/>
          </a:xfrm>
        </p:grpSpPr>
        <p:sp>
          <p:nvSpPr>
            <p:cNvPr id="75" name="Line 229"/>
            <p:cNvSpPr>
              <a:spLocks noChangeShapeType="1"/>
            </p:cNvSpPr>
            <p:nvPr/>
          </p:nvSpPr>
          <p:spPr bwMode="auto">
            <a:xfrm flipH="1">
              <a:off x="884" y="981"/>
              <a:ext cx="4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Line 230"/>
            <p:cNvSpPr>
              <a:spLocks noChangeShapeType="1"/>
            </p:cNvSpPr>
            <p:nvPr/>
          </p:nvSpPr>
          <p:spPr bwMode="auto">
            <a:xfrm flipH="1">
              <a:off x="703" y="981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Line 231"/>
            <p:cNvSpPr>
              <a:spLocks noChangeShapeType="1"/>
            </p:cNvSpPr>
            <p:nvPr/>
          </p:nvSpPr>
          <p:spPr bwMode="auto">
            <a:xfrm flipH="1">
              <a:off x="567" y="981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Line 232"/>
            <p:cNvSpPr>
              <a:spLocks noChangeShapeType="1"/>
            </p:cNvSpPr>
            <p:nvPr/>
          </p:nvSpPr>
          <p:spPr bwMode="auto">
            <a:xfrm flipH="1">
              <a:off x="431" y="981"/>
              <a:ext cx="49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79" name="Group 233"/>
            <p:cNvGrpSpPr>
              <a:grpSpLocks/>
            </p:cNvGrpSpPr>
            <p:nvPr/>
          </p:nvGrpSpPr>
          <p:grpSpPr bwMode="auto">
            <a:xfrm>
              <a:off x="930" y="981"/>
              <a:ext cx="635" cy="272"/>
              <a:chOff x="1020" y="981"/>
              <a:chExt cx="635" cy="272"/>
            </a:xfrm>
          </p:grpSpPr>
          <p:sp>
            <p:nvSpPr>
              <p:cNvPr id="81" name="Line 234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13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235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27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236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409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237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635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238"/>
              <p:cNvSpPr>
                <a:spLocks noChangeShapeType="1"/>
              </p:cNvSpPr>
              <p:nvPr/>
            </p:nvSpPr>
            <p:spPr bwMode="auto">
              <a:xfrm>
                <a:off x="1020" y="981"/>
                <a:ext cx="46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0" name="Line 239"/>
            <p:cNvSpPr>
              <a:spLocks noChangeShapeType="1"/>
            </p:cNvSpPr>
            <p:nvPr/>
          </p:nvSpPr>
          <p:spPr bwMode="auto">
            <a:xfrm flipH="1">
              <a:off x="295" y="981"/>
              <a:ext cx="63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6" name="Line 244"/>
          <p:cNvSpPr>
            <a:spLocks noChangeShapeType="1"/>
          </p:cNvSpPr>
          <p:nvPr/>
        </p:nvSpPr>
        <p:spPr bwMode="auto">
          <a:xfrm flipH="1">
            <a:off x="1068769" y="1870699"/>
            <a:ext cx="0" cy="21829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" name="Text Box 223"/>
          <p:cNvSpPr txBox="1">
            <a:spLocks noChangeArrowheads="1"/>
          </p:cNvSpPr>
          <p:nvPr/>
        </p:nvSpPr>
        <p:spPr bwMode="auto">
          <a:xfrm>
            <a:off x="630111" y="3157957"/>
            <a:ext cx="930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passage</a:t>
            </a:r>
            <a:endParaRPr lang="ja-JP" altLang="en-US" dirty="0"/>
          </a:p>
        </p:txBody>
      </p:sp>
      <p:sp>
        <p:nvSpPr>
          <p:cNvPr id="88" name="AutoShape 182"/>
          <p:cNvSpPr>
            <a:spLocks noChangeArrowheads="1"/>
          </p:cNvSpPr>
          <p:nvPr/>
        </p:nvSpPr>
        <p:spPr bwMode="auto">
          <a:xfrm flipH="1">
            <a:off x="1512761" y="4763304"/>
            <a:ext cx="798512" cy="420688"/>
          </a:xfrm>
          <a:prstGeom prst="homePlate">
            <a:avLst>
              <a:gd name="adj" fmla="val 69306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dirty="0" smtClean="0"/>
              <a:t>Bulk</a:t>
            </a:r>
            <a:endParaRPr lang="ja-JP" altLang="en-US" dirty="0"/>
          </a:p>
        </p:txBody>
      </p:sp>
      <p:sp>
        <p:nvSpPr>
          <p:cNvPr id="90" name="AutoShape 182"/>
          <p:cNvSpPr>
            <a:spLocks noChangeArrowheads="1"/>
          </p:cNvSpPr>
          <p:nvPr/>
        </p:nvSpPr>
        <p:spPr bwMode="auto">
          <a:xfrm flipH="1">
            <a:off x="1987296" y="2675356"/>
            <a:ext cx="2049278" cy="551372"/>
          </a:xfrm>
          <a:prstGeom prst="homePlate">
            <a:avLst>
              <a:gd name="adj" fmla="val 43784"/>
            </a:avLst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ja-JP" dirty="0" smtClean="0"/>
              <a:t>Working Seed</a:t>
            </a:r>
          </a:p>
          <a:p>
            <a:pPr algn="r"/>
            <a:r>
              <a:rPr lang="en-US" altLang="ja-JP" dirty="0"/>
              <a:t>[</a:t>
            </a:r>
            <a:r>
              <a:rPr lang="en-US" altLang="ja-JP" dirty="0" smtClean="0"/>
              <a:t>PassX+3]</a:t>
            </a:r>
            <a:endParaRPr lang="ja-JP" altLang="en-US" dirty="0"/>
          </a:p>
        </p:txBody>
      </p:sp>
      <p:sp>
        <p:nvSpPr>
          <p:cNvPr id="91" name="AutoShape 182"/>
          <p:cNvSpPr>
            <a:spLocks noChangeArrowheads="1"/>
          </p:cNvSpPr>
          <p:nvPr/>
        </p:nvSpPr>
        <p:spPr bwMode="auto">
          <a:xfrm flipH="1">
            <a:off x="2397062" y="5783931"/>
            <a:ext cx="1639514" cy="664205"/>
          </a:xfrm>
          <a:prstGeom prst="homePlate">
            <a:avLst>
              <a:gd name="adj" fmla="val 36266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ja-JP" dirty="0" smtClean="0"/>
              <a:t>Final Product</a:t>
            </a:r>
          </a:p>
          <a:p>
            <a:pPr algn="r"/>
            <a:r>
              <a:rPr lang="en-US" altLang="ja-JP" dirty="0" smtClean="0"/>
              <a:t>   [Pass X+5]</a:t>
            </a:r>
            <a:endParaRPr lang="ja-JP" altLang="en-US" dirty="0"/>
          </a:p>
        </p:txBody>
      </p:sp>
      <p:sp>
        <p:nvSpPr>
          <p:cNvPr id="92" name="AutoShape 182"/>
          <p:cNvSpPr>
            <a:spLocks noChangeArrowheads="1"/>
          </p:cNvSpPr>
          <p:nvPr/>
        </p:nvSpPr>
        <p:spPr bwMode="auto">
          <a:xfrm flipH="1">
            <a:off x="1352041" y="1556699"/>
            <a:ext cx="2684531" cy="420688"/>
          </a:xfrm>
          <a:prstGeom prst="homePlate">
            <a:avLst>
              <a:gd name="adj" fmla="val 72204"/>
            </a:avLst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ja-JP" dirty="0" smtClean="0"/>
              <a:t>Master Seed [</a:t>
            </a:r>
            <a:r>
              <a:rPr lang="en-US" altLang="ja-JP" dirty="0" err="1" smtClean="0"/>
              <a:t>PassX</a:t>
            </a:r>
            <a:r>
              <a:rPr lang="en-US" altLang="ja-JP" dirty="0" smtClean="0"/>
              <a:t>]</a:t>
            </a:r>
            <a:endParaRPr lang="ja-JP" altLang="en-US" dirty="0"/>
          </a:p>
        </p:txBody>
      </p:sp>
      <p:sp>
        <p:nvSpPr>
          <p:cNvPr id="93" name="Text Box 131"/>
          <p:cNvSpPr txBox="1">
            <a:spLocks noChangeArrowheads="1"/>
          </p:cNvSpPr>
          <p:nvPr/>
        </p:nvSpPr>
        <p:spPr bwMode="auto">
          <a:xfrm>
            <a:off x="5027602" y="1430357"/>
            <a:ext cx="3835982" cy="181588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altLang="ja-JP" sz="2000" dirty="0"/>
              <a:t>Definitive specification </a:t>
            </a:r>
            <a:endParaRPr lang="en-US" altLang="ja-JP" sz="2000" dirty="0" smtClean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Full testing data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dirty="0" smtClean="0"/>
              <a:t>Extraneous virus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dirty="0" smtClean="0"/>
              <a:t>Target animal safety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dirty="0" smtClean="0"/>
              <a:t>Pathogenicity </a:t>
            </a:r>
            <a:r>
              <a:rPr lang="en-US" altLang="ja-JP" dirty="0"/>
              <a:t>r</a:t>
            </a:r>
            <a:r>
              <a:rPr lang="en-US" altLang="ja-JP" dirty="0" smtClean="0"/>
              <a:t>eversion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ja-JP" dirty="0" smtClean="0"/>
              <a:t>Sterility, Mycoplasma …etc</a:t>
            </a:r>
            <a:r>
              <a:rPr lang="en-US" altLang="ja-JP" dirty="0"/>
              <a:t>.</a:t>
            </a:r>
            <a:endParaRPr lang="en-US" altLang="ja-JP" dirty="0" smtClean="0"/>
          </a:p>
        </p:txBody>
      </p:sp>
      <p:cxnSp>
        <p:nvCxnSpPr>
          <p:cNvPr id="96" name="直線コネクタ 95"/>
          <p:cNvCxnSpPr/>
          <p:nvPr/>
        </p:nvCxnSpPr>
        <p:spPr>
          <a:xfrm>
            <a:off x="1663637" y="4051956"/>
            <a:ext cx="323786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-30480" y="4051956"/>
            <a:ext cx="488537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1663637" y="2942484"/>
            <a:ext cx="323786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-30480" y="2942484"/>
            <a:ext cx="488537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2078165" y="6122581"/>
            <a:ext cx="323786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0" y="6122581"/>
            <a:ext cx="226409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曲線コネクタ 110"/>
          <p:cNvCxnSpPr>
            <a:stCxn id="93" idx="1"/>
            <a:endCxn id="92" idx="1"/>
          </p:cNvCxnSpPr>
          <p:nvPr/>
        </p:nvCxnSpPr>
        <p:spPr>
          <a:xfrm rot="10800000">
            <a:off x="4036572" y="1767044"/>
            <a:ext cx="991030" cy="57125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5027603" y="3598652"/>
            <a:ext cx="3835982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Minimum specification with limited testing, e.g., Sterility, Mycoplasma…</a:t>
            </a:r>
            <a:endParaRPr lang="en-US" altLang="ja-JP" dirty="0"/>
          </a:p>
        </p:txBody>
      </p:sp>
      <p:cxnSp>
        <p:nvCxnSpPr>
          <p:cNvPr id="120" name="曲線コネクタ 119"/>
          <p:cNvCxnSpPr>
            <a:stCxn id="115" idx="1"/>
            <a:endCxn id="90" idx="1"/>
          </p:cNvCxnSpPr>
          <p:nvPr/>
        </p:nvCxnSpPr>
        <p:spPr>
          <a:xfrm rot="10800000">
            <a:off x="4036575" y="2951042"/>
            <a:ext cx="991029" cy="97077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曲線コネクタ 120"/>
          <p:cNvCxnSpPr>
            <a:stCxn id="115" idx="1"/>
            <a:endCxn id="45" idx="1"/>
          </p:cNvCxnSpPr>
          <p:nvPr/>
        </p:nvCxnSpPr>
        <p:spPr>
          <a:xfrm rot="10800000" flipV="1">
            <a:off x="4036577" y="3921817"/>
            <a:ext cx="991027" cy="11795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正方形/長方形 128"/>
          <p:cNvSpPr/>
          <p:nvPr/>
        </p:nvSpPr>
        <p:spPr>
          <a:xfrm>
            <a:off x="5027605" y="4568148"/>
            <a:ext cx="3835980" cy="92333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Limited passage number from </a:t>
            </a:r>
          </a:p>
          <a:p>
            <a:r>
              <a:rPr lang="en-US" altLang="ja-JP" dirty="0" smtClean="0"/>
              <a:t>Master Seed to Final Product, </a:t>
            </a:r>
          </a:p>
          <a:p>
            <a:r>
              <a:rPr lang="en-US" altLang="ja-JP" dirty="0" smtClean="0"/>
              <a:t>e.g., Pass X+5</a:t>
            </a:r>
          </a:p>
        </p:txBody>
      </p:sp>
      <p:cxnSp>
        <p:nvCxnSpPr>
          <p:cNvPr id="135" name="曲線コネクタ 134"/>
          <p:cNvCxnSpPr>
            <a:stCxn id="129" idx="1"/>
            <a:endCxn id="91" idx="1"/>
          </p:cNvCxnSpPr>
          <p:nvPr/>
        </p:nvCxnSpPr>
        <p:spPr>
          <a:xfrm rot="10800000" flipV="1">
            <a:off x="4036577" y="5029812"/>
            <a:ext cx="991029" cy="108622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7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2357" y="1381031"/>
            <a:ext cx="3523130" cy="42814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Test</a:t>
            </a:r>
            <a:r>
              <a:rPr lang="ja-JP" altLang="en-US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for</a:t>
            </a:r>
            <a:r>
              <a:rPr lang="ja-JP" altLang="en-US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Degree </a:t>
            </a:r>
            <a:r>
              <a:rPr lang="en-US" altLang="ja-JP" sz="2400" dirty="0">
                <a:solidFill>
                  <a:schemeClr val="tx1"/>
                </a:solidFill>
                <a:latin typeface="Calibri" pitchFamily="34" charset="0"/>
              </a:rPr>
              <a:t>of vacuum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72356" y="1937061"/>
            <a:ext cx="3563471" cy="41458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chemeClr val="tx1"/>
                </a:solidFill>
                <a:latin typeface="Calibri" pitchFamily="34" charset="0"/>
              </a:rPr>
              <a:t>Humidity</a:t>
            </a:r>
            <a:r>
              <a:rPr lang="ja-JP" altLang="en-US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pitchFamily="34" charset="0"/>
              </a:rPr>
              <a:t>Test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72356" y="2464162"/>
            <a:ext cx="3523130" cy="4516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chemeClr val="tx1"/>
                </a:solidFill>
                <a:latin typeface="Calibri" pitchFamily="34" charset="0"/>
              </a:rPr>
              <a:t>Sterility Test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83255" y="3028193"/>
            <a:ext cx="3523130" cy="47904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chemeClr val="tx1"/>
                </a:solidFill>
                <a:latin typeface="Calibri" pitchFamily="34" charset="0"/>
              </a:rPr>
              <a:t>Mycoplasma Test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83255" y="3614337"/>
            <a:ext cx="3523130" cy="45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chemeClr val="tx1"/>
                </a:solidFill>
                <a:latin typeface="Calibri" pitchFamily="34" charset="0"/>
              </a:rPr>
              <a:t>Extraneous virus Test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92526" y="4185282"/>
            <a:ext cx="3523130" cy="4381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chemeClr val="tx1"/>
                </a:solidFill>
                <a:latin typeface="Calibri" pitchFamily="34" charset="0"/>
              </a:rPr>
              <a:t>Virus content Test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85804" y="4716630"/>
            <a:ext cx="3523130" cy="4706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Potency Test</a:t>
            </a:r>
            <a:endParaRPr lang="ja-JP" alt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3254" y="5831851"/>
            <a:ext cx="4050113" cy="4741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</a:rPr>
              <a:t>Target animal safety 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Calibri" pitchFamily="34" charset="0"/>
              </a:rPr>
              <a:t>Test</a:t>
            </a:r>
            <a:endParaRPr lang="ja-JP" alt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74290" y="5271560"/>
            <a:ext cx="4045631" cy="46700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Laboratory </a:t>
            </a:r>
            <a:r>
              <a:rPr lang="en-US" altLang="ja-JP" sz="2400" dirty="0">
                <a:solidFill>
                  <a:schemeClr val="tx1"/>
                </a:solidFill>
                <a:latin typeface="Calibri" pitchFamily="34" charset="0"/>
              </a:rPr>
              <a:t>animal safety </a:t>
            </a:r>
            <a:r>
              <a:rPr lang="ja-JP" altLang="en-US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Test</a:t>
            </a:r>
            <a:endParaRPr lang="ja-JP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5679140" y="4833748"/>
            <a:ext cx="282391" cy="21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6311152" y="6073238"/>
            <a:ext cx="282391" cy="21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Picture 5" descr="AN042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512" y="4535192"/>
            <a:ext cx="13065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AN042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21" y="5876563"/>
            <a:ext cx="13065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903" y="3968783"/>
            <a:ext cx="5032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394" y="5299659"/>
            <a:ext cx="5032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831106" y="4620140"/>
            <a:ext cx="2070847" cy="18188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>
                <a:solidFill>
                  <a:srgbClr val="0070C0"/>
                </a:solidFill>
              </a:rPr>
              <a:t>should submit batch protocol data</a:t>
            </a:r>
            <a:endParaRPr kumimoji="1" lang="ja-JP" altLang="en-US" sz="2400"/>
          </a:p>
        </p:txBody>
      </p:sp>
      <p:sp>
        <p:nvSpPr>
          <p:cNvPr id="19" name="タイトル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noFill/>
        </p:spPr>
        <p:txBody>
          <a:bodyPr rtlCol="0">
            <a:no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 smtClean="0">
                <a:solidFill>
                  <a:schemeClr val="bg1"/>
                </a:solidFill>
              </a:rPr>
              <a:t>                 VICH-GL55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tabLst>
                <a:tab pos="4313238" algn="l"/>
              </a:tabLst>
              <a:defRPr/>
            </a:pPr>
            <a:r>
              <a:rPr lang="en-US" altLang="ja-JP" dirty="0" smtClean="0"/>
              <a:t>                 </a:t>
            </a:r>
            <a:r>
              <a:rPr lang="en-US" altLang="ja-JP" dirty="0" smtClean="0">
                <a:solidFill>
                  <a:schemeClr val="bg1"/>
                </a:solidFill>
              </a:rPr>
              <a:t>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9459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062318"/>
            <a:ext cx="8229600" cy="282388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ja-JP" b="1" i="1" dirty="0" smtClean="0">
                <a:solidFill>
                  <a:srgbClr val="000000"/>
                </a:solidFill>
              </a:rPr>
              <a:t>2.3.1.2. Information available on the current batch safety test 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sz="2800" dirty="0" smtClean="0">
                <a:solidFill>
                  <a:srgbClr val="0070C0"/>
                </a:solidFill>
              </a:rPr>
              <a:t>The manufacturer should submit batch protocol data for a sufficient number of consecutive batches (Usually </a:t>
            </a:r>
            <a:r>
              <a:rPr lang="en-US" altLang="ja-JP" sz="2800" dirty="0">
                <a:solidFill>
                  <a:srgbClr val="FF0000"/>
                </a:solidFill>
              </a:rPr>
              <a:t>10 </a:t>
            </a:r>
            <a:r>
              <a:rPr lang="en-US" altLang="ja-JP" sz="2800" dirty="0" smtClean="0">
                <a:solidFill>
                  <a:srgbClr val="FF0000"/>
                </a:solidFill>
              </a:rPr>
              <a:t>batches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or </a:t>
            </a:r>
            <a:r>
              <a:rPr lang="en-US" altLang="ja-JP" sz="2800" dirty="0">
                <a:solidFill>
                  <a:srgbClr val="FF0000"/>
                </a:solidFill>
              </a:rPr>
              <a:t>a minimum of 5 batches if 10 batches are not manufactured within 3 </a:t>
            </a:r>
            <a:r>
              <a:rPr lang="en-US" altLang="ja-JP" sz="2800" dirty="0" smtClean="0">
                <a:solidFill>
                  <a:srgbClr val="FF0000"/>
                </a:solidFill>
              </a:rPr>
              <a:t>years</a:t>
            </a:r>
            <a:r>
              <a:rPr lang="en-US" altLang="ja-JP" sz="2800" dirty="0">
                <a:solidFill>
                  <a:srgbClr val="0070C0"/>
                </a:solidFill>
              </a:rPr>
              <a:t> )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pPr lvl="1"/>
            <a:endParaRPr lang="ja-JP" altLang="en-US" dirty="0" smtClean="0">
              <a:solidFill>
                <a:srgbClr val="0606BA"/>
              </a:solidFill>
            </a:endParaRPr>
          </a:p>
        </p:txBody>
      </p:sp>
      <p:pic>
        <p:nvPicPr>
          <p:cNvPr id="4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7" y="4343262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73191" y="4987570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8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8" y="5167634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下矢印 1"/>
          <p:cNvSpPr/>
          <p:nvPr/>
        </p:nvSpPr>
        <p:spPr>
          <a:xfrm>
            <a:off x="362763" y="5667588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結合子 18"/>
          <p:cNvSpPr/>
          <p:nvPr/>
        </p:nvSpPr>
        <p:spPr>
          <a:xfrm>
            <a:off x="-42214" y="6006902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330" y="4019706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#1</a:t>
            </a:r>
            <a:endParaRPr kumimoji="1" lang="ja-JP" altLang="en-US" sz="2000" b="1" dirty="0"/>
          </a:p>
        </p:txBody>
      </p:sp>
      <p:pic>
        <p:nvPicPr>
          <p:cNvPr id="2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9" y="4354982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985243" y="4999290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4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40" y="5179354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下矢印 24"/>
          <p:cNvSpPr/>
          <p:nvPr/>
        </p:nvSpPr>
        <p:spPr>
          <a:xfrm>
            <a:off x="1274815" y="5679308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: 結合子 25"/>
          <p:cNvSpPr/>
          <p:nvPr/>
        </p:nvSpPr>
        <p:spPr>
          <a:xfrm>
            <a:off x="869838" y="6018622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82382" y="4033000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#2</a:t>
            </a:r>
            <a:endParaRPr kumimoji="1" lang="ja-JP" altLang="en-US" sz="2000" b="1" dirty="0"/>
          </a:p>
        </p:txBody>
      </p:sp>
      <p:pic>
        <p:nvPicPr>
          <p:cNvPr id="28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399" y="4352635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1897303" y="4996943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500" y="5177007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下矢印 30"/>
          <p:cNvSpPr/>
          <p:nvPr/>
        </p:nvSpPr>
        <p:spPr>
          <a:xfrm>
            <a:off x="2186875" y="5676961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: 結合子 31"/>
          <p:cNvSpPr/>
          <p:nvPr/>
        </p:nvSpPr>
        <p:spPr>
          <a:xfrm>
            <a:off x="1781898" y="6016275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08508" y="4029079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#3</a:t>
            </a:r>
            <a:endParaRPr kumimoji="1" lang="ja-JP" altLang="en-US" sz="2000" b="1" dirty="0"/>
          </a:p>
        </p:txBody>
      </p:sp>
      <p:pic>
        <p:nvPicPr>
          <p:cNvPr id="34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54" y="4350287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角丸四角形 34"/>
          <p:cNvSpPr/>
          <p:nvPr/>
        </p:nvSpPr>
        <p:spPr>
          <a:xfrm>
            <a:off x="2809358" y="4994595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6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55" y="5174659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下矢印 36"/>
          <p:cNvSpPr/>
          <p:nvPr/>
        </p:nvSpPr>
        <p:spPr>
          <a:xfrm>
            <a:off x="3098930" y="5674613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/>
          <p:cNvSpPr/>
          <p:nvPr/>
        </p:nvSpPr>
        <p:spPr>
          <a:xfrm>
            <a:off x="2693953" y="6013927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806497" y="4026731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#4</a:t>
            </a:r>
            <a:endParaRPr kumimoji="1" lang="ja-JP" altLang="en-US" sz="2000" b="1" dirty="0"/>
          </a:p>
        </p:txBody>
      </p:sp>
      <p:pic>
        <p:nvPicPr>
          <p:cNvPr id="40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14" y="4347942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角丸四角形 40"/>
          <p:cNvSpPr/>
          <p:nvPr/>
        </p:nvSpPr>
        <p:spPr>
          <a:xfrm>
            <a:off x="3721418" y="4992250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2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615" y="5172314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下矢印 42"/>
          <p:cNvSpPr/>
          <p:nvPr/>
        </p:nvSpPr>
        <p:spPr>
          <a:xfrm>
            <a:off x="4010990" y="5672268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: 結合子 43"/>
          <p:cNvSpPr/>
          <p:nvPr/>
        </p:nvSpPr>
        <p:spPr>
          <a:xfrm>
            <a:off x="3606013" y="6011582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18557" y="4024386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#5</a:t>
            </a:r>
            <a:endParaRPr kumimoji="1" lang="ja-JP" altLang="en-US" sz="2000" b="1" dirty="0"/>
          </a:p>
        </p:txBody>
      </p:sp>
      <p:pic>
        <p:nvPicPr>
          <p:cNvPr id="5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585" y="4364499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角丸四角形 52"/>
          <p:cNvSpPr/>
          <p:nvPr/>
        </p:nvSpPr>
        <p:spPr>
          <a:xfrm>
            <a:off x="4623489" y="5008807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54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86" y="5188871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下矢印 54"/>
          <p:cNvSpPr/>
          <p:nvPr/>
        </p:nvSpPr>
        <p:spPr>
          <a:xfrm>
            <a:off x="4913061" y="5688825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ローチャート: 結合子 55"/>
          <p:cNvSpPr/>
          <p:nvPr/>
        </p:nvSpPr>
        <p:spPr>
          <a:xfrm>
            <a:off x="4536217" y="6028139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620628" y="4040943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#6</a:t>
            </a:r>
            <a:endParaRPr kumimoji="1" lang="ja-JP" altLang="en-US" sz="2000" b="1" dirty="0"/>
          </a:p>
        </p:txBody>
      </p:sp>
      <p:pic>
        <p:nvPicPr>
          <p:cNvPr id="58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708" y="4362151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角丸四角形 58"/>
          <p:cNvSpPr/>
          <p:nvPr/>
        </p:nvSpPr>
        <p:spPr>
          <a:xfrm>
            <a:off x="5549612" y="5006459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0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809" y="5186523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下矢印 60"/>
          <p:cNvSpPr/>
          <p:nvPr/>
        </p:nvSpPr>
        <p:spPr>
          <a:xfrm>
            <a:off x="5839184" y="5700545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ローチャート: 結合子 61"/>
          <p:cNvSpPr/>
          <p:nvPr/>
        </p:nvSpPr>
        <p:spPr>
          <a:xfrm>
            <a:off x="5462164" y="6033469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546751" y="4038595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#7</a:t>
            </a:r>
            <a:endParaRPr kumimoji="1" lang="ja-JP" altLang="en-US" sz="2000" b="1" dirty="0"/>
          </a:p>
        </p:txBody>
      </p:sp>
      <p:pic>
        <p:nvPicPr>
          <p:cNvPr id="64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836" y="4359807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角丸四角形 64"/>
          <p:cNvSpPr/>
          <p:nvPr/>
        </p:nvSpPr>
        <p:spPr>
          <a:xfrm>
            <a:off x="6475740" y="5004115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6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937" y="5184179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下矢印 66"/>
          <p:cNvSpPr/>
          <p:nvPr/>
        </p:nvSpPr>
        <p:spPr>
          <a:xfrm>
            <a:off x="6765312" y="5684133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ローチャート: 結合子 67"/>
          <p:cNvSpPr/>
          <p:nvPr/>
        </p:nvSpPr>
        <p:spPr>
          <a:xfrm>
            <a:off x="6360335" y="6023447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472879" y="4036251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#8</a:t>
            </a:r>
            <a:endParaRPr kumimoji="1" lang="ja-JP" altLang="en-US" sz="2000" b="1" dirty="0"/>
          </a:p>
        </p:txBody>
      </p:sp>
      <p:pic>
        <p:nvPicPr>
          <p:cNvPr id="70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832" y="4343391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角丸四角形 70"/>
          <p:cNvSpPr/>
          <p:nvPr/>
        </p:nvSpPr>
        <p:spPr>
          <a:xfrm>
            <a:off x="7373736" y="4987699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72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33" y="5167763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下矢印 72"/>
          <p:cNvSpPr/>
          <p:nvPr/>
        </p:nvSpPr>
        <p:spPr>
          <a:xfrm>
            <a:off x="7663308" y="5667717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ローチャート: 結合子 73"/>
          <p:cNvSpPr/>
          <p:nvPr/>
        </p:nvSpPr>
        <p:spPr>
          <a:xfrm>
            <a:off x="7258331" y="6007031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370875" y="4019835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#9</a:t>
            </a:r>
            <a:endParaRPr kumimoji="1" lang="ja-JP" altLang="en-US" sz="2000" b="1" dirty="0"/>
          </a:p>
        </p:txBody>
      </p:sp>
      <p:pic>
        <p:nvPicPr>
          <p:cNvPr id="46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105" y="4345594"/>
            <a:ext cx="386658" cy="6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角丸四角形 46"/>
          <p:cNvSpPr/>
          <p:nvPr/>
        </p:nvSpPr>
        <p:spPr>
          <a:xfrm>
            <a:off x="8277009" y="4989902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8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42" y="5187171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下矢印 48"/>
          <p:cNvSpPr/>
          <p:nvPr/>
        </p:nvSpPr>
        <p:spPr>
          <a:xfrm>
            <a:off x="8608785" y="5669920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ローチャート: 結合子 49"/>
          <p:cNvSpPr/>
          <p:nvPr/>
        </p:nvSpPr>
        <p:spPr>
          <a:xfrm>
            <a:off x="8249464" y="5994454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C00000"/>
                </a:solidFill>
                <a:latin typeface="Calibri" pitchFamily="34" charset="0"/>
              </a:rPr>
              <a:t>Passed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231944" y="4022038"/>
            <a:ext cx="83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   </a:t>
            </a:r>
            <a:r>
              <a:rPr kumimoji="1" lang="en-US" altLang="ja-JP" sz="2000" b="1" dirty="0" smtClean="0"/>
              <a:t>#10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31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tabLst>
                <a:tab pos="4313238" algn="l"/>
              </a:tabLst>
              <a:defRPr/>
            </a:pPr>
            <a:r>
              <a:rPr lang="en-US" altLang="ja-JP" dirty="0" smtClean="0"/>
              <a:t>                 </a:t>
            </a:r>
            <a:r>
              <a:rPr lang="en-US" altLang="ja-JP" dirty="0" smtClean="0">
                <a:solidFill>
                  <a:schemeClr val="bg1"/>
                </a:solidFill>
              </a:rPr>
              <a:t>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9459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062318"/>
            <a:ext cx="8229600" cy="566121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ja-JP" b="1" i="1" dirty="0" smtClean="0">
                <a:solidFill>
                  <a:srgbClr val="000000"/>
                </a:solidFill>
              </a:rPr>
              <a:t>2.3.1.2. Information available on the current batch safety test 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sz="2800" dirty="0" smtClean="0">
                <a:solidFill>
                  <a:srgbClr val="0070C0"/>
                </a:solidFill>
              </a:rPr>
              <a:t>The manufacturer should submit batch protocol data for a sufficient number of consecutive batches (Usually </a:t>
            </a:r>
            <a:r>
              <a:rPr lang="en-US" altLang="ja-JP" sz="2800" dirty="0">
                <a:solidFill>
                  <a:srgbClr val="FF0000"/>
                </a:solidFill>
              </a:rPr>
              <a:t>10 </a:t>
            </a:r>
            <a:r>
              <a:rPr lang="en-US" altLang="ja-JP" sz="2800" dirty="0" smtClean="0">
                <a:solidFill>
                  <a:srgbClr val="FF0000"/>
                </a:solidFill>
              </a:rPr>
              <a:t>batches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or </a:t>
            </a:r>
            <a:r>
              <a:rPr lang="en-US" altLang="ja-JP" sz="2800" dirty="0">
                <a:solidFill>
                  <a:srgbClr val="FF0000"/>
                </a:solidFill>
              </a:rPr>
              <a:t>a minimum of 5 batches if 10 batches are not manufactured within 3 </a:t>
            </a:r>
            <a:r>
              <a:rPr lang="en-US" altLang="ja-JP" sz="2800" dirty="0" smtClean="0">
                <a:solidFill>
                  <a:srgbClr val="FF0000"/>
                </a:solidFill>
              </a:rPr>
              <a:t>years</a:t>
            </a:r>
            <a:r>
              <a:rPr lang="en-US" altLang="ja-JP" sz="2800" dirty="0">
                <a:solidFill>
                  <a:srgbClr val="0070C0"/>
                </a:solidFill>
              </a:rPr>
              <a:t> )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sz="2800" b="1" dirty="0" smtClean="0">
                <a:solidFill>
                  <a:srgbClr val="0070C0"/>
                </a:solidFill>
              </a:rPr>
              <a:t>to demonstrate that safe and consistent production has been established.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ja-JP" sz="2800" b="1" dirty="0" smtClean="0">
                <a:solidFill>
                  <a:srgbClr val="0070C0"/>
                </a:solidFill>
              </a:rPr>
              <a:t>The conduct of the TABST shall be in accordance with the regional requirements.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ja-JP" sz="2800" b="1" dirty="0" smtClean="0">
                <a:solidFill>
                  <a:srgbClr val="0070C0"/>
                </a:solidFill>
              </a:rPr>
              <a:t>Variety </a:t>
            </a:r>
            <a:r>
              <a:rPr lang="en-US" altLang="ja-JP" sz="2800" b="1" dirty="0">
                <a:solidFill>
                  <a:srgbClr val="0070C0"/>
                </a:solidFill>
              </a:rPr>
              <a:t>of local and systemic reactions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should be examined,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ja-JP" sz="2800" b="1" dirty="0">
                <a:solidFill>
                  <a:srgbClr val="0070C0"/>
                </a:solidFill>
              </a:rPr>
              <a:t>Summary and discussion should be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provided.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lvl="1"/>
            <a:endParaRPr lang="ja-JP" altLang="en-US" b="1" dirty="0" smtClean="0">
              <a:solidFill>
                <a:srgbClr val="0606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tabLst>
                <a:tab pos="4313238" algn="l"/>
              </a:tabLst>
              <a:defRPr/>
            </a:pPr>
            <a:r>
              <a:rPr lang="en-US" altLang="ja-JP" dirty="0" smtClean="0"/>
              <a:t>                 </a:t>
            </a:r>
            <a:r>
              <a:rPr lang="en-US" altLang="ja-JP" dirty="0" smtClean="0">
                <a:solidFill>
                  <a:schemeClr val="bg1"/>
                </a:solidFill>
              </a:rPr>
              <a:t>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9459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0797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ja-JP" b="1" i="1" dirty="0" smtClean="0">
                <a:solidFill>
                  <a:srgbClr val="000000"/>
                </a:solidFill>
              </a:rPr>
              <a:t>2.3.1.2. Information available on the current batch safety test </a:t>
            </a:r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0070C0"/>
                </a:solidFill>
              </a:rPr>
              <a:t>  Generally</a:t>
            </a:r>
            <a:r>
              <a:rPr lang="en-US" altLang="ja-JP" b="1" dirty="0">
                <a:solidFill>
                  <a:srgbClr val="0070C0"/>
                </a:solidFill>
              </a:rPr>
              <a:t>, data from TABST of combined vaccines may be used to waive the TABST of vaccines containing fewer antigen and/or adjuvant components provided the remaining components are identical in each case and it is only the number of antigens and/or adjuvant which has decreased. </a:t>
            </a:r>
            <a:endParaRPr lang="en-US" altLang="ja-JP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xmlns="" id="{79198F91-CF4F-4FE9-93B2-75A87247A6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</p:spPr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BA9B6BB1-34A0-4782-9561-F00A4D699D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37792" y="1959211"/>
            <a:ext cx="6068415" cy="4419600"/>
          </a:xfrm>
        </p:spPr>
        <p:txBody>
          <a:bodyPr/>
          <a:lstStyle/>
          <a:p>
            <a:r>
              <a:rPr lang="en-US" dirty="0"/>
              <a:t>These slides have been provided for training purposes only.  The presenter has made every attempt to ensure that they are consistent with relevant VICH guideline(s).</a:t>
            </a:r>
          </a:p>
          <a:p>
            <a:r>
              <a:rPr lang="en-US" dirty="0"/>
              <a:t>As always, the original Guideline(s) should be used as the primary source of information for working with regulators.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069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tabLst>
                <a:tab pos="4313238" algn="l"/>
              </a:tabLst>
              <a:defRPr/>
            </a:pPr>
            <a:r>
              <a:rPr lang="en-US" altLang="ja-JP" dirty="0" smtClean="0"/>
              <a:t>                 </a:t>
            </a:r>
            <a:r>
              <a:rPr lang="en-US" altLang="ja-JP" dirty="0" smtClean="0">
                <a:solidFill>
                  <a:schemeClr val="bg1"/>
                </a:solidFill>
              </a:rPr>
              <a:t>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9459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76518" y="1035426"/>
            <a:ext cx="8229600" cy="258183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ja-JP" b="1" i="1" dirty="0" smtClean="0">
                <a:solidFill>
                  <a:srgbClr val="000000"/>
                </a:solidFill>
              </a:rPr>
              <a:t>2.3.1.2. Information available on the current batch safety test 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For </a:t>
            </a:r>
            <a:r>
              <a:rPr lang="en-US" altLang="ja-JP" dirty="0">
                <a:solidFill>
                  <a:srgbClr val="0070C0"/>
                </a:solidFill>
              </a:rPr>
              <a:t>example, TABST data from a combination product can be sufficient to waive TABSTs for all the fallout products. The manufacturer should provide a summary and discussion of the findings. </a:t>
            </a:r>
            <a:endParaRPr lang="en-US" altLang="ja-JP" dirty="0" smtClean="0">
              <a:solidFill>
                <a:srgbClr val="0070C0"/>
              </a:solidFill>
            </a:endParaRPr>
          </a:p>
        </p:txBody>
      </p:sp>
      <p:pic>
        <p:nvPicPr>
          <p:cNvPr id="4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459" y="3531115"/>
            <a:ext cx="1053525" cy="170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下矢印 6"/>
          <p:cNvSpPr/>
          <p:nvPr/>
        </p:nvSpPr>
        <p:spPr>
          <a:xfrm>
            <a:off x="2164664" y="5788611"/>
            <a:ext cx="193328" cy="311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柱 1"/>
          <p:cNvSpPr/>
          <p:nvPr/>
        </p:nvSpPr>
        <p:spPr>
          <a:xfrm>
            <a:off x="1846639" y="4100731"/>
            <a:ext cx="834510" cy="1030102"/>
          </a:xfrm>
          <a:prstGeom prst="can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Vac.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ABC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フローチャート: 結合子 7"/>
          <p:cNvSpPr/>
          <p:nvPr/>
        </p:nvSpPr>
        <p:spPr>
          <a:xfrm>
            <a:off x="1759687" y="6127925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Passed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Data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855691" y="5066413"/>
            <a:ext cx="832951" cy="64847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TABST</a:t>
            </a:r>
            <a:endParaRPr lang="en-US" altLang="ja-JP" sz="1400" b="1" dirty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39" y="5264781"/>
            <a:ext cx="830455" cy="4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780" y="3495257"/>
            <a:ext cx="1053525" cy="170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下矢印 11"/>
          <p:cNvSpPr/>
          <p:nvPr/>
        </p:nvSpPr>
        <p:spPr>
          <a:xfrm>
            <a:off x="6525985" y="5203173"/>
            <a:ext cx="193328" cy="860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柱 12"/>
          <p:cNvSpPr/>
          <p:nvPr/>
        </p:nvSpPr>
        <p:spPr>
          <a:xfrm>
            <a:off x="6207960" y="4064873"/>
            <a:ext cx="834510" cy="1030102"/>
          </a:xfrm>
          <a:prstGeom prst="can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Vac.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A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フローチャート: 結合子 13"/>
          <p:cNvSpPr/>
          <p:nvPr/>
        </p:nvSpPr>
        <p:spPr>
          <a:xfrm>
            <a:off x="6204173" y="6100447"/>
            <a:ext cx="1026942" cy="65414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Passed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C00000"/>
                </a:solidFill>
                <a:latin typeface="Calibri" pitchFamily="34" charset="0"/>
              </a:rPr>
              <a:t>Data</a:t>
            </a:r>
            <a:endParaRPr lang="ja-JP" altLang="en-US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下カーブ矢印 9"/>
          <p:cNvSpPr/>
          <p:nvPr/>
        </p:nvSpPr>
        <p:spPr>
          <a:xfrm>
            <a:off x="2697694" y="5602615"/>
            <a:ext cx="3689659" cy="678882"/>
          </a:xfrm>
          <a:prstGeom prst="curvedDownArrow">
            <a:avLst>
              <a:gd name="adj1" fmla="val 25001"/>
              <a:gd name="adj2" fmla="val 47499"/>
              <a:gd name="adj3" fmla="val 50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71794" y="4349214"/>
            <a:ext cx="30659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</a:rPr>
              <a:t>(ex.)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Data </a:t>
            </a:r>
            <a:r>
              <a:rPr lang="en-US" altLang="ja-JP" b="1" dirty="0">
                <a:solidFill>
                  <a:srgbClr val="0070C0"/>
                </a:solidFill>
              </a:rPr>
              <a:t>from TABST of combined </a:t>
            </a:r>
            <a:r>
              <a:rPr lang="en-US" altLang="ja-JP" b="1" dirty="0" smtClean="0">
                <a:solidFill>
                  <a:srgbClr val="0070C0"/>
                </a:solidFill>
              </a:rPr>
              <a:t>Vaccine ABC </a:t>
            </a:r>
            <a:r>
              <a:rPr lang="en-US" altLang="ja-JP" b="1" dirty="0">
                <a:solidFill>
                  <a:srgbClr val="0070C0"/>
                </a:solidFill>
              </a:rPr>
              <a:t>may be </a:t>
            </a:r>
            <a:r>
              <a:rPr lang="en-US" altLang="ja-JP" b="1" dirty="0" smtClean="0">
                <a:solidFill>
                  <a:srgbClr val="0070C0"/>
                </a:solidFill>
              </a:rPr>
              <a:t>used as data of Vaccine A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33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tabLst>
                <a:tab pos="4313238" algn="l"/>
              </a:tabLs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                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0483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062320"/>
            <a:ext cx="8229600" cy="3563471"/>
          </a:xfrm>
        </p:spPr>
        <p:txBody>
          <a:bodyPr/>
          <a:lstStyle/>
          <a:p>
            <a:pPr marL="0" indent="0">
              <a:buNone/>
            </a:pPr>
            <a:r>
              <a:rPr lang="de-AT" altLang="ja-JP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2.3.1.3. Pharmacovigilance data </a:t>
            </a:r>
            <a:endParaRPr lang="de-AT" altLang="ja-JP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44500" indent="-269875"/>
            <a:r>
              <a:rPr lang="en-US" altLang="ja-JP" dirty="0" smtClean="0">
                <a:solidFill>
                  <a:srgbClr val="0070C0"/>
                </a:solidFill>
                <a:latin typeface="Calibri" panose="020F0502020204030204" pitchFamily="34" charset="0"/>
              </a:rPr>
              <a:t>A pharmacovigilance system (in accordance with the VICH Guidelines) is </a:t>
            </a:r>
            <a:r>
              <a:rPr lang="en-US" altLang="ja-JP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 place during the consecutive batches were on the market. </a:t>
            </a:r>
          </a:p>
          <a:p>
            <a:pPr marL="901700" lvl="1" indent="-269875"/>
            <a:endParaRPr lang="en-US" altLang="ja-JP" sz="2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44500" indent="-269875"/>
            <a:r>
              <a:rPr lang="en-US" altLang="ja-JP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Data to demonstrating the consistent safe performance of the vaccine in the field should be provided.</a:t>
            </a:r>
          </a:p>
          <a:p>
            <a:endParaRPr lang="ja-JP" altLang="en-US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4" descr="j01498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49" y="5203340"/>
            <a:ext cx="2699763" cy="152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N0429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949" y="6078096"/>
            <a:ext cx="1124111" cy="62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84294" y="6496338"/>
            <a:ext cx="743553" cy="313021"/>
          </a:xfrm>
          <a:prstGeom prst="rect">
            <a:avLst/>
          </a:prstGeom>
          <a:solidFill>
            <a:srgbClr val="FFCCFF">
              <a:alpha val="0"/>
            </a:srgbClr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ＭＳ Ｐゴシック" charset="-128"/>
              </a:rPr>
              <a:t>Farm</a:t>
            </a:r>
            <a:endParaRPr lang="en-US" altLang="ja-JP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ＭＳ Ｐゴシック" charset="-128"/>
            </a:endParaRPr>
          </a:p>
        </p:txBody>
      </p:sp>
      <p:pic>
        <p:nvPicPr>
          <p:cNvPr id="10" name="Picture 6" descr="PE02430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186" y="4939954"/>
            <a:ext cx="886477" cy="102805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MCj0196188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583" y="4347170"/>
            <a:ext cx="1776412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6297" y="5778141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651" y="5784858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8041" y="5784858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53186" y="5770649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23181" y="5754092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0105" y="6199523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1354" y="6238184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5872" y="6228612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5182" y="6228611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42896" y="6208945"/>
            <a:ext cx="255786" cy="41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MCj0235030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154" y="4119451"/>
            <a:ext cx="1584057" cy="110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右矢印 1"/>
          <p:cNvSpPr/>
          <p:nvPr/>
        </p:nvSpPr>
        <p:spPr>
          <a:xfrm>
            <a:off x="3496877" y="5653454"/>
            <a:ext cx="3387259" cy="518627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Report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 rot="19888243">
            <a:off x="2608988" y="4942179"/>
            <a:ext cx="1494556" cy="549370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Report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3" name="左矢印 22"/>
          <p:cNvSpPr/>
          <p:nvPr/>
        </p:nvSpPr>
        <p:spPr>
          <a:xfrm rot="1598843">
            <a:off x="5883247" y="4909424"/>
            <a:ext cx="1477183" cy="530863"/>
          </a:xfrm>
          <a:prstGeom prst="lef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Report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3043944" y="6192667"/>
            <a:ext cx="4172994" cy="530863"/>
          </a:xfrm>
          <a:prstGeom prst="lef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Drug Distribution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tabLst>
                <a:tab pos="4313238" algn="l"/>
              </a:tabLs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                VICH-GL55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0521" y="1600200"/>
            <a:ext cx="8768219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ja-JP" sz="3000" b="1" i="1" dirty="0" smtClean="0">
                <a:solidFill>
                  <a:srgbClr val="000000"/>
                </a:solidFill>
              </a:rPr>
              <a:t>2.3.2. Procedure for waiving the target animal batch safety test </a:t>
            </a:r>
            <a:endParaRPr lang="en-US" altLang="ja-JP" sz="3000" dirty="0" smtClean="0">
              <a:solidFill>
                <a:srgbClr val="00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600" dirty="0" smtClean="0">
                <a:solidFill>
                  <a:srgbClr val="0070C0"/>
                </a:solidFill>
              </a:rPr>
              <a:t>A report should provide an overall assessment of the consistency of the product’s safety and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ja-JP" sz="2600" dirty="0" smtClean="0">
                <a:solidFill>
                  <a:srgbClr val="0070C0"/>
                </a:solidFill>
              </a:rPr>
              <a:t>would include;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rgbClr val="0070C0"/>
                </a:solidFill>
              </a:rPr>
              <a:t>the number of batches manufactured,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rgbClr val="0070C0"/>
                </a:solidFill>
              </a:rPr>
              <a:t>the number of years the product has been on the market,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rgbClr val="0070C0"/>
                </a:solidFill>
              </a:rPr>
              <a:t>the number of doses sold,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rgbClr val="0070C0"/>
                </a:solidFill>
              </a:rPr>
              <a:t>the frequency and seriousness of any adverse reactions, 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rgbClr val="0070C0"/>
                </a:solidFill>
              </a:rPr>
              <a:t>investigations into the causes of these adverse reactions. </a:t>
            </a:r>
            <a:endParaRPr lang="ja-JP" alt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15152" y="274638"/>
            <a:ext cx="8229600" cy="1143000"/>
          </a:xfrm>
          <a:prstGeom prst="rect">
            <a:avLst/>
          </a:prstGeo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How is GL55 implemented in Japan ?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90100" y="1600200"/>
            <a:ext cx="8766010" cy="45259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dirty="0" smtClean="0"/>
              <a:t>GL55 has been implemented in Japan from Apr. 2018.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ja-JP" dirty="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606BA"/>
                </a:solidFill>
              </a:rPr>
              <a:t>1. Applicable vaccine</a:t>
            </a:r>
          </a:p>
          <a:p>
            <a:pPr marL="174625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dirty="0" smtClean="0"/>
              <a:t>The vaccine which is fulfilled all of following requirements.</a:t>
            </a:r>
          </a:p>
          <a:p>
            <a:pPr marL="981075" indent="-442913" fontAlgn="auto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(1) Live vaccine for veterinary use.</a:t>
            </a:r>
          </a:p>
          <a:p>
            <a:pPr marL="981075" indent="-442913" fontAlgn="auto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(2) More than the last 10 batches were passed the TABST.</a:t>
            </a:r>
          </a:p>
          <a:p>
            <a:pPr marL="981075" indent="-442913" fontAlgn="auto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(3) Seed lot system-based product.</a:t>
            </a:r>
          </a:p>
          <a:p>
            <a:pPr marL="981075" indent="-442913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   </a:t>
            </a:r>
            <a:endParaRPr lang="ja-JP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7683" y="174430"/>
            <a:ext cx="8229600" cy="1143000"/>
          </a:xfrm>
          <a:prstGeom prst="rect">
            <a:avLst/>
          </a:prstGeo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 How is GL55 implemented in Japan ?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683" y="1600200"/>
            <a:ext cx="8956110" cy="4525963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606BA"/>
                </a:solidFill>
              </a:rPr>
              <a:t>2. Application Documents</a:t>
            </a:r>
          </a:p>
          <a:p>
            <a:pPr marL="174625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dirty="0" smtClean="0"/>
              <a:t>(1) Application for waiver of TABST</a:t>
            </a:r>
          </a:p>
          <a:p>
            <a:pPr marL="174625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ja-JP" dirty="0" smtClean="0"/>
              <a:t>(2) Accompanying materials: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0070C0"/>
                </a:solidFill>
              </a:rPr>
              <a:t>A. Manufacturing records (last 10 batches)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    B. Batch release test data (last 10 batches)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    C. Information on a defect batch (if any)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    D. Revision history of the dossier 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    E. Rational explanation for waiving TABST (on A to D above)</a:t>
            </a:r>
          </a:p>
          <a:p>
            <a:pPr marL="989013" lvl="1" indent="-531813" fontAlgn="auto">
              <a:spcAft>
                <a:spcPts val="0"/>
              </a:spcAft>
              <a:buNone/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    F. Overall safety assessment including  Pharmacovigilance data</a:t>
            </a:r>
          </a:p>
        </p:txBody>
      </p:sp>
    </p:spTree>
    <p:extLst>
      <p:ext uri="{BB962C8B-B14F-4D97-AF65-F5344CB8AC3E}">
        <p14:creationId xmlns:p14="http://schemas.microsoft.com/office/powerpoint/2010/main" val="11975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2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134470" y="161364"/>
            <a:ext cx="7556500" cy="746685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What is </a:t>
            </a:r>
            <a:r>
              <a:rPr lang="en-US" altLang="ja-JP" sz="3600" dirty="0">
                <a:solidFill>
                  <a:schemeClr val="bg1"/>
                </a:solidFill>
                <a:latin typeface="+mn-lt"/>
                <a:cs typeface="+mn-cs"/>
              </a:rPr>
              <a:t>batch safety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+mn-cs"/>
              </a:rPr>
              <a:t>test (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BST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+mn-cs"/>
              </a:rPr>
              <a:t>)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?</a:t>
            </a:r>
            <a:endParaRPr lang="ja-JP" altLang="en-US" sz="3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827" y="2020195"/>
            <a:ext cx="627715" cy="94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250825" y="1866619"/>
            <a:ext cx="50419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 smtClean="0">
                <a:latin typeface="Calibri" panose="020F0502020204030204" pitchFamily="34" charset="0"/>
              </a:rPr>
              <a:t>Inoculate </a:t>
            </a:r>
            <a:r>
              <a:rPr lang="en-US" altLang="ja-JP" b="1" dirty="0">
                <a:latin typeface="Calibri" panose="020F0502020204030204" pitchFamily="34" charset="0"/>
              </a:rPr>
              <a:t>production seed virus in 11-day-old </a:t>
            </a:r>
            <a:br>
              <a:rPr lang="en-US" altLang="ja-JP" b="1" dirty="0">
                <a:latin typeface="Calibri" panose="020F0502020204030204" pitchFamily="34" charset="0"/>
              </a:rPr>
            </a:br>
            <a:r>
              <a:rPr lang="en-US" altLang="ja-JP" b="1" dirty="0">
                <a:latin typeface="Calibri" panose="020F0502020204030204" pitchFamily="34" charset="0"/>
              </a:rPr>
              <a:t>    </a:t>
            </a:r>
            <a:r>
              <a:rPr lang="en-US" altLang="ja-JP" b="1" dirty="0" err="1">
                <a:latin typeface="Calibri" panose="020F0502020204030204" pitchFamily="34" charset="0"/>
              </a:rPr>
              <a:t>embryonated</a:t>
            </a:r>
            <a:r>
              <a:rPr lang="en-US" altLang="ja-JP" b="1" dirty="0">
                <a:latin typeface="Calibri" panose="020F0502020204030204" pitchFamily="34" charset="0"/>
              </a:rPr>
              <a:t> eggs</a:t>
            </a:r>
            <a:r>
              <a:rPr lang="en-US" altLang="ja-JP" b="1" dirty="0">
                <a:latin typeface="Arial Unicode MS" panose="020B0604020202020204" pitchFamily="50" charset="-128"/>
              </a:rPr>
              <a:t> </a:t>
            </a:r>
          </a:p>
          <a:p>
            <a:pPr eaLnBrk="1" hangingPunct="1"/>
            <a:endParaRPr lang="en-US" altLang="ja-JP" b="1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                         Incubate for 7 days at 37 ˚C</a:t>
            </a:r>
            <a:endParaRPr lang="en-US" altLang="ja-JP" b="1" dirty="0">
              <a:latin typeface="Arial Unicode MS" panose="020B0604020202020204" pitchFamily="50" charset="-128"/>
            </a:endParaRPr>
          </a:p>
          <a:p>
            <a:pPr eaLnBrk="1" hangingPunct="1"/>
            <a:endParaRPr lang="en-US" altLang="ja-JP" dirty="0">
              <a:latin typeface="Arial Unicode MS" panose="020B0604020202020204" pitchFamily="50" charset="-128"/>
            </a:endParaRPr>
          </a:p>
          <a:p>
            <a:pPr eaLnBrk="1" hangingPunct="1"/>
            <a:endParaRPr lang="en-US" altLang="ja-JP" dirty="0">
              <a:latin typeface="Arial Unicode MS" panose="020B0604020202020204" pitchFamily="50" charset="-128"/>
            </a:endParaRPr>
          </a:p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2  Gather </a:t>
            </a:r>
            <a:r>
              <a:rPr lang="en-US" altLang="ja-JP" b="1" dirty="0" err="1">
                <a:latin typeface="Calibri" panose="020F0502020204030204" pitchFamily="34" charset="0"/>
              </a:rPr>
              <a:t>chorioallantoic</a:t>
            </a:r>
            <a:r>
              <a:rPr lang="en-US" altLang="ja-JP" b="1" dirty="0">
                <a:latin typeface="Calibri" panose="020F0502020204030204" pitchFamily="34" charset="0"/>
              </a:rPr>
              <a:t> fluid from eggs, filter, and</a:t>
            </a:r>
            <a:br>
              <a:rPr lang="en-US" altLang="ja-JP" b="1" dirty="0">
                <a:latin typeface="Calibri" panose="020F0502020204030204" pitchFamily="34" charset="0"/>
              </a:rPr>
            </a:br>
            <a:r>
              <a:rPr lang="en-US" altLang="ja-JP" b="1" dirty="0">
                <a:latin typeface="Calibri" panose="020F0502020204030204" pitchFamily="34" charset="0"/>
              </a:rPr>
              <a:t>     centrifuge </a:t>
            </a:r>
          </a:p>
          <a:p>
            <a:pPr eaLnBrk="1" hangingPunct="1"/>
            <a:endParaRPr lang="en-US" altLang="ja-JP" dirty="0">
              <a:latin typeface="Calibri" panose="020F0502020204030204" pitchFamily="34" charset="0"/>
            </a:endParaRPr>
          </a:p>
          <a:p>
            <a:pPr eaLnBrk="1" hangingPunct="1"/>
            <a:endParaRPr lang="en-US" altLang="ja-JP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3  Add diluent and stabilizer</a:t>
            </a:r>
          </a:p>
          <a:p>
            <a:pPr eaLnBrk="1" hangingPunct="1"/>
            <a:endParaRPr lang="en-US" altLang="ja-JP" b="1" dirty="0">
              <a:latin typeface="Calibri" panose="020F0502020204030204" pitchFamily="34" charset="0"/>
            </a:endParaRPr>
          </a:p>
          <a:p>
            <a:pPr eaLnBrk="1" hangingPunct="1"/>
            <a:endParaRPr lang="en-US" altLang="ja-JP" b="1" dirty="0">
              <a:latin typeface="Calibri" panose="020F0502020204030204" pitchFamily="34" charset="0"/>
            </a:endParaRPr>
          </a:p>
          <a:p>
            <a:pPr eaLnBrk="1" hangingPunct="1"/>
            <a:endParaRPr lang="en-US" altLang="ja-JP" b="1" dirty="0">
              <a:latin typeface="Calibri" panose="020F0502020204030204" pitchFamily="34" charset="0"/>
            </a:endParaRPr>
          </a:p>
          <a:p>
            <a:pPr eaLnBrk="1" hangingPunct="1"/>
            <a:endParaRPr lang="en-US" altLang="ja-JP" b="1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4  Place aliquots in vials and freeze-dry </a:t>
            </a:r>
          </a:p>
          <a:p>
            <a:pPr eaLnBrk="1" hangingPunct="1"/>
            <a:r>
              <a:rPr lang="en-US" altLang="ja-JP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7" name="Picture 4" descr="http://ord.yahoo.co.jp/o/image/SIG=12daslctf/EXP=1296026088;_ylc=X3IDMgRmc3QDMARpZHgDMARvaWQDNkFFcU1oS2NMU3I4aE06BHADNmJhUDZJT2EEcG9zAzIEc2VjA3NodwRzbGsDcmk-/*-http%3A/www.agr.niigata-u.ac.jp/nosei/doubutu/image35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924175"/>
            <a:ext cx="14541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923" y="1557337"/>
            <a:ext cx="5032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6092825"/>
            <a:ext cx="360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092825"/>
            <a:ext cx="358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092825"/>
            <a:ext cx="360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2825"/>
            <a:ext cx="36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92825"/>
            <a:ext cx="36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57" y="4016375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下矢印 14"/>
          <p:cNvSpPr/>
          <p:nvPr/>
        </p:nvSpPr>
        <p:spPr>
          <a:xfrm>
            <a:off x="1187450" y="2492375"/>
            <a:ext cx="215900" cy="86518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ストライプ矢印 15"/>
          <p:cNvSpPr/>
          <p:nvPr/>
        </p:nvSpPr>
        <p:spPr>
          <a:xfrm>
            <a:off x="4765023" y="1917700"/>
            <a:ext cx="720725" cy="43180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ストライプ矢印 16"/>
          <p:cNvSpPr/>
          <p:nvPr/>
        </p:nvSpPr>
        <p:spPr>
          <a:xfrm>
            <a:off x="5724525" y="3429000"/>
            <a:ext cx="719138" cy="43180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ストライプ矢印 17"/>
          <p:cNvSpPr/>
          <p:nvPr/>
        </p:nvSpPr>
        <p:spPr>
          <a:xfrm>
            <a:off x="4211638" y="4581525"/>
            <a:ext cx="720725" cy="43180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ストライプ矢印 18"/>
          <p:cNvSpPr/>
          <p:nvPr/>
        </p:nvSpPr>
        <p:spPr>
          <a:xfrm>
            <a:off x="4211638" y="5949950"/>
            <a:ext cx="720725" cy="43180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187450" y="4076700"/>
            <a:ext cx="215900" cy="576263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1187450" y="5013325"/>
            <a:ext cx="215900" cy="8636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70188" y="982150"/>
            <a:ext cx="7520781" cy="5378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＜</a:t>
            </a:r>
            <a:r>
              <a:rPr lang="en-US" altLang="ja-JP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e.g.</a:t>
            </a:r>
            <a:r>
              <a:rPr lang="ja-JP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＞</a:t>
            </a:r>
            <a:r>
              <a:rPr lang="en-US" altLang="ja-JP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Production protocol of </a:t>
            </a:r>
            <a:r>
              <a:rPr lang="en-US" altLang="ja-JP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ND </a:t>
            </a:r>
            <a:r>
              <a:rPr lang="en-US" altLang="ja-JP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live vaccine 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134470" y="161364"/>
            <a:ext cx="7556500" cy="746685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What is </a:t>
            </a:r>
            <a:r>
              <a:rPr lang="en-US" altLang="ja-JP" sz="3600" dirty="0">
                <a:solidFill>
                  <a:schemeClr val="bg1"/>
                </a:solidFill>
                <a:latin typeface="+mn-lt"/>
                <a:cs typeface="+mn-cs"/>
              </a:rPr>
              <a:t>batch safety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+mn-cs"/>
              </a:rPr>
              <a:t>test (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BST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+mn-cs"/>
              </a:rPr>
              <a:t>)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?</a:t>
            </a:r>
            <a:endParaRPr lang="ja-JP" alt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2228927" y="1492624"/>
            <a:ext cx="5355214" cy="5313653"/>
          </a:xfrm>
          <a:prstGeom prst="wedgeRoundRectCallout">
            <a:avLst>
              <a:gd name="adj1" fmla="val -58346"/>
              <a:gd name="adj2" fmla="val -34654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8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92" y="1096968"/>
            <a:ext cx="1573959" cy="2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円柱 4"/>
          <p:cNvSpPr/>
          <p:nvPr/>
        </p:nvSpPr>
        <p:spPr>
          <a:xfrm>
            <a:off x="497539" y="2904570"/>
            <a:ext cx="1062317" cy="506597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6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en-US" altLang="ja-JP" sz="1600" b="1" dirty="0">
                <a:solidFill>
                  <a:srgbClr val="FFFFFF"/>
                </a:solidFill>
              </a:rPr>
              <a:t>Final products</a:t>
            </a:r>
          </a:p>
          <a:p>
            <a:pPr algn="ctr">
              <a:defRPr/>
            </a:pPr>
            <a:endParaRPr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 rot="8471321">
            <a:off x="6694407" y="5472129"/>
            <a:ext cx="652188" cy="33101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7145604" y="5261747"/>
            <a:ext cx="1959634" cy="8471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Batch Safety Test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662517" y="1717206"/>
            <a:ext cx="3523130" cy="42814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Test</a:t>
            </a:r>
            <a:r>
              <a:rPr lang="ja-JP" altLang="en-US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for</a:t>
            </a:r>
            <a:r>
              <a:rPr lang="ja-JP" altLang="en-US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pitchFamily="34" charset="0"/>
              </a:rPr>
              <a:t>De</a:t>
            </a:r>
            <a:r>
              <a:rPr lang="en-US" altLang="ja-JP" sz="2400" dirty="0" smtClean="0">
                <a:solidFill>
                  <a:srgbClr val="000000"/>
                </a:solidFill>
                <a:latin typeface="Calibri" pitchFamily="34" charset="0"/>
              </a:rPr>
              <a:t>gree </a:t>
            </a:r>
            <a:r>
              <a:rPr lang="en-US" altLang="ja-JP" sz="2400" dirty="0">
                <a:solidFill>
                  <a:srgbClr val="000000"/>
                </a:solidFill>
                <a:latin typeface="Calibri" pitchFamily="34" charset="0"/>
              </a:rPr>
              <a:t>of vacuum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662516" y="2273236"/>
            <a:ext cx="3563471" cy="41458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Calibri" pitchFamily="34" charset="0"/>
              </a:rPr>
              <a:t>Humidity</a:t>
            </a:r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Calibri" pitchFamily="34" charset="0"/>
              </a:rPr>
              <a:t>Test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662516" y="2800337"/>
            <a:ext cx="3523130" cy="4516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rgbClr val="000000"/>
                </a:solidFill>
                <a:latin typeface="Calibri" pitchFamily="34" charset="0"/>
              </a:rPr>
              <a:t>Sterility Test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673415" y="3364368"/>
            <a:ext cx="3523130" cy="47904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rgbClr val="000000"/>
                </a:solidFill>
                <a:latin typeface="Calibri" pitchFamily="34" charset="0"/>
              </a:rPr>
              <a:t>Mycoplasma Test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673415" y="3950512"/>
            <a:ext cx="3523130" cy="45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rgbClr val="000000"/>
                </a:solidFill>
                <a:latin typeface="Calibri" pitchFamily="34" charset="0"/>
              </a:rPr>
              <a:t>Extraneous virus Test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682686" y="4521457"/>
            <a:ext cx="3523130" cy="43814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rgbClr val="000000"/>
                </a:solidFill>
                <a:latin typeface="Calibri" pitchFamily="34" charset="0"/>
              </a:rPr>
              <a:t>Virus content Test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675964" y="5052805"/>
            <a:ext cx="3523130" cy="4706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>
                <a:solidFill>
                  <a:srgbClr val="000000"/>
                </a:solidFill>
                <a:latin typeface="Calibri" pitchFamily="34" charset="0"/>
              </a:rPr>
              <a:t>Potency Test</a:t>
            </a:r>
            <a:endParaRPr lang="ja-JP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673414" y="6168026"/>
            <a:ext cx="4050113" cy="4741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C00000"/>
                </a:solidFill>
                <a:latin typeface="Calibri" pitchFamily="34" charset="0"/>
              </a:rPr>
              <a:t>Target animal safety </a:t>
            </a:r>
            <a:r>
              <a:rPr lang="ja-JP" altLang="en-US" sz="24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ja-JP" sz="2400" b="1" dirty="0" smtClean="0">
                <a:solidFill>
                  <a:srgbClr val="C00000"/>
                </a:solidFill>
                <a:latin typeface="Calibri" pitchFamily="34" charset="0"/>
              </a:rPr>
              <a:t>Test</a:t>
            </a:r>
            <a:endParaRPr lang="ja-JP" altLang="en-US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664450" y="5607735"/>
            <a:ext cx="4045631" cy="46700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rgbClr val="C00000"/>
                </a:solidFill>
                <a:latin typeface="Calibri" pitchFamily="34" charset="0"/>
              </a:rPr>
              <a:t>Laboratory </a:t>
            </a:r>
            <a:r>
              <a:rPr lang="en-US" altLang="ja-JP" sz="2400" b="1" dirty="0">
                <a:solidFill>
                  <a:srgbClr val="C00000"/>
                </a:solidFill>
                <a:latin typeface="Calibri" pitchFamily="34" charset="0"/>
              </a:rPr>
              <a:t>animal safety </a:t>
            </a:r>
            <a:r>
              <a:rPr lang="ja-JP" altLang="en-US" sz="24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ja-JP" sz="2400" b="1" dirty="0" smtClean="0">
                <a:solidFill>
                  <a:srgbClr val="C00000"/>
                </a:solidFill>
                <a:latin typeface="Calibri" pitchFamily="34" charset="0"/>
              </a:rPr>
              <a:t>Test</a:t>
            </a:r>
            <a:endParaRPr lang="ja-JP" altLang="en-US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右矢印 20"/>
          <p:cNvSpPr/>
          <p:nvPr/>
        </p:nvSpPr>
        <p:spPr>
          <a:xfrm rot="8471321">
            <a:off x="6647973" y="6038306"/>
            <a:ext cx="660591" cy="355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97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134470" y="161364"/>
            <a:ext cx="7556500" cy="746685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What is </a:t>
            </a:r>
            <a:r>
              <a:rPr lang="en-US" altLang="ja-JP" sz="3600" dirty="0">
                <a:solidFill>
                  <a:schemeClr val="bg1"/>
                </a:solidFill>
                <a:latin typeface="+mn-lt"/>
                <a:cs typeface="+mn-cs"/>
              </a:rPr>
              <a:t>batch safety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+mn-cs"/>
              </a:rPr>
              <a:t>test (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BST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+mn-cs"/>
              </a:rPr>
              <a:t>)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?</a:t>
            </a:r>
            <a:endParaRPr lang="ja-JP" alt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4065" y="1121036"/>
            <a:ext cx="8444753" cy="11295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en-US" altLang="ja-JP" sz="2800" dirty="0">
                <a:solidFill>
                  <a:schemeClr val="tx1"/>
                </a:solidFill>
              </a:rPr>
              <a:t>Tests in target and/or laboratory animals  </a:t>
            </a:r>
          </a:p>
          <a:p>
            <a:pPr lvl="1">
              <a:lnSpc>
                <a:spcPct val="100000"/>
              </a:lnSpc>
            </a:pPr>
            <a:r>
              <a:rPr lang="ja-JP" altLang="en-US" sz="28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For </a:t>
            </a:r>
            <a:r>
              <a:rPr lang="en-US" altLang="ja-JP" sz="2800" dirty="0">
                <a:solidFill>
                  <a:schemeClr val="tx1"/>
                </a:solidFill>
              </a:rPr>
              <a:t>Final product of broad group of vaccines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04066" y="2436682"/>
            <a:ext cx="8444753" cy="16991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en-US" altLang="ja-JP" sz="2800" dirty="0">
                <a:solidFill>
                  <a:schemeClr val="tx1"/>
                </a:solidFill>
              </a:rPr>
              <a:t>Considered as general safety tests</a:t>
            </a:r>
          </a:p>
          <a:p>
            <a:pPr lvl="1" indent="-174625">
              <a:lnSpc>
                <a:spcPct val="100000"/>
              </a:lnSpc>
            </a:pPr>
            <a:r>
              <a:rPr lang="ja-JP" altLang="en-US" sz="2800" dirty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Vaccines </a:t>
            </a:r>
            <a:r>
              <a:rPr lang="en-US" altLang="ja-JP" sz="2800" dirty="0">
                <a:solidFill>
                  <a:schemeClr val="tx1"/>
                </a:solidFill>
              </a:rPr>
              <a:t>may change its safety/toxicity batch to batch</a:t>
            </a:r>
          </a:p>
          <a:p>
            <a:pPr lvl="1" indent="-174625">
              <a:lnSpc>
                <a:spcPct val="100000"/>
              </a:lnSpc>
            </a:pPr>
            <a:r>
              <a:rPr lang="ja-JP" altLang="en-US" sz="28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Need </a:t>
            </a:r>
            <a:r>
              <a:rPr lang="en-US" altLang="ja-JP" sz="2800" dirty="0">
                <a:solidFill>
                  <a:schemeClr val="tx1"/>
                </a:solidFill>
              </a:rPr>
              <a:t>assurance that a batch will be safe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04066" y="4310307"/>
            <a:ext cx="8444753" cy="23594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buClr>
                <a:srgbClr val="D34817"/>
              </a:buClr>
            </a:pPr>
            <a:r>
              <a:rPr lang="en-US" altLang="ja-JP" sz="2800" dirty="0">
                <a:solidFill>
                  <a:schemeClr val="tx1"/>
                </a:solidFill>
              </a:rPr>
              <a:t>BST should uncover; </a:t>
            </a:r>
          </a:p>
          <a:p>
            <a:pPr lvl="1">
              <a:lnSpc>
                <a:spcPct val="100000"/>
              </a:lnSpc>
              <a:buClr>
                <a:srgbClr val="D34817"/>
              </a:buClr>
            </a:pPr>
            <a:r>
              <a:rPr lang="ja-JP" altLang="en-US" sz="28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Abnormal </a:t>
            </a:r>
            <a:r>
              <a:rPr lang="en-US" altLang="ja-JP" sz="2800" dirty="0">
                <a:solidFill>
                  <a:schemeClr val="tx1"/>
                </a:solidFill>
              </a:rPr>
              <a:t>local or systemic reactions (EU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en-US" altLang="ja-JP" sz="2800" dirty="0" smtClean="0">
                <a:solidFill>
                  <a:srgbClr val="FF0000"/>
                </a:solidFill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</a:rPr>
              <a:t>               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>
                <a:srgbClr val="D34817"/>
              </a:buClr>
            </a:pPr>
            <a:r>
              <a:rPr lang="ja-JP" altLang="en-US" sz="28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Unfavorable </a:t>
            </a:r>
            <a:r>
              <a:rPr lang="en-US" altLang="ja-JP" sz="2800" dirty="0">
                <a:solidFill>
                  <a:schemeClr val="tx1"/>
                </a:solidFill>
              </a:rPr>
              <a:t>reactions (US)</a:t>
            </a:r>
          </a:p>
          <a:p>
            <a:pPr lvl="1">
              <a:lnSpc>
                <a:spcPct val="100000"/>
              </a:lnSpc>
              <a:buClr>
                <a:srgbClr val="D34817"/>
              </a:buClr>
            </a:pPr>
            <a:r>
              <a:rPr lang="ja-JP" altLang="en-US" sz="2800" dirty="0" smtClean="0">
                <a:solidFill>
                  <a:schemeClr val="tx1"/>
                </a:solidFill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</a:rPr>
              <a:t>Abnormal </a:t>
            </a:r>
            <a:r>
              <a:rPr lang="en-US" altLang="ja-JP" sz="2800" dirty="0">
                <a:solidFill>
                  <a:schemeClr val="tx1"/>
                </a:solidFill>
              </a:rPr>
              <a:t>changes (Japan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100000"/>
              </a:lnSpc>
              <a:buClr>
                <a:srgbClr val="D34817"/>
              </a:buClr>
            </a:pPr>
            <a:r>
              <a:rPr lang="en-US" altLang="ja-JP" sz="2800" dirty="0" smtClean="0">
                <a:solidFill>
                  <a:srgbClr val="FF0000"/>
                </a:solidFill>
              </a:rPr>
              <a:t>             (*</a:t>
            </a:r>
            <a:r>
              <a:rPr lang="en-US" altLang="ja-JP" i="1" dirty="0" smtClean="0">
                <a:solidFill>
                  <a:srgbClr val="FF0000"/>
                </a:solidFill>
              </a:rPr>
              <a:t>The </a:t>
            </a:r>
            <a:r>
              <a:rPr lang="en-US" altLang="ja-JP" i="1" dirty="0">
                <a:solidFill>
                  <a:srgbClr val="FF0000"/>
                </a:solidFill>
              </a:rPr>
              <a:t>TABST is deleted from </a:t>
            </a:r>
            <a:r>
              <a:rPr lang="en-US" altLang="ja-JP" i="1" dirty="0" err="1">
                <a:solidFill>
                  <a:srgbClr val="FF0000"/>
                </a:solidFill>
              </a:rPr>
              <a:t>Ph.Eur</a:t>
            </a:r>
            <a:r>
              <a:rPr lang="en-US" altLang="ja-JP" i="1" dirty="0">
                <a:solidFill>
                  <a:srgbClr val="FF0000"/>
                </a:solidFill>
              </a:rPr>
              <a:t>. monographs since 2013 and so is </a:t>
            </a:r>
            <a:r>
              <a:rPr lang="ja-JP" altLang="en-US" i="1" dirty="0" smtClean="0">
                <a:solidFill>
                  <a:srgbClr val="FF0000"/>
                </a:solidFill>
              </a:rPr>
              <a:t>　　</a:t>
            </a:r>
            <a:endParaRPr lang="en-US" altLang="ja-JP" i="1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buClr>
                <a:srgbClr val="D34817"/>
              </a:buClr>
            </a:pPr>
            <a:r>
              <a:rPr lang="ja-JP" altLang="en-US" i="1" dirty="0">
                <a:solidFill>
                  <a:srgbClr val="FF0000"/>
                </a:solidFill>
              </a:rPr>
              <a:t>　</a:t>
            </a:r>
            <a:r>
              <a:rPr lang="ja-JP" altLang="en-US" i="1" dirty="0" smtClean="0">
                <a:solidFill>
                  <a:srgbClr val="FF0000"/>
                </a:solidFill>
              </a:rPr>
              <a:t>　　　　　　　　</a:t>
            </a:r>
            <a:r>
              <a:rPr lang="en-US" altLang="ja-JP" i="1" dirty="0" smtClean="0">
                <a:solidFill>
                  <a:srgbClr val="FF0000"/>
                </a:solidFill>
              </a:rPr>
              <a:t>no </a:t>
            </a:r>
            <a:r>
              <a:rPr lang="en-US" altLang="ja-JP" i="1" dirty="0">
                <a:solidFill>
                  <a:srgbClr val="FF0000"/>
                </a:solidFill>
              </a:rPr>
              <a:t>longer applicable in the EU.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コンテンツ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404066" y="1237132"/>
            <a:ext cx="8228946" cy="1371598"/>
          </a:xfrm>
          <a:solidFill>
            <a:srgbClr val="FFFF00"/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ja-JP" sz="3200" dirty="0" smtClean="0">
                <a:solidFill>
                  <a:schemeClr val="tx1"/>
                </a:solidFill>
                <a:ea typeface="ＭＳ 明朝" pitchFamily="49" charset="-128"/>
                <a:cs typeface="Times New Roman" pitchFamily="18" charset="0"/>
              </a:rPr>
              <a:t>At its 19</a:t>
            </a:r>
            <a:r>
              <a:rPr lang="en-GB" altLang="ja-JP" sz="3200" baseline="30000" dirty="0" smtClean="0">
                <a:solidFill>
                  <a:schemeClr val="tx1"/>
                </a:solidFill>
                <a:ea typeface="ＭＳ 明朝" pitchFamily="49" charset="-128"/>
                <a:cs typeface="Times New Roman" pitchFamily="18" charset="0"/>
              </a:rPr>
              <a:t>th</a:t>
            </a:r>
            <a:r>
              <a:rPr lang="en-GB" altLang="ja-JP" sz="3200" dirty="0" smtClean="0">
                <a:solidFill>
                  <a:schemeClr val="tx1"/>
                </a:solidFill>
                <a:ea typeface="ＭＳ 明朝" pitchFamily="49" charset="-128"/>
                <a:cs typeface="Times New Roman" pitchFamily="18" charset="0"/>
              </a:rPr>
              <a:t> meeting in 2007 in USA, the SC reiterated its ambition to minimise animal testing</a:t>
            </a:r>
          </a:p>
          <a:p>
            <a:pPr marL="801688" indent="-88900"/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242047" y="134471"/>
            <a:ext cx="7086600" cy="714514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</a:rPr>
              <a:t>VICH 3Rs Statement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コンテンツ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404066" y="3052482"/>
            <a:ext cx="8228946" cy="1223683"/>
          </a:xfrm>
          <a:solidFill>
            <a:srgbClr val="FFFF00"/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ja-JP" sz="3200" dirty="0" smtClean="0">
                <a:solidFill>
                  <a:schemeClr val="tx1"/>
                </a:solidFill>
                <a:ea typeface="ＭＳ 明朝" pitchFamily="49" charset="-128"/>
                <a:cs typeface="Times New Roman" pitchFamily="18" charset="0"/>
              </a:rPr>
              <a:t>Support for the 3Rs principle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ja-JP" sz="3200" dirty="0" smtClean="0">
                <a:solidFill>
                  <a:schemeClr val="tx1"/>
                </a:solidFill>
                <a:ea typeface="ＭＳ 明朝" pitchFamily="49" charset="-128"/>
                <a:cs typeface="Times New Roman" pitchFamily="18" charset="0"/>
              </a:rPr>
              <a:t>replacement, refinement and reduction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242047" y="4948515"/>
            <a:ext cx="8754035" cy="123531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1688" indent="-88900"/>
            <a:r>
              <a:rPr lang="en-US" altLang="ja-JP" sz="2800" dirty="0">
                <a:solidFill>
                  <a:prstClr val="black"/>
                </a:solidFill>
              </a:rPr>
              <a:t>[Statement of Principle for VICH - Alternatives to   Animal Testing (VICH/07/038-Final; 18/09/2007)]</a:t>
            </a:r>
          </a:p>
        </p:txBody>
      </p:sp>
    </p:spTree>
    <p:extLst>
      <p:ext uri="{BB962C8B-B14F-4D97-AF65-F5344CB8AC3E}">
        <p14:creationId xmlns:p14="http://schemas.microsoft.com/office/powerpoint/2010/main" val="33030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  <p:bldP spid="4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コンテンツ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296489" y="1324816"/>
            <a:ext cx="8269287" cy="1001525"/>
          </a:xfrm>
          <a:noFill/>
        </p:spPr>
        <p:txBody>
          <a:bodyPr/>
          <a:lstStyle/>
          <a:p>
            <a:pPr marL="109538" indent="0">
              <a:buClr>
                <a:srgbClr val="D34817"/>
              </a:buClr>
              <a:buFont typeface="Wingdings 3" pitchFamily="18" charset="2"/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Decreased concern on adverse reactions of vaccines</a:t>
            </a:r>
          </a:p>
          <a:p>
            <a:pPr marL="109538">
              <a:buClr>
                <a:srgbClr val="D34817"/>
              </a:buClr>
            </a:pPr>
            <a:r>
              <a:rPr lang="en-US" altLang="ja-JP" dirty="0">
                <a:solidFill>
                  <a:srgbClr val="FF0000"/>
                </a:solidFill>
              </a:rPr>
              <a:t>Due to the Improvements </a:t>
            </a:r>
            <a:r>
              <a:rPr lang="en-US" altLang="ja-JP" dirty="0">
                <a:solidFill>
                  <a:prstClr val="black"/>
                </a:solidFill>
              </a:rPr>
              <a:t>in</a:t>
            </a:r>
          </a:p>
          <a:p>
            <a:pPr marL="109538" indent="0">
              <a:buClr>
                <a:srgbClr val="D34817"/>
              </a:buClr>
              <a:buFont typeface="Wingdings 3" pitchFamily="18" charset="2"/>
              <a:buNone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0" y="121024"/>
            <a:ext cx="7718612" cy="728289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   Are BSTs for vaccines necessary?</a:t>
            </a:r>
            <a:endParaRPr lang="ja-JP" alt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4726" y="4951600"/>
            <a:ext cx="7032812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09538" indent="255588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D34817"/>
              </a:buClr>
              <a:buSzPct val="68000"/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-Safety testing under GLP standard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4726" y="2299142"/>
            <a:ext cx="7032812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09538" indent="255588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D34817"/>
              </a:buClr>
              <a:buSzPct val="68000"/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dirty="0">
                <a:solidFill>
                  <a:prstClr val="black"/>
                </a:solidFill>
              </a:rPr>
              <a:t>Quality of raw </a:t>
            </a:r>
            <a:r>
              <a:rPr lang="en-US" altLang="ja-JP" sz="2800" dirty="0" smtClean="0">
                <a:solidFill>
                  <a:prstClr val="black"/>
                </a:solidFill>
              </a:rPr>
              <a:t>materials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4726" y="2938593"/>
            <a:ext cx="7032812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09538" indent="255588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D34817"/>
              </a:buClr>
              <a:buSzPct val="68000"/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dirty="0">
                <a:solidFill>
                  <a:prstClr val="black"/>
                </a:solidFill>
              </a:rPr>
              <a:t>Culture </a:t>
            </a:r>
            <a:r>
              <a:rPr lang="en-US" altLang="ja-JP" sz="2800" dirty="0" smtClean="0">
                <a:solidFill>
                  <a:prstClr val="black"/>
                </a:solidFill>
              </a:rPr>
              <a:t>/ Purification method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726" y="3558896"/>
            <a:ext cx="7032812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09538" indent="255588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D34817"/>
              </a:buClr>
              <a:buSzPct val="68000"/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dirty="0">
                <a:solidFill>
                  <a:prstClr val="black"/>
                </a:solidFill>
              </a:rPr>
              <a:t>Assay </a:t>
            </a:r>
            <a:r>
              <a:rPr lang="en-US" altLang="ja-JP" sz="2800" dirty="0" smtClean="0">
                <a:solidFill>
                  <a:prstClr val="black"/>
                </a:solidFill>
              </a:rPr>
              <a:t>method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4726" y="4255248"/>
            <a:ext cx="7032812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09538" indent="255588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D34817"/>
              </a:buClr>
              <a:buSzPct val="68000"/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-Seed lot system / GMP standard</a:t>
            </a:r>
          </a:p>
        </p:txBody>
      </p:sp>
    </p:spTree>
    <p:extLst>
      <p:ext uri="{BB962C8B-B14F-4D97-AF65-F5344CB8AC3E}">
        <p14:creationId xmlns:p14="http://schemas.microsoft.com/office/powerpoint/2010/main" val="27235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94129" y="228600"/>
            <a:ext cx="7140388" cy="714468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Categorization </a:t>
            </a:r>
            <a:r>
              <a:rPr lang="en-US" altLang="ja-JP" sz="3600" dirty="0">
                <a:solidFill>
                  <a:schemeClr val="bg1"/>
                </a:solidFill>
                <a:latin typeface="+mn-lt"/>
              </a:rPr>
              <a:t>of BST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</a:rPr>
              <a:t>Waiver GLs</a:t>
            </a:r>
            <a:r>
              <a:rPr lang="en-US" altLang="ja-JP" sz="3600" dirty="0">
                <a:solidFill>
                  <a:schemeClr val="bg1"/>
                </a:solidFill>
                <a:latin typeface="+mn-lt"/>
              </a:rPr>
              <a:t>:</a:t>
            </a:r>
            <a:endParaRPr lang="ja-JP" altLang="en-US" sz="3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5640851"/>
              </p:ext>
            </p:extLst>
          </p:nvPr>
        </p:nvGraphicFramePr>
        <p:xfrm>
          <a:off x="524435" y="1452281"/>
          <a:ext cx="8229600" cy="36776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88659"/>
                <a:gridCol w="2407024"/>
                <a:gridCol w="2433917"/>
              </a:tblGrid>
              <a:tr h="11026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Animal Species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Inactivated Vaccine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Live Vaccine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118319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Target Animals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GL50R</a:t>
                      </a:r>
                      <a:endParaRPr kumimoji="1" lang="ja-JP" altLang="en-US" sz="32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aseline="0" smtClean="0"/>
                        <a:t>GL55</a:t>
                      </a:r>
                      <a:endParaRPr kumimoji="1" lang="en-US" altLang="ja-JP" sz="3200" dirty="0" smtClean="0"/>
                    </a:p>
                  </a:txBody>
                  <a:tcPr anchor="ctr"/>
                </a:tc>
              </a:tr>
              <a:tr h="139184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Laboratory Animals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Out scope of GL50R and GL55</a:t>
                      </a:r>
                      <a:endParaRPr kumimoji="1" lang="ja-JP" alt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AN042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946" y="3184227"/>
            <a:ext cx="923982" cy="51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8" descr="2_1_1im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647" y="4648322"/>
            <a:ext cx="826281" cy="59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9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201706" y="1246981"/>
            <a:ext cx="8817034" cy="4266313"/>
          </a:xfrm>
        </p:spPr>
        <p:txBody>
          <a:bodyPr rtlCol="0"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Formal name:</a:t>
            </a:r>
          </a:p>
          <a:p>
            <a:pPr lvl="1" indent="0">
              <a:buNone/>
              <a:defRPr/>
            </a:pPr>
            <a:r>
              <a:rPr lang="en-GB" altLang="ja-JP" sz="2600" b="1" cap="small" dirty="0">
                <a:solidFill>
                  <a:schemeClr val="tx1"/>
                </a:solidFill>
              </a:rPr>
              <a:t>Harmonisation of criteria to waive target animal batch safety testing for </a:t>
            </a:r>
            <a:r>
              <a:rPr lang="en-GB" altLang="ja-JP" sz="2600" b="1" cap="small" dirty="0" smtClean="0">
                <a:solidFill>
                  <a:schemeClr val="tx1"/>
                </a:solidFill>
              </a:rPr>
              <a:t>inactivated </a:t>
            </a:r>
            <a:r>
              <a:rPr lang="en-GB" altLang="ja-JP" sz="2600" b="1" cap="small" dirty="0">
                <a:solidFill>
                  <a:schemeClr val="tx1"/>
                </a:solidFill>
              </a:rPr>
              <a:t>vaccines for veterinary </a:t>
            </a:r>
            <a:r>
              <a:rPr lang="en-GB" altLang="ja-JP" sz="2600" b="1" cap="small" dirty="0" smtClean="0"/>
              <a:t>use</a:t>
            </a:r>
            <a:r>
              <a:rPr lang="ja-JP" altLang="en-US" sz="2600" b="1" cap="small" dirty="0" smtClean="0"/>
              <a:t>（</a:t>
            </a:r>
            <a:r>
              <a:rPr lang="en-US" altLang="ja-JP" sz="2600" b="1" cap="small" dirty="0" smtClean="0"/>
              <a:t>GL50R</a:t>
            </a:r>
            <a:r>
              <a:rPr lang="ja-JP" altLang="en-US" sz="2600" b="1" cap="small" dirty="0" smtClean="0"/>
              <a:t>）</a:t>
            </a:r>
            <a:endParaRPr lang="en-GB" altLang="ja-JP" sz="2600" b="1" cap="small" dirty="0" smtClean="0"/>
          </a:p>
          <a:p>
            <a:pPr lvl="1" indent="0">
              <a:buNone/>
              <a:defRPr/>
            </a:pPr>
            <a:r>
              <a:rPr lang="en-GB" altLang="ja-JP" sz="2600" b="1" cap="small" dirty="0" smtClean="0"/>
              <a:t>Harmonisation </a:t>
            </a:r>
            <a:r>
              <a:rPr lang="en-GB" altLang="ja-JP" sz="2600" b="1" cap="small" dirty="0"/>
              <a:t>of criteria to waive target animal batch safety testing for </a:t>
            </a:r>
            <a:r>
              <a:rPr lang="en-GB" altLang="ja-JP" sz="2600" b="1" cap="small" dirty="0" smtClean="0"/>
              <a:t>live </a:t>
            </a:r>
            <a:r>
              <a:rPr lang="en-GB" altLang="ja-JP" sz="2600" b="1" cap="small" dirty="0"/>
              <a:t>vaccines for veterinary </a:t>
            </a:r>
            <a:r>
              <a:rPr lang="en-GB" altLang="ja-JP" sz="2600" b="1" cap="small" dirty="0" smtClean="0"/>
              <a:t>use</a:t>
            </a:r>
            <a:r>
              <a:rPr lang="ja-JP" altLang="en-US" sz="2600" b="1" cap="small" dirty="0" smtClean="0"/>
              <a:t>（</a:t>
            </a:r>
            <a:r>
              <a:rPr lang="en-US" altLang="ja-JP" sz="2600" b="1" cap="small" dirty="0" smtClean="0"/>
              <a:t>GL55</a:t>
            </a:r>
            <a:r>
              <a:rPr lang="ja-JP" altLang="en-US" sz="2600" b="1" cap="small" dirty="0" smtClean="0"/>
              <a:t>）</a:t>
            </a:r>
            <a:endParaRPr lang="en-US" altLang="ja-JP" sz="2600" b="1" dirty="0">
              <a:latin typeface="Arial" charset="0"/>
            </a:endParaRPr>
          </a:p>
          <a:p>
            <a:pPr lvl="1" indent="0">
              <a:buNone/>
              <a:defRPr/>
            </a:pPr>
            <a:endParaRPr lang="en-US" altLang="ja-JP" dirty="0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Very exceptional in whole VICH GLs</a:t>
            </a:r>
          </a:p>
          <a:p>
            <a:pPr marL="901700" lvl="1" indent="-457200">
              <a:buFont typeface="Wingdings" panose="05000000000000000000" pitchFamily="2" charset="2"/>
              <a:buChar char="Ø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Usual GLs are test requirement for registration</a:t>
            </a:r>
          </a:p>
          <a:p>
            <a:pPr marL="901700" lvl="1" indent="-457200">
              <a:buFont typeface="Wingdings" panose="05000000000000000000" pitchFamily="2" charset="2"/>
              <a:buChar char="Ø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TABST GL is applied to </a:t>
            </a:r>
            <a:r>
              <a:rPr lang="en-US" altLang="ja-JP" dirty="0" smtClean="0"/>
              <a:t>vaccine already </a:t>
            </a:r>
            <a:r>
              <a:rPr lang="en-US" altLang="ja-JP" dirty="0" smtClean="0">
                <a:solidFill>
                  <a:schemeClr val="tx1"/>
                </a:solidFill>
              </a:rPr>
              <a:t>registered in the past</a:t>
            </a:r>
          </a:p>
          <a:p>
            <a:pPr marL="901700" lvl="1" indent="-457200">
              <a:buFont typeface="Wingdings" panose="05000000000000000000" pitchFamily="2" charset="2"/>
              <a:buChar char="Ø"/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It shows how to discontinue TABST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ja-JP" dirty="0"/>
              <a:t> </a:t>
            </a:r>
            <a:r>
              <a:rPr lang="en-US" altLang="ja-JP" dirty="0" smtClean="0"/>
              <a:t>  An </a:t>
            </a:r>
            <a:r>
              <a:rPr lang="en-US" altLang="ja-JP" dirty="0"/>
              <a:t>a</a:t>
            </a:r>
            <a:r>
              <a:rPr lang="en-US" altLang="ja-JP" dirty="0" smtClean="0">
                <a:solidFill>
                  <a:schemeClr val="tx1"/>
                </a:solidFill>
              </a:rPr>
              <a:t>dministrative guidance</a:t>
            </a:r>
            <a:endParaRPr lang="en-US" altLang="ja-JP" dirty="0">
              <a:solidFill>
                <a:schemeClr val="tx1"/>
              </a:solidFill>
            </a:endParaRPr>
          </a:p>
          <a:p>
            <a:pPr marL="901700" lvl="1" indent="-457200">
              <a:buFont typeface="Wingdings" panose="05000000000000000000" pitchFamily="2" charset="2"/>
              <a:buChar char="Ø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The SC accepted this exception </a:t>
            </a:r>
            <a:r>
              <a:rPr lang="en-US" altLang="ja-JP" dirty="0" smtClean="0"/>
              <a:t>for the</a:t>
            </a:r>
            <a:r>
              <a:rPr lang="en-US" altLang="ja-JP" dirty="0" smtClean="0">
                <a:solidFill>
                  <a:schemeClr val="tx1"/>
                </a:solidFill>
              </a:rPr>
              <a:t> 3Rs principle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404066" y="188259"/>
            <a:ext cx="5552981" cy="686454"/>
          </a:xfrm>
          <a:prstGeom prst="rect">
            <a:avLst/>
          </a:prstGeo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What</a:t>
            </a:r>
            <a:r>
              <a:rPr lang="ja-JP" altLang="en-US" sz="36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is TABST GL? </a:t>
            </a:r>
            <a:endParaRPr lang="ja-JP" altLang="en-US" sz="36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chemeClr val="bg1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able of contents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lo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1482</Words>
  <Application>Microsoft Office PowerPoint</Application>
  <PresentationFormat>Affichage à l'écran (4:3)</PresentationFormat>
  <Paragraphs>279</Paragraphs>
  <Slides>25</Slides>
  <Notes>24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Cover slide</vt:lpstr>
      <vt:lpstr>Table of contents</vt:lpstr>
      <vt:lpstr>Closing slide</vt:lpstr>
      <vt:lpstr>Office ​​テーマ</vt:lpstr>
      <vt:lpstr>Présentation PowerPoint</vt:lpstr>
      <vt:lpstr>Présentation PowerPoint</vt:lpstr>
      <vt:lpstr>What is batch safety test (BST) ?</vt:lpstr>
      <vt:lpstr>What is batch safety test (BST) ?</vt:lpstr>
      <vt:lpstr>What is batch safety test (BST) ?</vt:lpstr>
      <vt:lpstr>VICH 3Rs Statement</vt:lpstr>
      <vt:lpstr>   Are BSTs for vaccines necessary?</vt:lpstr>
      <vt:lpstr>Categorization of BST Waiver GLs:</vt:lpstr>
      <vt:lpstr>What is TABST GL? </vt:lpstr>
      <vt:lpstr>Présentation PowerPoint</vt:lpstr>
      <vt:lpstr>Présentation PowerPoint</vt:lpstr>
      <vt:lpstr>                 VICH-GL55</vt:lpstr>
      <vt:lpstr>                 VICH-GL55</vt:lpstr>
      <vt:lpstr>                 VICH-GL55</vt:lpstr>
      <vt:lpstr>Concept of Seed-lot system </vt:lpstr>
      <vt:lpstr>Présentation PowerPoint</vt:lpstr>
      <vt:lpstr>                 VICH-GL55</vt:lpstr>
      <vt:lpstr>                 VICH-GL55</vt:lpstr>
      <vt:lpstr>                 VICH-GL55</vt:lpstr>
      <vt:lpstr>                 VICH-GL55</vt:lpstr>
      <vt:lpstr>                 VICH-GL55</vt:lpstr>
      <vt:lpstr>                 VICH-GL55</vt:lpstr>
      <vt:lpstr> How is GL55 implemented in Japan ?</vt:lpstr>
      <vt:lpstr> How is GL55 implemented in Japan ?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hp14</dc:creator>
  <cp:lastModifiedBy>Sophie</cp:lastModifiedBy>
  <cp:revision>64</cp:revision>
  <cp:lastPrinted>2018-08-10T07:43:07Z</cp:lastPrinted>
  <dcterms:created xsi:type="dcterms:W3CDTF">2016-10-08T01:14:55Z</dcterms:created>
  <dcterms:modified xsi:type="dcterms:W3CDTF">2020-07-15T06:53:23Z</dcterms:modified>
</cp:coreProperties>
</file>