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8" r:id="rId3"/>
    <p:sldMasterId id="2147483670" r:id="rId4"/>
    <p:sldMasterId id="2147483672" r:id="rId5"/>
  </p:sldMasterIdLst>
  <p:notesMasterIdLst>
    <p:notesMasterId r:id="rId65"/>
  </p:notesMasterIdLst>
  <p:handoutMasterIdLst>
    <p:handoutMasterId r:id="rId66"/>
  </p:handoutMasterIdLst>
  <p:sldIdLst>
    <p:sldId id="271" r:id="rId6"/>
    <p:sldId id="331" r:id="rId7"/>
    <p:sldId id="287"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326" r:id="rId21"/>
    <p:sldId id="286" r:id="rId22"/>
    <p:sldId id="288" r:id="rId23"/>
    <p:sldId id="289" r:id="rId24"/>
    <p:sldId id="290" r:id="rId25"/>
    <p:sldId id="291" r:id="rId26"/>
    <p:sldId id="292" r:id="rId27"/>
    <p:sldId id="293" r:id="rId28"/>
    <p:sldId id="294" r:id="rId29"/>
    <p:sldId id="295" r:id="rId30"/>
    <p:sldId id="327" r:id="rId31"/>
    <p:sldId id="296" r:id="rId32"/>
    <p:sldId id="328" r:id="rId33"/>
    <p:sldId id="297" r:id="rId34"/>
    <p:sldId id="298" r:id="rId35"/>
    <p:sldId id="299" r:id="rId36"/>
    <p:sldId id="300" r:id="rId37"/>
    <p:sldId id="301" r:id="rId38"/>
    <p:sldId id="302" r:id="rId39"/>
    <p:sldId id="303" r:id="rId40"/>
    <p:sldId id="304" r:id="rId41"/>
    <p:sldId id="330" r:id="rId42"/>
    <p:sldId id="306" r:id="rId43"/>
    <p:sldId id="307" r:id="rId44"/>
    <p:sldId id="308" r:id="rId45"/>
    <p:sldId id="309" r:id="rId46"/>
    <p:sldId id="310" r:id="rId47"/>
    <p:sldId id="311" r:id="rId48"/>
    <p:sldId id="312" r:id="rId49"/>
    <p:sldId id="313" r:id="rId50"/>
    <p:sldId id="314" r:id="rId51"/>
    <p:sldId id="315" r:id="rId52"/>
    <p:sldId id="329" r:id="rId53"/>
    <p:sldId id="316" r:id="rId54"/>
    <p:sldId id="317" r:id="rId55"/>
    <p:sldId id="318" r:id="rId56"/>
    <p:sldId id="319" r:id="rId57"/>
    <p:sldId id="320" r:id="rId58"/>
    <p:sldId id="321" r:id="rId59"/>
    <p:sldId id="322" r:id="rId60"/>
    <p:sldId id="323" r:id="rId61"/>
    <p:sldId id="324" r:id="rId62"/>
    <p:sldId id="325" r:id="rId63"/>
    <p:sldId id="270" r:id="rId64"/>
  </p:sldIdLst>
  <p:sldSz cx="9144000" cy="6858000" type="screen4x3"/>
  <p:notesSz cx="7010400" cy="9296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B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88641" autoAdjust="0"/>
  </p:normalViewPr>
  <p:slideViewPr>
    <p:cSldViewPr snapToGrid="0" snapToObjects="1">
      <p:cViewPr>
        <p:scale>
          <a:sx n="71" d="100"/>
          <a:sy n="71" d="100"/>
        </p:scale>
        <p:origin x="-13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C09C36EF-D8EC-41BE-B117-430183BFE30D}"/>
              </a:ext>
            </a:extLst>
          </p:cNvPr>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r>
              <a:rPr lang="de-DE"/>
              <a:t>VICH/IN/17/034-dr 4 (15/06/18)</a:t>
            </a:r>
            <a:endParaRPr lang="fr-BE"/>
          </a:p>
        </p:txBody>
      </p:sp>
      <p:sp>
        <p:nvSpPr>
          <p:cNvPr id="3" name="Espace réservé de la date 2">
            <a:extLst>
              <a:ext uri="{FF2B5EF4-FFF2-40B4-BE49-F238E27FC236}">
                <a16:creationId xmlns:a16="http://schemas.microsoft.com/office/drawing/2014/main" xmlns="" id="{4C3B5F45-6115-48A4-84A0-585CD93B06DA}"/>
              </a:ext>
            </a:extLst>
          </p:cNvPr>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EE2EBEBF-B044-445A-B92E-60336CCCDCF9}" type="datetimeFigureOut">
              <a:rPr lang="fr-BE" smtClean="0"/>
              <a:t>15-07-20</a:t>
            </a:fld>
            <a:endParaRPr lang="fr-BE"/>
          </a:p>
        </p:txBody>
      </p:sp>
      <p:sp>
        <p:nvSpPr>
          <p:cNvPr id="4" name="Espace réservé du pied de page 3">
            <a:extLst>
              <a:ext uri="{FF2B5EF4-FFF2-40B4-BE49-F238E27FC236}">
                <a16:creationId xmlns:a16="http://schemas.microsoft.com/office/drawing/2014/main" xmlns="" id="{DF1F03E3-E569-4AF1-9D53-162D8680C020}"/>
              </a:ext>
            </a:extLst>
          </p:cNvPr>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xmlns="" id="{5F5CD7B2-4AA2-4078-B6F1-3DF4D870D008}"/>
              </a:ext>
            </a:extLst>
          </p:cNvPr>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A0B89DDB-F79B-4863-809A-208C812DCF0B}" type="slidenum">
              <a:rPr lang="fr-BE" smtClean="0"/>
              <a:t>‹N°›</a:t>
            </a:fld>
            <a:endParaRPr lang="fr-BE"/>
          </a:p>
        </p:txBody>
      </p:sp>
    </p:spTree>
    <p:extLst>
      <p:ext uri="{BB962C8B-B14F-4D97-AF65-F5344CB8AC3E}">
        <p14:creationId xmlns:p14="http://schemas.microsoft.com/office/powerpoint/2010/main" val="368453875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de-DE"/>
              <a:t>VICH/IN/17/034-dr 4 (15/06/18)</a:t>
            </a:r>
            <a:endParaRPr lang="nl-NL"/>
          </a:p>
        </p:txBody>
      </p:sp>
      <p:sp>
        <p:nvSpPr>
          <p:cNvPr id="3" name="Tijdelijke aanduiding voor datum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78B5B7B-362C-C34A-9C1D-F3D5B867F265}" type="datetimeFigureOut">
              <a:rPr lang="nl-NL" smtClean="0"/>
              <a:t>15-7-2020</a:t>
            </a:fld>
            <a:endParaRPr lang="nl-NL"/>
          </a:p>
        </p:txBody>
      </p:sp>
      <p:sp>
        <p:nvSpPr>
          <p:cNvPr id="4" name="Tijdelijke aanduiding voor dia-afbeelding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331DEA9-BD42-994F-B31C-88F75DEDF0E7}" type="slidenum">
              <a:rPr lang="nl-NL" smtClean="0"/>
              <a:t>‹N°›</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31DEA9-BD42-994F-B31C-88F75DEDF0E7}" type="slidenum">
              <a:rPr lang="nl-NL" smtClean="0"/>
              <a:t>6</a:t>
            </a:fld>
            <a:endParaRPr lang="nl-NL"/>
          </a:p>
        </p:txBody>
      </p:sp>
      <p:sp>
        <p:nvSpPr>
          <p:cNvPr id="5" name="Espace réservé de l'en-tête 4">
            <a:extLst>
              <a:ext uri="{FF2B5EF4-FFF2-40B4-BE49-F238E27FC236}">
                <a16:creationId xmlns:a16="http://schemas.microsoft.com/office/drawing/2014/main" xmlns="" id="{8D3660E8-95C0-4548-8371-31DF09E49F1A}"/>
              </a:ext>
            </a:extLst>
          </p:cNvPr>
          <p:cNvSpPr>
            <a:spLocks noGrp="1"/>
          </p:cNvSpPr>
          <p:nvPr>
            <p:ph type="hdr" sz="quarter" idx="11"/>
          </p:nvPr>
        </p:nvSpPr>
        <p:spPr/>
        <p:txBody>
          <a:bodyPr/>
          <a:lstStyle/>
          <a:p>
            <a:r>
              <a:rPr lang="de-DE"/>
              <a:t>VICH/IN/17/034-dr 4 (15/06/18)</a:t>
            </a:r>
            <a:endParaRPr lang="nl-NL"/>
          </a:p>
        </p:txBody>
      </p:sp>
    </p:spTree>
    <p:extLst>
      <p:ext uri="{BB962C8B-B14F-4D97-AF65-F5344CB8AC3E}">
        <p14:creationId xmlns:p14="http://schemas.microsoft.com/office/powerpoint/2010/main" val="307333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baseline="0" dirty="0"/>
              <a:t>NOTE: </a:t>
            </a:r>
            <a:r>
              <a:rPr lang="nl-BE" dirty="0">
                <a:sym typeface="Wingdings"/>
              </a:rPr>
              <a:t>Caveat : for rapidly growing animals </a:t>
            </a:r>
            <a:r>
              <a:rPr lang="en-GB" sz="1200" b="0" i="0" u="none" strike="noStrike" kern="1200" baseline="0" dirty="0">
                <a:solidFill>
                  <a:schemeClr val="tx1"/>
                </a:solidFill>
                <a:latin typeface="+mn-lt"/>
                <a:ea typeface="+mn-ea"/>
                <a:cs typeface="+mn-cs"/>
              </a:rPr>
              <a:t>where large weight changes are anticipated (e.g., studies conducted in rapidly growing animals where there is a risk of differences in drug absorption, distribution, metabolism, or elimination in period 1 vs 2 that could bias the within-subject comparison) the use of dose adjustments will need to be considered on a case-by-case basis. </a:t>
            </a:r>
            <a:endParaRPr lang="nl-BE" dirty="0">
              <a:sym typeface="Wingdings"/>
            </a:endParaRPr>
          </a:p>
          <a:p>
            <a:endParaRPr lang="en-GB" dirty="0"/>
          </a:p>
        </p:txBody>
      </p:sp>
      <p:sp>
        <p:nvSpPr>
          <p:cNvPr id="4" name="Slide Number Placeholder 3"/>
          <p:cNvSpPr>
            <a:spLocks noGrp="1"/>
          </p:cNvSpPr>
          <p:nvPr>
            <p:ph type="sldNum" sz="quarter" idx="10"/>
          </p:nvPr>
        </p:nvSpPr>
        <p:spPr/>
        <p:txBody>
          <a:bodyPr/>
          <a:lstStyle/>
          <a:p>
            <a:fld id="{8331DEA9-BD42-994F-B31C-88F75DEDF0E7}" type="slidenum">
              <a:rPr lang="nl-NL" smtClean="0"/>
              <a:t>15</a:t>
            </a:fld>
            <a:endParaRPr lang="nl-NL"/>
          </a:p>
        </p:txBody>
      </p:sp>
      <p:sp>
        <p:nvSpPr>
          <p:cNvPr id="5" name="Espace réservé de l'en-tête 4">
            <a:extLst>
              <a:ext uri="{FF2B5EF4-FFF2-40B4-BE49-F238E27FC236}">
                <a16:creationId xmlns:a16="http://schemas.microsoft.com/office/drawing/2014/main" xmlns="" id="{C20D00D6-90F2-429D-9B26-2D7388854D66}"/>
              </a:ext>
            </a:extLst>
          </p:cNvPr>
          <p:cNvSpPr>
            <a:spLocks noGrp="1"/>
          </p:cNvSpPr>
          <p:nvPr>
            <p:ph type="hdr" sz="quarter" idx="11"/>
          </p:nvPr>
        </p:nvSpPr>
        <p:spPr/>
        <p:txBody>
          <a:bodyPr/>
          <a:lstStyle/>
          <a:p>
            <a:r>
              <a:rPr lang="de-DE"/>
              <a:t>VICH/IN/17/034-dr 4 (15/06/18)</a:t>
            </a:r>
            <a:endParaRPr lang="nl-NL"/>
          </a:p>
        </p:txBody>
      </p:sp>
    </p:spTree>
    <p:extLst>
      <p:ext uri="{BB962C8B-B14F-4D97-AF65-F5344CB8AC3E}">
        <p14:creationId xmlns:p14="http://schemas.microsoft.com/office/powerpoint/2010/main" val="29201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100" dirty="0"/>
          </a:p>
          <a:p>
            <a:endParaRPr lang="en-GB" dirty="0"/>
          </a:p>
        </p:txBody>
      </p:sp>
      <p:sp>
        <p:nvSpPr>
          <p:cNvPr id="4" name="Slide Number Placeholder 3"/>
          <p:cNvSpPr>
            <a:spLocks noGrp="1"/>
          </p:cNvSpPr>
          <p:nvPr>
            <p:ph type="sldNum" sz="quarter" idx="10"/>
          </p:nvPr>
        </p:nvSpPr>
        <p:spPr/>
        <p:txBody>
          <a:bodyPr/>
          <a:lstStyle/>
          <a:p>
            <a:fld id="{8331DEA9-BD42-994F-B31C-88F75DEDF0E7}" type="slidenum">
              <a:rPr lang="nl-NL" smtClean="0"/>
              <a:t>17</a:t>
            </a:fld>
            <a:endParaRPr lang="nl-NL"/>
          </a:p>
        </p:txBody>
      </p:sp>
      <p:sp>
        <p:nvSpPr>
          <p:cNvPr id="5" name="Espace réservé de l'en-tête 4">
            <a:extLst>
              <a:ext uri="{FF2B5EF4-FFF2-40B4-BE49-F238E27FC236}">
                <a16:creationId xmlns:a16="http://schemas.microsoft.com/office/drawing/2014/main" xmlns="" id="{9CB420B4-B27D-4AEA-B84A-0F746AD38C61}"/>
              </a:ext>
            </a:extLst>
          </p:cNvPr>
          <p:cNvSpPr>
            <a:spLocks noGrp="1"/>
          </p:cNvSpPr>
          <p:nvPr>
            <p:ph type="hdr" sz="quarter" idx="11"/>
          </p:nvPr>
        </p:nvSpPr>
        <p:spPr/>
        <p:txBody>
          <a:bodyPr/>
          <a:lstStyle/>
          <a:p>
            <a:r>
              <a:rPr lang="de-DE"/>
              <a:t>VICH/IN/17/034-dr 4 (15/06/18)</a:t>
            </a:r>
            <a:endParaRPr lang="nl-NL"/>
          </a:p>
        </p:txBody>
      </p:sp>
    </p:spTree>
    <p:extLst>
      <p:ext uri="{BB962C8B-B14F-4D97-AF65-F5344CB8AC3E}">
        <p14:creationId xmlns:p14="http://schemas.microsoft.com/office/powerpoint/2010/main" val="90497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Showing</a:t>
            </a:r>
            <a:r>
              <a:rPr lang="nl-BE" dirty="0"/>
              <a:t> </a:t>
            </a:r>
            <a:r>
              <a:rPr lang="nl-BE" dirty="0" err="1"/>
              <a:t>Cmax</a:t>
            </a:r>
            <a:r>
              <a:rPr lang="nl-BE" dirty="0"/>
              <a:t> and </a:t>
            </a:r>
            <a:r>
              <a:rPr lang="nl-BE" dirty="0" err="1"/>
              <a:t>Tmax</a:t>
            </a:r>
            <a:r>
              <a:rPr lang="nl-BE" dirty="0"/>
              <a:t> and A</a:t>
            </a:r>
            <a:r>
              <a:rPr lang="en-GB" sz="1200" dirty="0" err="1"/>
              <a:t>UCτ</a:t>
            </a:r>
            <a:r>
              <a:rPr lang="nl-BE" dirty="0"/>
              <a:t> in single</a:t>
            </a:r>
            <a:r>
              <a:rPr lang="nl-BE" baseline="0" dirty="0"/>
              <a:t> </a:t>
            </a:r>
            <a:r>
              <a:rPr lang="nl-BE" baseline="0" dirty="0" err="1"/>
              <a:t>dose</a:t>
            </a:r>
            <a:r>
              <a:rPr lang="nl-BE" baseline="0" dirty="0"/>
              <a:t> or multiple </a:t>
            </a:r>
            <a:r>
              <a:rPr lang="nl-BE" baseline="0" dirty="0" err="1"/>
              <a:t>dose</a:t>
            </a:r>
            <a:r>
              <a:rPr lang="nl-BE" baseline="0" dirty="0"/>
              <a:t> </a:t>
            </a:r>
            <a:r>
              <a:rPr lang="nl-BE" baseline="0" dirty="0" err="1"/>
              <a:t>administration</a:t>
            </a:r>
            <a:endParaRPr lang="en-GB" dirty="0"/>
          </a:p>
        </p:txBody>
      </p:sp>
      <p:sp>
        <p:nvSpPr>
          <p:cNvPr id="4" name="Slide Number Placeholder 3"/>
          <p:cNvSpPr>
            <a:spLocks noGrp="1"/>
          </p:cNvSpPr>
          <p:nvPr>
            <p:ph type="sldNum" sz="quarter" idx="10"/>
          </p:nvPr>
        </p:nvSpPr>
        <p:spPr/>
        <p:txBody>
          <a:bodyPr/>
          <a:lstStyle/>
          <a:p>
            <a:fld id="{8331DEA9-BD42-994F-B31C-88F75DEDF0E7}" type="slidenum">
              <a:rPr lang="nl-NL" smtClean="0"/>
              <a:t>42</a:t>
            </a:fld>
            <a:endParaRPr lang="nl-NL"/>
          </a:p>
        </p:txBody>
      </p:sp>
      <p:sp>
        <p:nvSpPr>
          <p:cNvPr id="5" name="Espace réservé de l'en-tête 4">
            <a:extLst>
              <a:ext uri="{FF2B5EF4-FFF2-40B4-BE49-F238E27FC236}">
                <a16:creationId xmlns:a16="http://schemas.microsoft.com/office/drawing/2014/main" xmlns="" id="{2E01C5E6-D094-4BA3-9B4D-0019B81A75C2}"/>
              </a:ext>
            </a:extLst>
          </p:cNvPr>
          <p:cNvSpPr>
            <a:spLocks noGrp="1"/>
          </p:cNvSpPr>
          <p:nvPr>
            <p:ph type="hdr" sz="quarter" idx="11"/>
          </p:nvPr>
        </p:nvSpPr>
        <p:spPr/>
        <p:txBody>
          <a:bodyPr/>
          <a:lstStyle/>
          <a:p>
            <a:r>
              <a:rPr lang="de-DE"/>
              <a:t>VICH/IN/17/034-dr 4 (15/06/18)</a:t>
            </a:r>
            <a:endParaRPr lang="nl-NL"/>
          </a:p>
        </p:txBody>
      </p:sp>
    </p:spTree>
    <p:extLst>
      <p:ext uri="{BB962C8B-B14F-4D97-AF65-F5344CB8AC3E}">
        <p14:creationId xmlns:p14="http://schemas.microsoft.com/office/powerpoint/2010/main" val="414526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de-DE"/>
              <a:t>VICH/IN/17/034-dr 4 (15/06/18)</a:t>
            </a:r>
            <a:endParaRPr lang="nl-NL"/>
          </a:p>
        </p:txBody>
      </p:sp>
      <p:sp>
        <p:nvSpPr>
          <p:cNvPr id="5" name="Slide Number Placeholder 4"/>
          <p:cNvSpPr>
            <a:spLocks noGrp="1"/>
          </p:cNvSpPr>
          <p:nvPr>
            <p:ph type="sldNum" sz="quarter" idx="11"/>
          </p:nvPr>
        </p:nvSpPr>
        <p:spPr/>
        <p:txBody>
          <a:bodyPr/>
          <a:lstStyle/>
          <a:p>
            <a:fld id="{8331DEA9-BD42-994F-B31C-88F75DEDF0E7}" type="slidenum">
              <a:rPr lang="nl-NL" smtClean="0"/>
              <a:t>47</a:t>
            </a:fld>
            <a:endParaRPr lang="nl-NL"/>
          </a:p>
        </p:txBody>
      </p:sp>
    </p:spTree>
    <p:extLst>
      <p:ext uri="{BB962C8B-B14F-4D97-AF65-F5344CB8AC3E}">
        <p14:creationId xmlns:p14="http://schemas.microsoft.com/office/powerpoint/2010/main" val="158229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575" y="3812734"/>
            <a:ext cx="6646362" cy="520700"/>
          </a:xfrm>
        </p:spPr>
        <p:txBody>
          <a:bodyPr/>
          <a:lstStyle/>
          <a:p>
            <a:r>
              <a:rPr lang="en-US" sz="3200" dirty="0"/>
              <a:t>Bioequivalence Blood Level Study</a:t>
            </a:r>
          </a:p>
        </p:txBody>
      </p:sp>
      <p:sp>
        <p:nvSpPr>
          <p:cNvPr id="3" name="Text Placeholder 2"/>
          <p:cNvSpPr>
            <a:spLocks noGrp="1"/>
          </p:cNvSpPr>
          <p:nvPr>
            <p:ph type="body" sz="quarter" idx="14"/>
          </p:nvPr>
        </p:nvSpPr>
        <p:spPr>
          <a:xfrm>
            <a:off x="136576" y="4511866"/>
            <a:ext cx="5486400" cy="393980"/>
          </a:xfrm>
        </p:spPr>
        <p:txBody>
          <a:bodyPr/>
          <a:lstStyle/>
          <a:p>
            <a:r>
              <a:rPr lang="nl-BE" dirty="0"/>
              <a:t>Training </a:t>
            </a:r>
            <a:r>
              <a:rPr lang="nl-BE" dirty="0" err="1"/>
              <a:t>provided</a:t>
            </a:r>
            <a:r>
              <a:rPr lang="nl-BE" dirty="0"/>
              <a:t> </a:t>
            </a:r>
            <a:r>
              <a:rPr lang="nl-BE" dirty="0" err="1"/>
              <a:t>for</a:t>
            </a:r>
            <a:r>
              <a:rPr lang="nl-BE" dirty="0"/>
              <a:t> VICH GL 52: </a:t>
            </a:r>
            <a:endParaRPr lang="en-GB" dirty="0"/>
          </a:p>
          <a:p>
            <a:r>
              <a:rPr lang="en-GB" b="1" dirty="0"/>
              <a:t>BIOEQUIVALENCE: BLOOD LEVEL BIOEQUIVALENCE STUDY </a:t>
            </a:r>
            <a:endParaRPr lang="nl-BE" dirty="0"/>
          </a:p>
          <a:p>
            <a:endParaRPr lang="en-US" dirty="0"/>
          </a:p>
        </p:txBody>
      </p:sp>
      <p:sp>
        <p:nvSpPr>
          <p:cNvPr id="5" name="Rectangle 4">
            <a:extLst>
              <a:ext uri="{FF2B5EF4-FFF2-40B4-BE49-F238E27FC236}">
                <a16:creationId xmlns:a16="http://schemas.microsoft.com/office/drawing/2014/main" xmlns="" id="{BC43C967-89A9-4E5E-B4F9-8DADD7E183F5}"/>
              </a:ext>
            </a:extLst>
          </p:cNvPr>
          <p:cNvSpPr/>
          <p:nvPr/>
        </p:nvSpPr>
        <p:spPr>
          <a:xfrm>
            <a:off x="457200" y="359261"/>
            <a:ext cx="1676400" cy="553998"/>
          </a:xfrm>
          <a:prstGeom prst="rect">
            <a:avLst/>
          </a:prstGeom>
        </p:spPr>
        <p:txBody>
          <a:bodyPr wrap="square">
            <a:spAutoFit/>
          </a:bodyPr>
          <a:lstStyle/>
          <a:p>
            <a:pPr>
              <a:spcAft>
                <a:spcPts val="0"/>
              </a:spcAft>
            </a:pPr>
            <a:r>
              <a:rPr lang="en-GB" sz="1000" dirty="0">
                <a:latin typeface="Arial" panose="020B0604020202020204" pitchFamily="34" charset="0"/>
                <a:ea typeface="Times New Roman" panose="02020603050405020304" pitchFamily="18" charset="0"/>
                <a:cs typeface="Times New Roman" panose="02020603050405020304" pitchFamily="18" charset="0"/>
              </a:rPr>
              <a:t>VICH/IN/17/034</a:t>
            </a:r>
          </a:p>
          <a:p>
            <a:pPr>
              <a:spcAft>
                <a:spcPts val="0"/>
              </a:spcAft>
            </a:pPr>
            <a:r>
              <a:rPr lang="en-GB" sz="1000" dirty="0">
                <a:latin typeface="Arial" panose="020B0604020202020204" pitchFamily="34" charset="0"/>
                <a:ea typeface="Times New Roman" panose="02020603050405020304" pitchFamily="18" charset="0"/>
                <a:cs typeface="Times New Roman" panose="02020603050405020304" pitchFamily="18" charset="0"/>
              </a:rPr>
              <a:t>Draft 4</a:t>
            </a:r>
          </a:p>
          <a:p>
            <a:pPr>
              <a:spcAft>
                <a:spcPts val="0"/>
              </a:spcAft>
            </a:pPr>
            <a:r>
              <a:rPr lang="en-GB" sz="1000" dirty="0">
                <a:latin typeface="Arial" panose="020B0604020202020204" pitchFamily="34" charset="0"/>
                <a:ea typeface="Times New Roman" panose="02020603050405020304" pitchFamily="18" charset="0"/>
                <a:cs typeface="Times New Roman" panose="02020603050405020304" pitchFamily="18" charset="0"/>
              </a:rPr>
              <a:t>15 June 18</a:t>
            </a:r>
          </a:p>
        </p:txBody>
      </p:sp>
    </p:spTree>
    <p:extLst>
      <p:ext uri="{BB962C8B-B14F-4D97-AF65-F5344CB8AC3E}">
        <p14:creationId xmlns:p14="http://schemas.microsoft.com/office/powerpoint/2010/main" val="151486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body" sz="quarter" idx="11"/>
          </p:nvPr>
        </p:nvSpPr>
        <p:spPr/>
        <p:txBody>
          <a:bodyPr/>
          <a:lstStyle/>
          <a:p>
            <a:r>
              <a:rPr lang="nl-BE" b="1" dirty="0">
                <a:solidFill>
                  <a:srgbClr val="218BA7"/>
                </a:solidFill>
              </a:rPr>
              <a:t>1. Product </a:t>
            </a:r>
            <a:r>
              <a:rPr lang="nl-BE" b="1" dirty="0" err="1">
                <a:solidFill>
                  <a:srgbClr val="218BA7"/>
                </a:solidFill>
              </a:rPr>
              <a:t>selection</a:t>
            </a:r>
            <a:endParaRPr lang="en-GB" b="1" dirty="0">
              <a:solidFill>
                <a:srgbClr val="218BA7"/>
              </a:solidFill>
            </a:endParaRPr>
          </a:p>
        </p:txBody>
      </p:sp>
    </p:spTree>
    <p:extLst>
      <p:ext uri="{BB962C8B-B14F-4D97-AF65-F5344CB8AC3E}">
        <p14:creationId xmlns:p14="http://schemas.microsoft.com/office/powerpoint/2010/main" val="269299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B8A0D81-A212-4006-A618-4F3F7003B969}"/>
              </a:ext>
            </a:extLst>
          </p:cNvPr>
          <p:cNvSpPr>
            <a:spLocks noGrp="1" noChangeArrowheads="1"/>
          </p:cNvSpPr>
          <p:nvPr>
            <p:ph type="body" sz="quarter" idx="11"/>
          </p:nvPr>
        </p:nvSpPr>
        <p:spPr>
          <a:xfrm>
            <a:off x="559170" y="1216526"/>
            <a:ext cx="8358187" cy="4719637"/>
          </a:xfrm>
        </p:spPr>
        <p:txBody>
          <a:bodyPr>
            <a:noAutofit/>
          </a:bodyPr>
          <a:lstStyle/>
          <a:p>
            <a:pPr eaLnBrk="1" hangingPunct="1">
              <a:lnSpc>
                <a:spcPct val="120000"/>
              </a:lnSpc>
              <a:buFont typeface="Arial" charset="0"/>
              <a:buChar char="•"/>
            </a:pPr>
            <a:r>
              <a:rPr lang="en-GB" sz="2400" dirty="0">
                <a:solidFill>
                  <a:schemeClr val="tx1"/>
                </a:solidFill>
              </a:rPr>
              <a:t>The drug product to which the in vivo bioequivalence of the “test” product is compared.</a:t>
            </a:r>
            <a:r>
              <a:rPr lang="en-US" sz="2400" dirty="0">
                <a:solidFill>
                  <a:schemeClr val="tx1"/>
                </a:solidFill>
              </a:rPr>
              <a:t> </a:t>
            </a:r>
          </a:p>
          <a:p>
            <a:pPr lvl="1" eaLnBrk="1" hangingPunct="1">
              <a:lnSpc>
                <a:spcPct val="120000"/>
              </a:lnSpc>
              <a:buFont typeface="Arial" charset="0"/>
              <a:buChar char="•"/>
            </a:pPr>
            <a:r>
              <a:rPr lang="en-US" dirty="0"/>
              <a:t>For a generic test product: an </a:t>
            </a:r>
            <a:r>
              <a:rPr lang="en-US" b="1" dirty="0"/>
              <a:t>approved “originator” veterinary </a:t>
            </a:r>
            <a:r>
              <a:rPr lang="en-US" dirty="0"/>
              <a:t>product, approved via a full application</a:t>
            </a:r>
          </a:p>
          <a:p>
            <a:pPr lvl="1">
              <a:lnSpc>
                <a:spcPct val="120000"/>
              </a:lnSpc>
              <a:buFont typeface="Arial" charset="0"/>
              <a:buChar char="•"/>
            </a:pPr>
            <a:r>
              <a:rPr lang="en-US" dirty="0"/>
              <a:t>For a modification of an innovator product: the </a:t>
            </a:r>
            <a:r>
              <a:rPr lang="en-US" b="1" dirty="0"/>
              <a:t>reference formulation of the approved 'originator' </a:t>
            </a:r>
            <a:r>
              <a:rPr lang="en-US" dirty="0"/>
              <a:t> to which the test formulation is compared.</a:t>
            </a:r>
          </a:p>
          <a:p>
            <a:pPr eaLnBrk="1" hangingPunct="1">
              <a:lnSpc>
                <a:spcPct val="120000"/>
              </a:lnSpc>
              <a:buFont typeface="Arial" charset="0"/>
              <a:buChar char="•"/>
            </a:pPr>
            <a:r>
              <a:rPr lang="en-CA" sz="2400" dirty="0">
                <a:solidFill>
                  <a:schemeClr val="tx1"/>
                </a:solidFill>
              </a:rPr>
              <a:t>The reference product must be from a veterinary medicinal product batch approved for the region or country where test product approval is being sought</a:t>
            </a:r>
          </a:p>
        </p:txBody>
      </p:sp>
      <p:sp>
        <p:nvSpPr>
          <p:cNvPr id="5" name="Rectangle 2">
            <a:extLst>
              <a:ext uri="{FF2B5EF4-FFF2-40B4-BE49-F238E27FC236}">
                <a16:creationId xmlns:a16="http://schemas.microsoft.com/office/drawing/2014/main" xmlns="" id="{85A92735-033F-42AF-88E7-899042D3F931}"/>
              </a:ext>
            </a:extLst>
          </p:cNvPr>
          <p:cNvSpPr>
            <a:spLocks noGrp="1" noChangeArrowheads="1"/>
          </p:cNvSpPr>
          <p:nvPr>
            <p:ph type="body" sz="quarter" idx="10"/>
          </p:nvPr>
        </p:nvSpPr>
        <p:spPr/>
        <p:txBody>
          <a:bodyPr>
            <a:normAutofit fontScale="90000" lnSpcReduction="10000"/>
          </a:bodyPr>
          <a:lstStyle/>
          <a:p>
            <a:pPr eaLnBrk="1" fontAlgn="auto" hangingPunct="1">
              <a:spcAft>
                <a:spcPts val="0"/>
              </a:spcAft>
              <a:defRPr/>
            </a:pPr>
            <a:r>
              <a:rPr lang="en-CA" sz="4000" b="1" dirty="0"/>
              <a:t>What is a Reference product?</a:t>
            </a:r>
          </a:p>
        </p:txBody>
      </p:sp>
    </p:spTree>
    <p:extLst>
      <p:ext uri="{BB962C8B-B14F-4D97-AF65-F5344CB8AC3E}">
        <p14:creationId xmlns:p14="http://schemas.microsoft.com/office/powerpoint/2010/main" val="37270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FD6D9362-9CB3-4A7B-8CD9-B875A0863A4C}"/>
              </a:ext>
            </a:extLst>
          </p:cNvPr>
          <p:cNvSpPr>
            <a:spLocks noGrp="1" noChangeArrowheads="1"/>
          </p:cNvSpPr>
          <p:nvPr>
            <p:ph type="body" sz="quarter" idx="10"/>
          </p:nvPr>
        </p:nvSpPr>
        <p:spPr/>
        <p:txBody>
          <a:bodyPr>
            <a:noAutofit/>
          </a:bodyPr>
          <a:lstStyle/>
          <a:p>
            <a:pPr eaLnBrk="1" fontAlgn="auto" hangingPunct="1">
              <a:spcAft>
                <a:spcPts val="0"/>
              </a:spcAft>
              <a:defRPr/>
            </a:pPr>
            <a:r>
              <a:rPr lang="en-CA" sz="3600" b="1" dirty="0"/>
              <a:t>Requirements for a test product?</a:t>
            </a:r>
          </a:p>
        </p:txBody>
      </p:sp>
      <p:sp>
        <p:nvSpPr>
          <p:cNvPr id="5" name="Rectangle 3">
            <a:extLst>
              <a:ext uri="{FF2B5EF4-FFF2-40B4-BE49-F238E27FC236}">
                <a16:creationId xmlns:a16="http://schemas.microsoft.com/office/drawing/2014/main" xmlns="" id="{C57FDF9B-6F1D-4D7C-83BC-2B003E9E0A8C}"/>
              </a:ext>
            </a:extLst>
          </p:cNvPr>
          <p:cNvSpPr>
            <a:spLocks noGrp="1" noChangeArrowheads="1"/>
          </p:cNvSpPr>
          <p:nvPr>
            <p:ph type="body" sz="quarter" idx="11"/>
          </p:nvPr>
        </p:nvSpPr>
        <p:spPr/>
        <p:txBody>
          <a:bodyPr>
            <a:normAutofit/>
          </a:bodyPr>
          <a:lstStyle/>
          <a:p>
            <a:pPr marL="457200" indent="-457200" eaLnBrk="1" hangingPunct="1">
              <a:lnSpc>
                <a:spcPct val="100000"/>
              </a:lnSpc>
              <a:spcBef>
                <a:spcPts val="600"/>
              </a:spcBef>
              <a:buFont typeface="Arial" panose="020B0604020202020204" pitchFamily="34" charset="0"/>
              <a:buChar char="•"/>
            </a:pPr>
            <a:r>
              <a:rPr lang="en-US" sz="2400" dirty="0">
                <a:solidFill>
                  <a:schemeClr val="tx1"/>
                </a:solidFill>
              </a:rPr>
              <a:t>Same API (active pharmaceutical ingredient) as reference product</a:t>
            </a:r>
          </a:p>
          <a:p>
            <a:pPr lvl="1" eaLnBrk="1" hangingPunct="1">
              <a:spcBef>
                <a:spcPts val="600"/>
              </a:spcBef>
              <a:buFont typeface="Arial" charset="0"/>
              <a:buChar char="•"/>
            </a:pPr>
            <a:r>
              <a:rPr lang="en-US" dirty="0"/>
              <a:t>Content assay from test &amp; reference ≤5% difference</a:t>
            </a:r>
          </a:p>
          <a:p>
            <a:pPr marL="457200" indent="-457200">
              <a:lnSpc>
                <a:spcPct val="100000"/>
              </a:lnSpc>
              <a:spcBef>
                <a:spcPts val="600"/>
              </a:spcBef>
              <a:buFont typeface="Arial" panose="020B0604020202020204" pitchFamily="34" charset="0"/>
              <a:buChar char="•"/>
            </a:pPr>
            <a:r>
              <a:rPr lang="en-US" sz="2400" dirty="0">
                <a:solidFill>
                  <a:schemeClr val="tx1"/>
                </a:solidFill>
              </a:rPr>
              <a:t>Representative of the final formulation of the product to be marketed </a:t>
            </a:r>
          </a:p>
          <a:p>
            <a:pPr marL="457200" indent="-457200">
              <a:lnSpc>
                <a:spcPct val="100000"/>
              </a:lnSpc>
              <a:spcBef>
                <a:spcPts val="600"/>
              </a:spcBef>
              <a:buFont typeface="Arial" panose="020B0604020202020204" pitchFamily="34" charset="0"/>
              <a:buChar char="•"/>
            </a:pPr>
            <a:r>
              <a:rPr lang="en-US" sz="2400" dirty="0">
                <a:solidFill>
                  <a:schemeClr val="tx1"/>
                </a:solidFill>
              </a:rPr>
              <a:t>From a batch of &gt;1/10 of production scale</a:t>
            </a:r>
          </a:p>
          <a:p>
            <a:pPr marL="457200" indent="-457200">
              <a:lnSpc>
                <a:spcPct val="100000"/>
              </a:lnSpc>
              <a:spcBef>
                <a:spcPts val="600"/>
              </a:spcBef>
              <a:buFont typeface="Arial" panose="020B0604020202020204" pitchFamily="34" charset="0"/>
              <a:buChar char="•"/>
            </a:pPr>
            <a:r>
              <a:rPr lang="en-US" sz="2400" dirty="0">
                <a:solidFill>
                  <a:schemeClr val="tx1"/>
                </a:solidFill>
              </a:rPr>
              <a:t>In vitro characterization (such as dissolution testing and specifications of test product critical quality attributes) should be established for the test batch used in the BE study</a:t>
            </a:r>
          </a:p>
          <a:p>
            <a:pPr eaLnBrk="1" hangingPunct="1">
              <a:lnSpc>
                <a:spcPct val="100000"/>
              </a:lnSpc>
              <a:spcBef>
                <a:spcPts val="600"/>
              </a:spcBef>
            </a:pPr>
            <a:endParaRPr lang="en-US" sz="2800" dirty="0">
              <a:solidFill>
                <a:schemeClr val="tx1"/>
              </a:solidFill>
            </a:endParaRPr>
          </a:p>
        </p:txBody>
      </p:sp>
    </p:spTree>
    <p:extLst>
      <p:ext uri="{BB962C8B-B14F-4D97-AF65-F5344CB8AC3E}">
        <p14:creationId xmlns:p14="http://schemas.microsoft.com/office/powerpoint/2010/main" val="81964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79807A1-0888-4FDC-8A31-49EDD21B3474}"/>
              </a:ext>
            </a:extLst>
          </p:cNvPr>
          <p:cNvSpPr>
            <a:spLocks noGrp="1"/>
          </p:cNvSpPr>
          <p:nvPr>
            <p:ph type="body" sz="quarter" idx="10"/>
          </p:nvPr>
        </p:nvSpPr>
        <p:spPr/>
        <p:txBody>
          <a:bodyPr/>
          <a:lstStyle/>
          <a:p>
            <a:r>
              <a:rPr lang="nl-BE" sz="3600" b="1" dirty="0"/>
              <a:t>In the </a:t>
            </a:r>
            <a:r>
              <a:rPr lang="nl-BE" sz="3600" b="1" dirty="0" err="1"/>
              <a:t>study</a:t>
            </a:r>
            <a:r>
              <a:rPr lang="nl-BE" sz="3600" b="1" dirty="0"/>
              <a:t> report we </a:t>
            </a:r>
            <a:r>
              <a:rPr lang="nl-BE" sz="3600" b="1" dirty="0" err="1"/>
              <a:t>expect</a:t>
            </a:r>
            <a:r>
              <a:rPr lang="nl-BE" sz="3600" b="1" dirty="0"/>
              <a:t>…</a:t>
            </a:r>
            <a:endParaRPr lang="en-GB" sz="3600" b="1" dirty="0"/>
          </a:p>
        </p:txBody>
      </p:sp>
      <p:sp>
        <p:nvSpPr>
          <p:cNvPr id="5" name="Text Placeholder 3">
            <a:extLst>
              <a:ext uri="{FF2B5EF4-FFF2-40B4-BE49-F238E27FC236}">
                <a16:creationId xmlns:a16="http://schemas.microsoft.com/office/drawing/2014/main" xmlns="" id="{DBAE7457-8B23-45E1-9B5D-3C553864E645}"/>
              </a:ext>
            </a:extLst>
          </p:cNvPr>
          <p:cNvSpPr txBox="1">
            <a:spLocks/>
          </p:cNvSpPr>
          <p:nvPr/>
        </p:nvSpPr>
        <p:spPr>
          <a:xfrm>
            <a:off x="102878" y="1295400"/>
            <a:ext cx="4040188" cy="63976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For the reference product</a:t>
            </a:r>
            <a:endParaRPr lang="en-GB" dirty="0"/>
          </a:p>
        </p:txBody>
      </p:sp>
      <p:sp>
        <p:nvSpPr>
          <p:cNvPr id="6" name="Text Placeholder 5">
            <a:extLst>
              <a:ext uri="{FF2B5EF4-FFF2-40B4-BE49-F238E27FC236}">
                <a16:creationId xmlns:a16="http://schemas.microsoft.com/office/drawing/2014/main" xmlns="" id="{DEAD412C-53EC-4B67-9640-6EC0CD01B318}"/>
              </a:ext>
            </a:extLst>
          </p:cNvPr>
          <p:cNvSpPr txBox="1">
            <a:spLocks/>
          </p:cNvSpPr>
          <p:nvPr/>
        </p:nvSpPr>
        <p:spPr>
          <a:xfrm>
            <a:off x="5026025" y="1295400"/>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nl-BE"/>
              <a:t>For the test product</a:t>
            </a:r>
            <a:endParaRPr lang="en-GB" dirty="0"/>
          </a:p>
        </p:txBody>
      </p:sp>
      <p:sp>
        <p:nvSpPr>
          <p:cNvPr id="7" name="Rounded Rectangle 8">
            <a:extLst>
              <a:ext uri="{FF2B5EF4-FFF2-40B4-BE49-F238E27FC236}">
                <a16:creationId xmlns:a16="http://schemas.microsoft.com/office/drawing/2014/main" xmlns="" id="{57A7CA0C-FD22-4B84-8EEE-647F0BAC5B66}"/>
              </a:ext>
            </a:extLst>
          </p:cNvPr>
          <p:cNvSpPr/>
          <p:nvPr/>
        </p:nvSpPr>
        <p:spPr>
          <a:xfrm>
            <a:off x="102878" y="2438400"/>
            <a:ext cx="6450322" cy="4114800"/>
          </a:xfrm>
          <a:prstGeom prst="roundRect">
            <a:avLst/>
          </a:prstGeom>
          <a:noFill/>
          <a:ln>
            <a:solidFill>
              <a:srgbClr val="0070C0">
                <a:alpha val="64000"/>
              </a:srgb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ounded Rectangle 9">
            <a:extLst>
              <a:ext uri="{FF2B5EF4-FFF2-40B4-BE49-F238E27FC236}">
                <a16:creationId xmlns:a16="http://schemas.microsoft.com/office/drawing/2014/main" xmlns="" id="{82B8C1EC-A9F6-438A-A4FB-5A37B64DC343}"/>
              </a:ext>
            </a:extLst>
          </p:cNvPr>
          <p:cNvSpPr/>
          <p:nvPr/>
        </p:nvSpPr>
        <p:spPr>
          <a:xfrm>
            <a:off x="2617478" y="2438400"/>
            <a:ext cx="6450322" cy="4114800"/>
          </a:xfrm>
          <a:prstGeom prst="roundRect">
            <a:avLst/>
          </a:prstGeom>
          <a:noFill/>
          <a:ln>
            <a:solidFill>
              <a:srgbClr val="FF0000">
                <a:alpha val="50000"/>
              </a:srgb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Content Placeholder 6">
            <a:extLst>
              <a:ext uri="{FF2B5EF4-FFF2-40B4-BE49-F238E27FC236}">
                <a16:creationId xmlns:a16="http://schemas.microsoft.com/office/drawing/2014/main" xmlns="" id="{C466AD1F-9448-4BF4-9507-DD65A433E4E1}"/>
              </a:ext>
            </a:extLst>
          </p:cNvPr>
          <p:cNvSpPr txBox="1">
            <a:spLocks/>
          </p:cNvSpPr>
          <p:nvPr/>
        </p:nvSpPr>
        <p:spPr bwMode="auto">
          <a:xfrm>
            <a:off x="2990840" y="2590800"/>
            <a:ext cx="3581401"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rtl="0" eaLnBrk="0" fontAlgn="base" hangingPunct="0">
              <a:lnSpc>
                <a:spcPts val="3000"/>
              </a:lnSpc>
              <a:spcBef>
                <a:spcPct val="5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GB" sz="1800" i="0" kern="0" dirty="0"/>
              <a:t>product name, </a:t>
            </a:r>
          </a:p>
          <a:p>
            <a:r>
              <a:rPr lang="en-GB" sz="1800" i="0" kern="0" dirty="0"/>
              <a:t>strength (nominal and assayed content), </a:t>
            </a:r>
          </a:p>
          <a:p>
            <a:r>
              <a:rPr lang="en-GB" sz="1800" i="0" kern="0" dirty="0"/>
              <a:t>dosage form, </a:t>
            </a:r>
          </a:p>
          <a:p>
            <a:r>
              <a:rPr lang="en-GB" sz="1800" i="0" kern="0" dirty="0"/>
              <a:t>batch number, </a:t>
            </a:r>
          </a:p>
          <a:p>
            <a:r>
              <a:rPr lang="en-GB" sz="1800" i="0" kern="0" dirty="0"/>
              <a:t>expiry date (where available),</a:t>
            </a:r>
          </a:p>
        </p:txBody>
      </p:sp>
      <p:cxnSp>
        <p:nvCxnSpPr>
          <p:cNvPr id="10" name="Straight Arrow Connector 14">
            <a:extLst>
              <a:ext uri="{FF2B5EF4-FFF2-40B4-BE49-F238E27FC236}">
                <a16:creationId xmlns:a16="http://schemas.microsoft.com/office/drawing/2014/main" xmlns="" id="{3DF5EB90-41E9-406A-AE5D-9417C8C87A83}"/>
              </a:ext>
            </a:extLst>
          </p:cNvPr>
          <p:cNvCxnSpPr>
            <a:stCxn id="5" idx="2"/>
          </p:cNvCxnSpPr>
          <p:nvPr/>
        </p:nvCxnSpPr>
        <p:spPr>
          <a:xfrm>
            <a:off x="2122972" y="1935162"/>
            <a:ext cx="2522053" cy="427038"/>
          </a:xfrm>
          <a:prstGeom prst="straightConnector1">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cxnSp>
        <p:nvCxnSpPr>
          <p:cNvPr id="11" name="Straight Arrow Connector 16">
            <a:extLst>
              <a:ext uri="{FF2B5EF4-FFF2-40B4-BE49-F238E27FC236}">
                <a16:creationId xmlns:a16="http://schemas.microsoft.com/office/drawing/2014/main" xmlns="" id="{156C0103-86C5-4BB5-963A-E01417E98D5D}"/>
              </a:ext>
            </a:extLst>
          </p:cNvPr>
          <p:cNvCxnSpPr>
            <a:stCxn id="6" idx="2"/>
          </p:cNvCxnSpPr>
          <p:nvPr/>
        </p:nvCxnSpPr>
        <p:spPr>
          <a:xfrm flipH="1">
            <a:off x="4648200" y="1935162"/>
            <a:ext cx="2398713" cy="427038"/>
          </a:xfrm>
          <a:prstGeom prst="straightConnector1">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8">
            <a:extLst>
              <a:ext uri="{FF2B5EF4-FFF2-40B4-BE49-F238E27FC236}">
                <a16:creationId xmlns:a16="http://schemas.microsoft.com/office/drawing/2014/main" xmlns="" id="{0DC0C18A-9194-4479-963B-5ED4227B7407}"/>
              </a:ext>
            </a:extLst>
          </p:cNvPr>
          <p:cNvCxnSpPr>
            <a:stCxn id="5" idx="2"/>
          </p:cNvCxnSpPr>
          <p:nvPr/>
        </p:nvCxnSpPr>
        <p:spPr>
          <a:xfrm>
            <a:off x="2122972" y="1935162"/>
            <a:ext cx="0" cy="427038"/>
          </a:xfrm>
          <a:prstGeom prst="straightConnector1">
            <a:avLst/>
          </a:prstGeom>
          <a:ln>
            <a:solidFill>
              <a:srgbClr val="0070C0"/>
            </a:solidFill>
            <a:tailEnd type="triangle"/>
          </a:ln>
          <a:effectLst>
            <a:outerShdw blurRad="50800" dist="38100" dir="10800000" algn="r"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3" name="Straight Arrow Connector 20">
            <a:extLst>
              <a:ext uri="{FF2B5EF4-FFF2-40B4-BE49-F238E27FC236}">
                <a16:creationId xmlns:a16="http://schemas.microsoft.com/office/drawing/2014/main" xmlns="" id="{F1D5D471-39AF-4447-9FEF-F163FABAEC3C}"/>
              </a:ext>
            </a:extLst>
          </p:cNvPr>
          <p:cNvCxnSpPr>
            <a:stCxn id="6" idx="2"/>
          </p:cNvCxnSpPr>
          <p:nvPr/>
        </p:nvCxnSpPr>
        <p:spPr>
          <a:xfrm flipH="1">
            <a:off x="7046912" y="1935162"/>
            <a:ext cx="1" cy="427038"/>
          </a:xfrm>
          <a:prstGeom prst="straightConnector1">
            <a:avLst/>
          </a:prstGeom>
          <a:ln>
            <a:solidFill>
              <a:srgbClr val="C00000"/>
            </a:solidFill>
            <a:tailEnd type="triangle"/>
          </a:ln>
          <a:effectLst>
            <a:outerShdw blurRad="50800" dist="38100" algn="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
        <p:nvSpPr>
          <p:cNvPr id="23" name="Content Placeholder 4">
            <a:extLst>
              <a:ext uri="{FF2B5EF4-FFF2-40B4-BE49-F238E27FC236}">
                <a16:creationId xmlns:a16="http://schemas.microsoft.com/office/drawing/2014/main" xmlns="" id="{48FCEE56-2A56-4AB6-9D17-95B585C12A43}"/>
              </a:ext>
            </a:extLst>
          </p:cNvPr>
          <p:cNvSpPr txBox="1">
            <a:spLocks/>
          </p:cNvSpPr>
          <p:nvPr/>
        </p:nvSpPr>
        <p:spPr>
          <a:xfrm>
            <a:off x="550853" y="4572000"/>
            <a:ext cx="1754188" cy="14736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2769B9"/>
                </a:solidFill>
              </a:rPr>
              <a:t>country of purchase</a:t>
            </a:r>
            <a:endParaRPr lang="en-GB" sz="1800" dirty="0"/>
          </a:p>
        </p:txBody>
      </p:sp>
      <p:sp>
        <p:nvSpPr>
          <p:cNvPr id="24" name="Content Placeholder 6">
            <a:extLst>
              <a:ext uri="{FF2B5EF4-FFF2-40B4-BE49-F238E27FC236}">
                <a16:creationId xmlns:a16="http://schemas.microsoft.com/office/drawing/2014/main" xmlns="" id="{A2035375-E28A-42C0-B187-1A4C07A676ED}"/>
              </a:ext>
            </a:extLst>
          </p:cNvPr>
          <p:cNvSpPr txBox="1">
            <a:spLocks/>
          </p:cNvSpPr>
          <p:nvPr/>
        </p:nvSpPr>
        <p:spPr>
          <a:xfrm>
            <a:off x="6684954" y="3429000"/>
            <a:ext cx="2352366" cy="2768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solidFill>
                <a:srgbClr val="C00000"/>
              </a:solidFill>
            </a:endParaRPr>
          </a:p>
          <a:p>
            <a:r>
              <a:rPr lang="en-GB" sz="1800" dirty="0">
                <a:solidFill>
                  <a:srgbClr val="C00000"/>
                </a:solidFill>
              </a:rPr>
              <a:t>composition (quantitative and qualitative), </a:t>
            </a:r>
          </a:p>
          <a:p>
            <a:r>
              <a:rPr lang="en-GB" sz="1800" dirty="0">
                <a:solidFill>
                  <a:srgbClr val="C00000"/>
                </a:solidFill>
              </a:rPr>
              <a:t>batch size, </a:t>
            </a:r>
          </a:p>
          <a:p>
            <a:r>
              <a:rPr lang="en-GB" sz="1800" dirty="0">
                <a:solidFill>
                  <a:srgbClr val="C00000"/>
                </a:solidFill>
              </a:rPr>
              <a:t>manufacturing date</a:t>
            </a:r>
          </a:p>
        </p:txBody>
      </p:sp>
    </p:spTree>
    <p:extLst>
      <p:ext uri="{BB962C8B-B14F-4D97-AF65-F5344CB8AC3E}">
        <p14:creationId xmlns:p14="http://schemas.microsoft.com/office/powerpoint/2010/main" val="261055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E69CC8-8467-4321-A490-7D888D02029C}"/>
              </a:ext>
            </a:extLst>
          </p:cNvPr>
          <p:cNvSpPr>
            <a:spLocks noGrp="1"/>
          </p:cNvSpPr>
          <p:nvPr>
            <p:ph type="body" sz="quarter" idx="11"/>
          </p:nvPr>
        </p:nvSpPr>
        <p:spPr/>
        <p:txBody>
          <a:bodyPr/>
          <a:lstStyle/>
          <a:p>
            <a:r>
              <a:rPr lang="nl-BE" b="1" dirty="0">
                <a:solidFill>
                  <a:srgbClr val="218BA7"/>
                </a:solidFill>
              </a:rPr>
              <a:t>2. </a:t>
            </a:r>
            <a:r>
              <a:rPr lang="nl-BE" b="1" dirty="0" err="1">
                <a:solidFill>
                  <a:srgbClr val="218BA7"/>
                </a:solidFill>
              </a:rPr>
              <a:t>Dose</a:t>
            </a:r>
            <a:r>
              <a:rPr lang="nl-BE" b="1" dirty="0">
                <a:solidFill>
                  <a:srgbClr val="218BA7"/>
                </a:solidFill>
              </a:rPr>
              <a:t> </a:t>
            </a:r>
            <a:r>
              <a:rPr lang="nl-BE" b="1" dirty="0" err="1">
                <a:solidFill>
                  <a:srgbClr val="218BA7"/>
                </a:solidFill>
              </a:rPr>
              <a:t>selection</a:t>
            </a:r>
            <a:endParaRPr lang="en-GB" b="1" dirty="0">
              <a:solidFill>
                <a:srgbClr val="218BA7"/>
              </a:solidFill>
            </a:endParaRPr>
          </a:p>
        </p:txBody>
      </p:sp>
    </p:spTree>
    <p:extLst>
      <p:ext uri="{BB962C8B-B14F-4D97-AF65-F5344CB8AC3E}">
        <p14:creationId xmlns:p14="http://schemas.microsoft.com/office/powerpoint/2010/main" val="289191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09198A8-4B2E-4B73-9AF1-BE7261BB9AF3}"/>
              </a:ext>
            </a:extLst>
          </p:cNvPr>
          <p:cNvSpPr>
            <a:spLocks noGrp="1"/>
          </p:cNvSpPr>
          <p:nvPr>
            <p:ph type="body" sz="quarter" idx="10"/>
          </p:nvPr>
        </p:nvSpPr>
        <p:spPr/>
        <p:txBody>
          <a:bodyPr/>
          <a:lstStyle/>
          <a:p>
            <a:r>
              <a:rPr lang="nl-BE" sz="3600" b="1" dirty="0" err="1"/>
              <a:t>Which</a:t>
            </a:r>
            <a:r>
              <a:rPr lang="nl-BE" sz="3600" b="1" dirty="0"/>
              <a:t> </a:t>
            </a:r>
            <a:r>
              <a:rPr lang="nl-BE" sz="3600" b="1" dirty="0" err="1"/>
              <a:t>dose</a:t>
            </a:r>
            <a:r>
              <a:rPr lang="nl-BE" sz="3600" b="1" dirty="0"/>
              <a:t> </a:t>
            </a:r>
            <a:r>
              <a:rPr lang="nl-BE" sz="3600" b="1" dirty="0" err="1"/>
              <a:t>should</a:t>
            </a:r>
            <a:r>
              <a:rPr lang="nl-BE" sz="3600" b="1" dirty="0"/>
              <a:t> we </a:t>
            </a:r>
            <a:r>
              <a:rPr lang="nl-BE" sz="3600" b="1" dirty="0" err="1"/>
              <a:t>use</a:t>
            </a:r>
            <a:r>
              <a:rPr lang="nl-BE" sz="3600" b="1" dirty="0"/>
              <a:t>?</a:t>
            </a:r>
            <a:endParaRPr lang="en-GB" sz="3600" b="1" dirty="0"/>
          </a:p>
        </p:txBody>
      </p:sp>
      <p:sp>
        <p:nvSpPr>
          <p:cNvPr id="7" name="Content Placeholder 2">
            <a:extLst>
              <a:ext uri="{FF2B5EF4-FFF2-40B4-BE49-F238E27FC236}">
                <a16:creationId xmlns:a16="http://schemas.microsoft.com/office/drawing/2014/main" xmlns="" id="{BE812DD2-BBA6-4747-881B-C63359E6CD52}"/>
              </a:ext>
            </a:extLst>
          </p:cNvPr>
          <p:cNvSpPr txBox="1">
            <a:spLocks/>
          </p:cNvSpPr>
          <p:nvPr/>
        </p:nvSpPr>
        <p:spPr>
          <a:xfrm>
            <a:off x="358775" y="1276350"/>
            <a:ext cx="8229600" cy="48958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nl-BE" sz="2000" dirty="0" err="1"/>
              <a:t>Highest</a:t>
            </a:r>
            <a:r>
              <a:rPr lang="nl-BE" sz="2000" dirty="0"/>
              <a:t> </a:t>
            </a:r>
            <a:r>
              <a:rPr lang="nl-BE" sz="2000" dirty="0" err="1"/>
              <a:t>labeled</a:t>
            </a:r>
            <a:r>
              <a:rPr lang="nl-BE" sz="2000" dirty="0"/>
              <a:t> (</a:t>
            </a:r>
            <a:r>
              <a:rPr lang="nl-BE" sz="2000" dirty="0" err="1"/>
              <a:t>approved</a:t>
            </a:r>
            <a:r>
              <a:rPr lang="nl-BE" sz="2000" dirty="0"/>
              <a:t>) </a:t>
            </a:r>
            <a:r>
              <a:rPr lang="nl-BE" sz="2000" dirty="0" err="1"/>
              <a:t>dose</a:t>
            </a:r>
            <a:r>
              <a:rPr lang="nl-BE" sz="2000" dirty="0"/>
              <a:t> of </a:t>
            </a:r>
            <a:r>
              <a:rPr lang="nl-BE" sz="2000" dirty="0" err="1"/>
              <a:t>reference</a:t>
            </a:r>
            <a:r>
              <a:rPr lang="nl-BE" sz="2000" dirty="0"/>
              <a:t>  (</a:t>
            </a:r>
            <a:r>
              <a:rPr lang="nl-BE" sz="2000" dirty="0" err="1"/>
              <a:t>typically</a:t>
            </a:r>
            <a:r>
              <a:rPr lang="nl-BE" sz="2000" dirty="0"/>
              <a:t> as mg/kg) </a:t>
            </a:r>
            <a:r>
              <a:rPr lang="nl-BE" sz="2000" dirty="0" err="1"/>
              <a:t>for</a:t>
            </a:r>
            <a:r>
              <a:rPr lang="nl-BE" sz="2000" dirty="0"/>
              <a:t> test and </a:t>
            </a:r>
            <a:r>
              <a:rPr lang="nl-BE" sz="2000" dirty="0" err="1"/>
              <a:t>reference</a:t>
            </a:r>
            <a:endParaRPr lang="nl-BE" sz="2000" dirty="0"/>
          </a:p>
          <a:p>
            <a:pPr lvl="1">
              <a:lnSpc>
                <a:spcPct val="120000"/>
              </a:lnSpc>
            </a:pPr>
            <a:r>
              <a:rPr lang="en-US" sz="1800" dirty="0"/>
              <a:t>To account for potential changes in relative exposure due to the presence of </a:t>
            </a:r>
            <a:r>
              <a:rPr lang="en-US" sz="1800" dirty="0" err="1"/>
              <a:t>saturable</a:t>
            </a:r>
            <a:r>
              <a:rPr lang="en-US" sz="1800" dirty="0"/>
              <a:t> elimination processes</a:t>
            </a:r>
            <a:endParaRPr lang="en-GB" sz="1800" dirty="0"/>
          </a:p>
          <a:p>
            <a:pPr lvl="1">
              <a:lnSpc>
                <a:spcPct val="120000"/>
              </a:lnSpc>
            </a:pPr>
            <a:r>
              <a:rPr lang="en-GB" sz="1800" dirty="0"/>
              <a:t>if linear PK across the entire dose range, any approved dose may be used </a:t>
            </a:r>
            <a:r>
              <a:rPr lang="en-GB" sz="1800" u="sng" dirty="0"/>
              <a:t>if</a:t>
            </a:r>
            <a:r>
              <a:rPr lang="en-GB" sz="1800" b="1" u="sng" dirty="0"/>
              <a:t> </a:t>
            </a:r>
            <a:r>
              <a:rPr lang="en-GB" sz="1800" dirty="0"/>
              <a:t>a scientific justification is provided as to why the highest dose cannot be used </a:t>
            </a:r>
            <a:endParaRPr lang="nl-BE" sz="1800" dirty="0"/>
          </a:p>
          <a:p>
            <a:pPr lvl="1">
              <a:lnSpc>
                <a:spcPct val="120000"/>
              </a:lnSpc>
            </a:pPr>
            <a:r>
              <a:rPr lang="nl-BE" sz="2000" dirty="0"/>
              <a:t>No dose normalizing for content assay differences observed  unless no reference batch which differs less than 5% from the test product can be found (see slide 51)</a:t>
            </a:r>
          </a:p>
          <a:p>
            <a:pPr lvl="2">
              <a:lnSpc>
                <a:spcPct val="120000"/>
              </a:lnSpc>
            </a:pPr>
            <a:r>
              <a:rPr lang="nl-BE" sz="1800" dirty="0"/>
              <a:t>Content assay of test vs reference API must be within ±5% of label</a:t>
            </a:r>
          </a:p>
          <a:p>
            <a:pPr lvl="2">
              <a:lnSpc>
                <a:spcPct val="120000"/>
              </a:lnSpc>
            </a:pPr>
            <a:r>
              <a:rPr lang="nl-BE" sz="1800" dirty="0"/>
              <a:t>In crossover studies, the impact of this variation is essentially eliminated by the within-subject comparison of the bioavailability</a:t>
            </a:r>
          </a:p>
        </p:txBody>
      </p:sp>
    </p:spTree>
    <p:extLst>
      <p:ext uri="{BB962C8B-B14F-4D97-AF65-F5344CB8AC3E}">
        <p14:creationId xmlns:p14="http://schemas.microsoft.com/office/powerpoint/2010/main" val="148759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BE" b="1" dirty="0"/>
              <a:t>Which dose should we use?</a:t>
            </a:r>
            <a:endParaRPr lang="en-GB" b="1" dirty="0"/>
          </a:p>
          <a:p>
            <a:endParaRPr lang="en-US" dirty="0"/>
          </a:p>
        </p:txBody>
      </p:sp>
      <p:sp>
        <p:nvSpPr>
          <p:cNvPr id="3" name="Text Placeholder 2"/>
          <p:cNvSpPr>
            <a:spLocks noGrp="1"/>
          </p:cNvSpPr>
          <p:nvPr>
            <p:ph type="body" sz="quarter" idx="11"/>
          </p:nvPr>
        </p:nvSpPr>
        <p:spPr/>
        <p:txBody>
          <a:bodyPr/>
          <a:lstStyle/>
          <a:p>
            <a:pPr>
              <a:lnSpc>
                <a:spcPct val="100000"/>
              </a:lnSpc>
            </a:pPr>
            <a:r>
              <a:rPr lang="nl-BE" sz="2000" dirty="0">
                <a:solidFill>
                  <a:schemeClr val="tx1"/>
                </a:solidFill>
              </a:rPr>
              <a:t>When could a higher dose (up to 3x) be acceptable?  </a:t>
            </a:r>
            <a:r>
              <a:rPr lang="nl-BE" sz="2000" b="1" u="sng" dirty="0">
                <a:solidFill>
                  <a:srgbClr val="C00000"/>
                </a:solidFill>
              </a:rPr>
              <a:t>Only if:</a:t>
            </a:r>
          </a:p>
          <a:p>
            <a:pPr lvl="1">
              <a:lnSpc>
                <a:spcPct val="100000"/>
              </a:lnSpc>
            </a:pPr>
            <a:r>
              <a:rPr lang="nl-BE" sz="1800" dirty="0"/>
              <a:t>linear PK (across the whole range if there is a dose range)</a:t>
            </a:r>
          </a:p>
          <a:p>
            <a:pPr lvl="1">
              <a:lnSpc>
                <a:spcPct val="100000"/>
              </a:lnSpc>
            </a:pPr>
            <a:r>
              <a:rPr lang="nl-BE" sz="1800" dirty="0"/>
              <a:t>needed to be able to measure blood levels</a:t>
            </a:r>
          </a:p>
          <a:p>
            <a:pPr lvl="1">
              <a:lnSpc>
                <a:spcPct val="100000"/>
              </a:lnSpc>
            </a:pPr>
            <a:r>
              <a:rPr lang="nl-BE" sz="1800" dirty="0"/>
              <a:t>absence of saturable absorption processes (which could camouflage differences at the approved (lower) dose)</a:t>
            </a:r>
          </a:p>
          <a:p>
            <a:pPr>
              <a:lnSpc>
                <a:spcPct val="100000"/>
              </a:lnSpc>
            </a:pPr>
            <a:r>
              <a:rPr lang="nl-BE" sz="2000" dirty="0">
                <a:solidFill>
                  <a:schemeClr val="tx1"/>
                </a:solidFill>
              </a:rPr>
              <a:t>Dose to be rounded up </a:t>
            </a:r>
          </a:p>
          <a:p>
            <a:pPr lvl="1">
              <a:lnSpc>
                <a:spcPct val="100000"/>
              </a:lnSpc>
            </a:pPr>
            <a:r>
              <a:rPr lang="nl-BE" sz="1800" dirty="0"/>
              <a:t>for solid oral dosage forms to the next available strength</a:t>
            </a:r>
          </a:p>
          <a:p>
            <a:pPr lvl="2">
              <a:lnSpc>
                <a:spcPct val="100000"/>
              </a:lnSpc>
            </a:pPr>
            <a:r>
              <a:rPr lang="nl-BE" sz="1800" dirty="0"/>
              <a:t>oral dosage forms not to be manipulated</a:t>
            </a:r>
          </a:p>
          <a:p>
            <a:pPr lvl="2">
              <a:lnSpc>
                <a:spcPct val="100000"/>
              </a:lnSpc>
            </a:pPr>
            <a:r>
              <a:rPr lang="nl-BE" sz="1800" dirty="0"/>
              <a:t>breaking along score lines only if data confirm content uniformity of the halves of the </a:t>
            </a:r>
            <a:r>
              <a:rPr lang="en-GB" sz="1800" dirty="0"/>
              <a:t>split scored test and reference products</a:t>
            </a:r>
            <a:endParaRPr lang="nl-BE" sz="1800" dirty="0"/>
          </a:p>
          <a:p>
            <a:pPr lvl="1">
              <a:lnSpc>
                <a:spcPct val="100000"/>
              </a:lnSpc>
            </a:pPr>
            <a:r>
              <a:rPr lang="nl-BE" sz="1800" dirty="0"/>
              <a:t>or to the next division of the dosing equipment</a:t>
            </a:r>
          </a:p>
          <a:p>
            <a:pPr>
              <a:lnSpc>
                <a:spcPct val="100000"/>
              </a:lnSpc>
            </a:pPr>
            <a:r>
              <a:rPr lang="nl-BE" sz="2000" dirty="0">
                <a:solidFill>
                  <a:schemeClr val="tx1"/>
                </a:solidFill>
              </a:rPr>
              <a:t>When conducting a cross-over study, each subject is administered the same mg/kg dose in periods 1 and 2.</a:t>
            </a:r>
          </a:p>
          <a:p>
            <a:endParaRPr lang="en-US" dirty="0"/>
          </a:p>
        </p:txBody>
      </p:sp>
    </p:spTree>
    <p:extLst>
      <p:ext uri="{BB962C8B-B14F-4D97-AF65-F5344CB8AC3E}">
        <p14:creationId xmlns:p14="http://schemas.microsoft.com/office/powerpoint/2010/main" val="170723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00E93DD-1823-4764-87BE-EAF169942E20}"/>
              </a:ext>
            </a:extLst>
          </p:cNvPr>
          <p:cNvSpPr>
            <a:spLocks noGrp="1"/>
          </p:cNvSpPr>
          <p:nvPr>
            <p:ph type="body" sz="quarter" idx="10"/>
          </p:nvPr>
        </p:nvSpPr>
        <p:spPr/>
        <p:txBody>
          <a:bodyPr/>
          <a:lstStyle/>
          <a:p>
            <a:r>
              <a:rPr lang="nl-BE" sz="3600" b="1" dirty="0" err="1"/>
              <a:t>Dose</a:t>
            </a:r>
            <a:r>
              <a:rPr lang="nl-BE" sz="3600" b="1" dirty="0"/>
              <a:t> </a:t>
            </a:r>
            <a:r>
              <a:rPr lang="nl-BE" sz="3600" b="1" dirty="0" err="1"/>
              <a:t>selection</a:t>
            </a:r>
            <a:r>
              <a:rPr lang="nl-BE" sz="3600" b="1" dirty="0"/>
              <a:t> </a:t>
            </a:r>
            <a:r>
              <a:rPr lang="nl-BE" sz="3600" b="1" dirty="0" err="1"/>
              <a:t>if</a:t>
            </a:r>
            <a:r>
              <a:rPr lang="nl-BE" sz="3600" b="1" dirty="0"/>
              <a:t> non-</a:t>
            </a:r>
            <a:r>
              <a:rPr lang="nl-BE" sz="3600" b="1" dirty="0" err="1"/>
              <a:t>linear</a:t>
            </a:r>
            <a:r>
              <a:rPr lang="nl-BE" sz="3600" b="1" dirty="0"/>
              <a:t> PK</a:t>
            </a:r>
            <a:endParaRPr lang="en-GB" sz="3600" b="1" dirty="0"/>
          </a:p>
        </p:txBody>
      </p:sp>
      <p:sp>
        <p:nvSpPr>
          <p:cNvPr id="5" name="Content Placeholder 2">
            <a:extLst>
              <a:ext uri="{FF2B5EF4-FFF2-40B4-BE49-F238E27FC236}">
                <a16:creationId xmlns:a16="http://schemas.microsoft.com/office/drawing/2014/main" xmlns="" id="{A991B6B4-4DCF-4465-B4F1-51E81EA31AF5}"/>
              </a:ext>
            </a:extLst>
          </p:cNvPr>
          <p:cNvSpPr>
            <a:spLocks noGrp="1"/>
          </p:cNvSpPr>
          <p:nvPr>
            <p:ph type="body" sz="quarter" idx="11"/>
          </p:nvPr>
        </p:nvSpPr>
        <p:spPr/>
        <p:txBody>
          <a:bodyPr>
            <a:normAutofit/>
          </a:bodyPr>
          <a:lstStyle/>
          <a:p>
            <a:pPr lvl="0">
              <a:lnSpc>
                <a:spcPct val="100000"/>
              </a:lnSpc>
              <a:spcBef>
                <a:spcPts val="0"/>
              </a:spcBef>
            </a:pPr>
            <a:r>
              <a:rPr lang="en-GB" sz="2200" dirty="0">
                <a:solidFill>
                  <a:schemeClr val="tx1"/>
                </a:solidFill>
              </a:rPr>
              <a:t>In reference products with less than proportional increase in AUC with an increase in dose (non-linear kinetics) across the therapeutic range, the following should be considered</a:t>
            </a:r>
            <a:r>
              <a:rPr lang="en-US" sz="2200" dirty="0">
                <a:solidFill>
                  <a:schemeClr val="tx1"/>
                </a:solidFill>
              </a:rPr>
              <a:t>:</a:t>
            </a:r>
            <a:endParaRPr lang="en-GB" sz="2200" dirty="0">
              <a:solidFill>
                <a:schemeClr val="tx1"/>
              </a:solidFill>
            </a:endParaRPr>
          </a:p>
          <a:p>
            <a:pPr lvl="1">
              <a:lnSpc>
                <a:spcPct val="100000"/>
              </a:lnSpc>
              <a:spcBef>
                <a:spcPts val="0"/>
              </a:spcBef>
            </a:pPr>
            <a:r>
              <a:rPr lang="en-US" sz="2200" dirty="0" err="1"/>
              <a:t>Saturable</a:t>
            </a:r>
            <a:r>
              <a:rPr lang="en-US" sz="2200" dirty="0"/>
              <a:t> absorption processes: </a:t>
            </a:r>
          </a:p>
          <a:p>
            <a:pPr lvl="2">
              <a:lnSpc>
                <a:spcPct val="100000"/>
              </a:lnSpc>
              <a:spcBef>
                <a:spcPts val="0"/>
              </a:spcBef>
            </a:pPr>
            <a:r>
              <a:rPr lang="en-US" sz="2200" dirty="0"/>
              <a:t>potential to be BE at highest labeled doses but not at lowest, which may warrant </a:t>
            </a:r>
            <a:r>
              <a:rPr lang="en-US" sz="2200" dirty="0">
                <a:solidFill>
                  <a:srgbClr val="218BA7"/>
                </a:solidFill>
              </a:rPr>
              <a:t>testing for product BE at the </a:t>
            </a:r>
            <a:r>
              <a:rPr lang="en-US" sz="2200" u="sng" dirty="0">
                <a:solidFill>
                  <a:srgbClr val="218BA7"/>
                </a:solidFill>
              </a:rPr>
              <a:t>lowest labeled</a:t>
            </a:r>
            <a:r>
              <a:rPr lang="en-US" sz="2200" dirty="0">
                <a:solidFill>
                  <a:srgbClr val="218BA7"/>
                </a:solidFill>
              </a:rPr>
              <a:t> dose.</a:t>
            </a:r>
            <a:endParaRPr lang="en-GB" sz="2200" dirty="0"/>
          </a:p>
          <a:p>
            <a:pPr lvl="1">
              <a:lnSpc>
                <a:spcPct val="100000"/>
              </a:lnSpc>
              <a:spcBef>
                <a:spcPts val="0"/>
              </a:spcBef>
            </a:pPr>
            <a:r>
              <a:rPr lang="en-US" sz="2200" dirty="0" err="1"/>
              <a:t>Saturable</a:t>
            </a:r>
            <a:r>
              <a:rPr lang="en-US" sz="2200" dirty="0"/>
              <a:t> in vivo dissolution due to API solubility constraints </a:t>
            </a:r>
          </a:p>
          <a:p>
            <a:pPr lvl="2">
              <a:lnSpc>
                <a:spcPct val="100000"/>
              </a:lnSpc>
              <a:spcBef>
                <a:spcPts val="0"/>
              </a:spcBef>
            </a:pPr>
            <a:r>
              <a:rPr lang="en-US" sz="2200" dirty="0"/>
              <a:t>In this case, there may be the need to </a:t>
            </a:r>
            <a:r>
              <a:rPr lang="en-US" sz="2200" dirty="0">
                <a:solidFill>
                  <a:srgbClr val="218BA7"/>
                </a:solidFill>
              </a:rPr>
              <a:t>test for in vivo BE at highest dose and at the lowest dose </a:t>
            </a:r>
            <a:r>
              <a:rPr lang="en-GB" sz="2200" dirty="0">
                <a:solidFill>
                  <a:srgbClr val="218BA7"/>
                </a:solidFill>
              </a:rPr>
              <a:t>(or a dose in the linear range) </a:t>
            </a:r>
            <a:r>
              <a:rPr lang="en-GB" sz="2200" dirty="0"/>
              <a:t>to account for the impact of the surface to volume ratio of the tablets</a:t>
            </a:r>
          </a:p>
          <a:p>
            <a:pPr marL="457200" lvl="1" indent="0">
              <a:lnSpc>
                <a:spcPct val="120000"/>
              </a:lnSpc>
              <a:buNone/>
            </a:pPr>
            <a:endParaRPr lang="en-US" dirty="0"/>
          </a:p>
        </p:txBody>
      </p:sp>
    </p:spTree>
    <p:extLst>
      <p:ext uri="{BB962C8B-B14F-4D97-AF65-F5344CB8AC3E}">
        <p14:creationId xmlns:p14="http://schemas.microsoft.com/office/powerpoint/2010/main" val="2532166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D09E60B-630F-4719-BC5F-93E04C8F12F5}"/>
              </a:ext>
            </a:extLst>
          </p:cNvPr>
          <p:cNvSpPr>
            <a:spLocks noGrp="1"/>
          </p:cNvSpPr>
          <p:nvPr>
            <p:ph type="body" sz="quarter" idx="11"/>
          </p:nvPr>
        </p:nvSpPr>
        <p:spPr/>
        <p:txBody>
          <a:bodyPr/>
          <a:lstStyle/>
          <a:p>
            <a:r>
              <a:rPr lang="nl-BE" b="1" dirty="0">
                <a:solidFill>
                  <a:srgbClr val="218BA7"/>
                </a:solidFill>
              </a:rPr>
              <a:t>3. Route of </a:t>
            </a:r>
            <a:r>
              <a:rPr lang="nl-BE" b="1" dirty="0" err="1">
                <a:solidFill>
                  <a:srgbClr val="218BA7"/>
                </a:solidFill>
              </a:rPr>
              <a:t>administration</a:t>
            </a:r>
            <a:endParaRPr lang="en-GB" b="1" dirty="0">
              <a:solidFill>
                <a:srgbClr val="218BA7"/>
              </a:solidFill>
            </a:endParaRPr>
          </a:p>
        </p:txBody>
      </p:sp>
    </p:spTree>
    <p:extLst>
      <p:ext uri="{BB962C8B-B14F-4D97-AF65-F5344CB8AC3E}">
        <p14:creationId xmlns:p14="http://schemas.microsoft.com/office/powerpoint/2010/main" val="38334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5A04042-BD82-4A28-947E-7CBC9426B9F3}"/>
              </a:ext>
            </a:extLst>
          </p:cNvPr>
          <p:cNvSpPr>
            <a:spLocks noGrp="1"/>
          </p:cNvSpPr>
          <p:nvPr>
            <p:ph type="body" sz="quarter" idx="10"/>
          </p:nvPr>
        </p:nvSpPr>
        <p:spPr/>
        <p:txBody>
          <a:bodyPr/>
          <a:lstStyle/>
          <a:p>
            <a:r>
              <a:rPr lang="nl-BE" sz="3600" b="1" dirty="0"/>
              <a:t>Route of administration</a:t>
            </a:r>
            <a:endParaRPr lang="en-GB" sz="3600" b="1" dirty="0"/>
          </a:p>
        </p:txBody>
      </p:sp>
      <p:sp>
        <p:nvSpPr>
          <p:cNvPr id="5" name="Content Placeholder 2">
            <a:extLst>
              <a:ext uri="{FF2B5EF4-FFF2-40B4-BE49-F238E27FC236}">
                <a16:creationId xmlns:a16="http://schemas.microsoft.com/office/drawing/2014/main" xmlns="" id="{44192000-9005-41C7-ACBF-6E36DAC20A72}"/>
              </a:ext>
            </a:extLst>
          </p:cNvPr>
          <p:cNvSpPr>
            <a:spLocks noGrp="1"/>
          </p:cNvSpPr>
          <p:nvPr>
            <p:ph type="body" sz="quarter" idx="11"/>
          </p:nvPr>
        </p:nvSpPr>
        <p:spPr/>
        <p:txBody>
          <a:bodyPr>
            <a:normAutofit/>
          </a:bodyPr>
          <a:lstStyle/>
          <a:p>
            <a:pPr marL="457200" indent="-457200">
              <a:buFont typeface="Arial" panose="020B0604020202020204" pitchFamily="34" charset="0"/>
              <a:buChar char="•"/>
            </a:pPr>
            <a:r>
              <a:rPr lang="en-US" sz="2400" dirty="0">
                <a:solidFill>
                  <a:schemeClr val="tx1"/>
                </a:solidFill>
              </a:rPr>
              <a:t>Typically, the same route and site of administration should be used for the test and reference products.</a:t>
            </a:r>
          </a:p>
          <a:p>
            <a:pPr marL="457200" indent="-457200">
              <a:buFont typeface="Arial" panose="020B0604020202020204" pitchFamily="34" charset="0"/>
              <a:buChar char="•"/>
            </a:pPr>
            <a:r>
              <a:rPr lang="en-US" sz="2400" dirty="0">
                <a:solidFill>
                  <a:schemeClr val="tx1"/>
                </a:solidFill>
              </a:rPr>
              <a:t>Separate studies for each route of administration approved for the reference product </a:t>
            </a:r>
          </a:p>
          <a:p>
            <a:endParaRPr lang="en-GB" dirty="0">
              <a:solidFill>
                <a:schemeClr val="tx1"/>
              </a:solidFill>
            </a:endParaRPr>
          </a:p>
        </p:txBody>
      </p:sp>
    </p:spTree>
    <p:extLst>
      <p:ext uri="{BB962C8B-B14F-4D97-AF65-F5344CB8AC3E}">
        <p14:creationId xmlns:p14="http://schemas.microsoft.com/office/powerpoint/2010/main" val="177623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79198F91-CF4F-4FE9-93B2-75A87247A60C}"/>
              </a:ext>
            </a:extLst>
          </p:cNvPr>
          <p:cNvSpPr>
            <a:spLocks noGrp="1"/>
          </p:cNvSpPr>
          <p:nvPr>
            <p:ph type="body" sz="quarter" idx="10"/>
          </p:nvPr>
        </p:nvSpPr>
        <p:spPr>
          <a:xfrm>
            <a:off x="404066" y="170610"/>
            <a:ext cx="7000781" cy="519112"/>
          </a:xfrm>
        </p:spPr>
        <p:txBody>
          <a:bodyPr/>
          <a:lstStyle/>
          <a:p>
            <a:r>
              <a:rPr lang="en-GB" dirty="0"/>
              <a:t>Disclaimer</a:t>
            </a:r>
          </a:p>
        </p:txBody>
      </p:sp>
      <p:sp>
        <p:nvSpPr>
          <p:cNvPr id="5" name="Text Placeholder 2">
            <a:extLst>
              <a:ext uri="{FF2B5EF4-FFF2-40B4-BE49-F238E27FC236}">
                <a16:creationId xmlns:a16="http://schemas.microsoft.com/office/drawing/2014/main" xmlns="" id="{BA9B6BB1-34A0-4782-9561-F00A4D699D32}"/>
              </a:ext>
            </a:extLst>
          </p:cNvPr>
          <p:cNvSpPr>
            <a:spLocks noGrp="1"/>
          </p:cNvSpPr>
          <p:nvPr>
            <p:ph type="body" sz="quarter" idx="11"/>
          </p:nvPr>
        </p:nvSpPr>
        <p:spPr>
          <a:xfrm>
            <a:off x="1537792" y="1959211"/>
            <a:ext cx="6068415" cy="4419600"/>
          </a:xfrm>
        </p:spPr>
        <p:txBody>
          <a:bodyPr/>
          <a:lstStyle/>
          <a:p>
            <a:r>
              <a:rPr lang="en-US" dirty="0"/>
              <a:t>These slides have been provided for training purposes only.  The presenter has made every attempt to ensure that they are consistent with relevant VICH guideline(s).</a:t>
            </a:r>
          </a:p>
          <a:p>
            <a:r>
              <a:rPr lang="en-US" dirty="0"/>
              <a:t>As always, the original Guideline(s) should be used as the primary source of information for working with regulators.</a:t>
            </a:r>
          </a:p>
          <a:p>
            <a:endParaRPr lang="en-GB" dirty="0"/>
          </a:p>
        </p:txBody>
      </p:sp>
    </p:spTree>
    <p:extLst>
      <p:ext uri="{BB962C8B-B14F-4D97-AF65-F5344CB8AC3E}">
        <p14:creationId xmlns:p14="http://schemas.microsoft.com/office/powerpoint/2010/main" val="3568292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320EC47-98E3-4C9D-853B-B4DC6C6F6139}"/>
              </a:ext>
            </a:extLst>
          </p:cNvPr>
          <p:cNvSpPr>
            <a:spLocks noGrp="1"/>
          </p:cNvSpPr>
          <p:nvPr>
            <p:ph type="body" sz="quarter" idx="11"/>
          </p:nvPr>
        </p:nvSpPr>
        <p:spPr/>
        <p:txBody>
          <a:bodyPr/>
          <a:lstStyle/>
          <a:p>
            <a:r>
              <a:rPr lang="nl-BE" b="1" dirty="0">
                <a:solidFill>
                  <a:srgbClr val="218BA7"/>
                </a:solidFill>
              </a:rPr>
              <a:t>4. </a:t>
            </a:r>
            <a:r>
              <a:rPr lang="nl-BE" b="1" dirty="0" err="1">
                <a:solidFill>
                  <a:srgbClr val="218BA7"/>
                </a:solidFill>
              </a:rPr>
              <a:t>Study</a:t>
            </a:r>
            <a:r>
              <a:rPr lang="nl-BE" b="1" dirty="0">
                <a:solidFill>
                  <a:srgbClr val="218BA7"/>
                </a:solidFill>
              </a:rPr>
              <a:t> design</a:t>
            </a:r>
            <a:endParaRPr lang="en-GB" b="1" dirty="0">
              <a:solidFill>
                <a:srgbClr val="218BA7"/>
              </a:solidFill>
            </a:endParaRPr>
          </a:p>
        </p:txBody>
      </p:sp>
    </p:spTree>
    <p:extLst>
      <p:ext uri="{BB962C8B-B14F-4D97-AF65-F5344CB8AC3E}">
        <p14:creationId xmlns:p14="http://schemas.microsoft.com/office/powerpoint/2010/main" val="1776981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CFEE04EB-D43C-46B5-B5C7-C7CE182760A4}"/>
              </a:ext>
            </a:extLst>
          </p:cNvPr>
          <p:cNvSpPr>
            <a:spLocks noGrp="1"/>
          </p:cNvSpPr>
          <p:nvPr>
            <p:ph type="body" sz="quarter" idx="11"/>
          </p:nvPr>
        </p:nvSpPr>
        <p:spPr/>
        <p:txBody>
          <a:bodyPr/>
          <a:lstStyle/>
          <a:p>
            <a:endParaRPr lang="fr-BE"/>
          </a:p>
        </p:txBody>
      </p:sp>
      <p:sp>
        <p:nvSpPr>
          <p:cNvPr id="4" name="Title 1">
            <a:extLst>
              <a:ext uri="{FF2B5EF4-FFF2-40B4-BE49-F238E27FC236}">
                <a16:creationId xmlns:a16="http://schemas.microsoft.com/office/drawing/2014/main" xmlns="" id="{FF227AC1-A6A6-47E0-9AC2-3BAC97A7DAD0}"/>
              </a:ext>
            </a:extLst>
          </p:cNvPr>
          <p:cNvSpPr>
            <a:spLocks noGrp="1"/>
          </p:cNvSpPr>
          <p:nvPr>
            <p:ph type="body" sz="quarter" idx="10"/>
          </p:nvPr>
        </p:nvSpPr>
        <p:spPr/>
        <p:txBody>
          <a:bodyPr/>
          <a:lstStyle/>
          <a:p>
            <a:r>
              <a:rPr lang="nl-BE" sz="3600" b="1" dirty="0"/>
              <a:t>Cross over or parallel design ?</a:t>
            </a:r>
            <a:endParaRPr lang="en-GB" sz="3600" b="1" dirty="0"/>
          </a:p>
        </p:txBody>
      </p:sp>
      <p:sp>
        <p:nvSpPr>
          <p:cNvPr id="5" name="Rectangle 4">
            <a:extLst>
              <a:ext uri="{FF2B5EF4-FFF2-40B4-BE49-F238E27FC236}">
                <a16:creationId xmlns:a16="http://schemas.microsoft.com/office/drawing/2014/main" xmlns="" id="{DDB010E9-5C06-4D1A-8FF2-E6D4BFC74AEA}"/>
              </a:ext>
            </a:extLst>
          </p:cNvPr>
          <p:cNvSpPr/>
          <p:nvPr/>
        </p:nvSpPr>
        <p:spPr>
          <a:xfrm>
            <a:off x="6814320" y="2002868"/>
            <a:ext cx="2279791" cy="584775"/>
          </a:xfrm>
          <a:prstGeom prst="rect">
            <a:avLst/>
          </a:prstGeom>
        </p:spPr>
        <p:txBody>
          <a:bodyPr wrap="none">
            <a:spAutoFit/>
          </a:bodyPr>
          <a:lstStyle/>
          <a:p>
            <a:r>
              <a:rPr lang="nl-BE" sz="3200" dirty="0">
                <a:solidFill>
                  <a:srgbClr val="008000"/>
                </a:solidFill>
                <a:effectLst>
                  <a:outerShdw blurRad="38100" dist="38100" dir="2700000" algn="tl">
                    <a:srgbClr val="000000">
                      <a:alpha val="43137"/>
                    </a:srgbClr>
                  </a:outerShdw>
                </a:effectLst>
              </a:rPr>
              <a:t>Cross over </a:t>
            </a:r>
            <a:endParaRPr lang="en-GB" sz="3200" dirty="0">
              <a:solidFill>
                <a:srgbClr val="008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xmlns="" id="{0AF8C0CA-0C6F-4D5C-A9E4-526CE774EC92}"/>
              </a:ext>
            </a:extLst>
          </p:cNvPr>
          <p:cNvSpPr/>
          <p:nvPr/>
        </p:nvSpPr>
        <p:spPr>
          <a:xfrm>
            <a:off x="6814320" y="4874567"/>
            <a:ext cx="1552028" cy="584775"/>
          </a:xfrm>
          <a:prstGeom prst="rect">
            <a:avLst/>
          </a:prstGeom>
        </p:spPr>
        <p:txBody>
          <a:bodyPr wrap="none">
            <a:spAutoFit/>
          </a:bodyPr>
          <a:lstStyle/>
          <a:p>
            <a:r>
              <a:rPr lang="nl-BE" sz="3200" dirty="0">
                <a:solidFill>
                  <a:srgbClr val="C00000"/>
                </a:solidFill>
                <a:effectLst>
                  <a:outerShdw blurRad="38100" dist="38100" dir="2700000" algn="tl">
                    <a:srgbClr val="000000">
                      <a:alpha val="43137"/>
                    </a:srgbClr>
                  </a:outerShdw>
                </a:effectLst>
              </a:rPr>
              <a:t>Parallel</a:t>
            </a:r>
            <a:endParaRPr lang="en-GB" sz="3200" dirty="0">
              <a:solidFill>
                <a:srgbClr val="C00000"/>
              </a:solidFill>
              <a:effectLst>
                <a:outerShdw blurRad="38100" dist="38100" dir="2700000" algn="tl">
                  <a:srgbClr val="000000">
                    <a:alpha val="43137"/>
                  </a:srgbClr>
                </a:outerShdw>
              </a:effectLst>
            </a:endParaRPr>
          </a:p>
        </p:txBody>
      </p:sp>
      <p:cxnSp>
        <p:nvCxnSpPr>
          <p:cNvPr id="7" name="Straight Connector 37">
            <a:extLst>
              <a:ext uri="{FF2B5EF4-FFF2-40B4-BE49-F238E27FC236}">
                <a16:creationId xmlns:a16="http://schemas.microsoft.com/office/drawing/2014/main" xmlns="" id="{4F4395BF-8987-4B3F-8791-35AB12622F62}"/>
              </a:ext>
            </a:extLst>
          </p:cNvPr>
          <p:cNvCxnSpPr/>
          <p:nvPr/>
        </p:nvCxnSpPr>
        <p:spPr>
          <a:xfrm>
            <a:off x="1981200" y="914400"/>
            <a:ext cx="0" cy="5486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xmlns="" id="{1A2DC058-4A82-45AC-A9AC-A728A9810DAE}"/>
              </a:ext>
            </a:extLst>
          </p:cNvPr>
          <p:cNvCxnSpPr/>
          <p:nvPr/>
        </p:nvCxnSpPr>
        <p:spPr>
          <a:xfrm>
            <a:off x="4966558" y="914400"/>
            <a:ext cx="0" cy="5486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xmlns="" id="{50808A5E-E9C4-4B1B-898A-F72536BC5C38}"/>
              </a:ext>
            </a:extLst>
          </p:cNvPr>
          <p:cNvCxnSpPr/>
          <p:nvPr/>
        </p:nvCxnSpPr>
        <p:spPr>
          <a:xfrm>
            <a:off x="6642958" y="850900"/>
            <a:ext cx="0" cy="5486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0" name="Group 64">
            <a:extLst>
              <a:ext uri="{FF2B5EF4-FFF2-40B4-BE49-F238E27FC236}">
                <a16:creationId xmlns:a16="http://schemas.microsoft.com/office/drawing/2014/main" xmlns="" id="{6BBE8C56-83A8-443B-9D50-6005F24FEAB1}"/>
              </a:ext>
            </a:extLst>
          </p:cNvPr>
          <p:cNvGrpSpPr/>
          <p:nvPr/>
        </p:nvGrpSpPr>
        <p:grpSpPr>
          <a:xfrm>
            <a:off x="417836" y="2002868"/>
            <a:ext cx="1563364" cy="3407333"/>
            <a:chOff x="417836" y="2002868"/>
            <a:chExt cx="1563364" cy="3407333"/>
          </a:xfrm>
        </p:grpSpPr>
        <p:grpSp>
          <p:nvGrpSpPr>
            <p:cNvPr id="11" name="Group 30">
              <a:extLst>
                <a:ext uri="{FF2B5EF4-FFF2-40B4-BE49-F238E27FC236}">
                  <a16:creationId xmlns:a16="http://schemas.microsoft.com/office/drawing/2014/main" xmlns="" id="{7219F0D4-B4A2-42FD-8FDA-7948B094C33E}"/>
                </a:ext>
              </a:extLst>
            </p:cNvPr>
            <p:cNvGrpSpPr/>
            <p:nvPr/>
          </p:nvGrpSpPr>
          <p:grpSpPr>
            <a:xfrm>
              <a:off x="762000" y="2002868"/>
              <a:ext cx="1219200" cy="3407333"/>
              <a:chOff x="762000" y="2002868"/>
              <a:chExt cx="1219200" cy="3407333"/>
            </a:xfrm>
          </p:grpSpPr>
          <p:sp>
            <p:nvSpPr>
              <p:cNvPr id="13" name="Flowchart: Process 2">
                <a:extLst>
                  <a:ext uri="{FF2B5EF4-FFF2-40B4-BE49-F238E27FC236}">
                    <a16:creationId xmlns:a16="http://schemas.microsoft.com/office/drawing/2014/main" xmlns="" id="{9B28DE9D-C0CA-49E4-886F-42966C842A3E}"/>
                  </a:ext>
                </a:extLst>
              </p:cNvPr>
              <p:cNvSpPr/>
              <p:nvPr/>
            </p:nvSpPr>
            <p:spPr>
              <a:xfrm>
                <a:off x="762000" y="2002868"/>
                <a:ext cx="1219200" cy="609601"/>
              </a:xfrm>
              <a:prstGeom prst="flowChartProcess">
                <a:avLst/>
              </a:prstGeom>
              <a:solidFill>
                <a:schemeClr val="bg1">
                  <a:lumMod val="6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Process 20">
                <a:extLst>
                  <a:ext uri="{FF2B5EF4-FFF2-40B4-BE49-F238E27FC236}">
                    <a16:creationId xmlns:a16="http://schemas.microsoft.com/office/drawing/2014/main" xmlns="" id="{ED86EDF6-9600-4F90-A684-ED794C369C3A}"/>
                  </a:ext>
                </a:extLst>
              </p:cNvPr>
              <p:cNvSpPr/>
              <p:nvPr/>
            </p:nvSpPr>
            <p:spPr>
              <a:xfrm>
                <a:off x="762000" y="4800600"/>
                <a:ext cx="1219200" cy="609601"/>
              </a:xfrm>
              <a:prstGeom prst="flowChartProcess">
                <a:avLst/>
              </a:prstGeom>
              <a:solidFill>
                <a:schemeClr val="bg1">
                  <a:lumMod val="6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41">
              <a:extLst>
                <a:ext uri="{FF2B5EF4-FFF2-40B4-BE49-F238E27FC236}">
                  <a16:creationId xmlns:a16="http://schemas.microsoft.com/office/drawing/2014/main" xmlns="" id="{4547C47D-DE47-4EB4-B5F9-A4AA7E813D5D}"/>
                </a:ext>
              </a:extLst>
            </p:cNvPr>
            <p:cNvSpPr txBox="1"/>
            <p:nvPr/>
          </p:nvSpPr>
          <p:spPr>
            <a:xfrm>
              <a:off x="417836" y="3475702"/>
              <a:ext cx="1410964" cy="400110"/>
            </a:xfrm>
            <a:prstGeom prst="rect">
              <a:avLst/>
            </a:prstGeom>
            <a:noFill/>
          </p:spPr>
          <p:txBody>
            <a:bodyPr wrap="none" rtlCol="0">
              <a:spAutoFit/>
            </a:bodyPr>
            <a:lstStyle/>
            <a:p>
              <a:r>
                <a:rPr lang="nl-BE" sz="2000" dirty="0" err="1"/>
                <a:t>Enrollment</a:t>
              </a:r>
              <a:endParaRPr lang="en-GB" sz="2000" dirty="0"/>
            </a:p>
          </p:txBody>
        </p:sp>
      </p:grpSp>
      <p:grpSp>
        <p:nvGrpSpPr>
          <p:cNvPr id="15" name="Group 66">
            <a:extLst>
              <a:ext uri="{FF2B5EF4-FFF2-40B4-BE49-F238E27FC236}">
                <a16:creationId xmlns:a16="http://schemas.microsoft.com/office/drawing/2014/main" xmlns="" id="{926629FB-F789-47C0-AB43-472CB656BE6F}"/>
              </a:ext>
            </a:extLst>
          </p:cNvPr>
          <p:cNvGrpSpPr/>
          <p:nvPr/>
        </p:nvGrpSpPr>
        <p:grpSpPr>
          <a:xfrm>
            <a:off x="3634819" y="1233487"/>
            <a:ext cx="1324960" cy="2672799"/>
            <a:chOff x="3634819" y="1233487"/>
            <a:chExt cx="1324960" cy="2672799"/>
          </a:xfrm>
        </p:grpSpPr>
        <p:grpSp>
          <p:nvGrpSpPr>
            <p:cNvPr id="16" name="Group 27">
              <a:extLst>
                <a:ext uri="{FF2B5EF4-FFF2-40B4-BE49-F238E27FC236}">
                  <a16:creationId xmlns:a16="http://schemas.microsoft.com/office/drawing/2014/main" xmlns="" id="{A4B8C4DA-7921-4EDB-B8BE-076219329AF3}"/>
                </a:ext>
              </a:extLst>
            </p:cNvPr>
            <p:cNvGrpSpPr/>
            <p:nvPr/>
          </p:nvGrpSpPr>
          <p:grpSpPr>
            <a:xfrm>
              <a:off x="3657600" y="1233487"/>
              <a:ext cx="1302179" cy="2128838"/>
              <a:chOff x="3657600" y="1233487"/>
              <a:chExt cx="1302179" cy="2128838"/>
            </a:xfrm>
          </p:grpSpPr>
          <p:sp>
            <p:nvSpPr>
              <p:cNvPr id="18" name="Freeform 16">
                <a:extLst>
                  <a:ext uri="{FF2B5EF4-FFF2-40B4-BE49-F238E27FC236}">
                    <a16:creationId xmlns:a16="http://schemas.microsoft.com/office/drawing/2014/main" xmlns="" id="{36B6829B-63EE-44BC-BB29-9FA3F805996A}"/>
                  </a:ext>
                </a:extLst>
              </p:cNvPr>
              <p:cNvSpPr/>
              <p:nvPr/>
            </p:nvSpPr>
            <p:spPr>
              <a:xfrm>
                <a:off x="3657600" y="1243013"/>
                <a:ext cx="1295400" cy="2119312"/>
              </a:xfrm>
              <a:custGeom>
                <a:avLst/>
                <a:gdLst>
                  <a:gd name="connsiteX0" fmla="*/ 0 w 1295400"/>
                  <a:gd name="connsiteY0" fmla="*/ 0 h 2119312"/>
                  <a:gd name="connsiteX1" fmla="*/ 1290638 w 1295400"/>
                  <a:gd name="connsiteY1" fmla="*/ 1824037 h 2119312"/>
                  <a:gd name="connsiteX2" fmla="*/ 1295400 w 1295400"/>
                  <a:gd name="connsiteY2" fmla="*/ 2119312 h 2119312"/>
                  <a:gd name="connsiteX3" fmla="*/ 14288 w 1295400"/>
                  <a:gd name="connsiteY3" fmla="*/ 304800 h 2119312"/>
                  <a:gd name="connsiteX4" fmla="*/ 0 w 1295400"/>
                  <a:gd name="connsiteY4" fmla="*/ 0 h 211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2119312">
                    <a:moveTo>
                      <a:pt x="0" y="0"/>
                    </a:moveTo>
                    <a:lnTo>
                      <a:pt x="1290638" y="1824037"/>
                    </a:lnTo>
                    <a:cubicBezTo>
                      <a:pt x="1292225" y="1922462"/>
                      <a:pt x="1293813" y="2020887"/>
                      <a:pt x="1295400" y="2119312"/>
                    </a:cubicBezTo>
                    <a:lnTo>
                      <a:pt x="14288" y="304800"/>
                    </a:lnTo>
                    <a:lnTo>
                      <a:pt x="0" y="0"/>
                    </a:lnTo>
                    <a:close/>
                  </a:path>
                </a:pathLst>
              </a:custGeom>
              <a:solidFill>
                <a:schemeClr val="bg1">
                  <a:lumMod val="6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7">
                <a:extLst>
                  <a:ext uri="{FF2B5EF4-FFF2-40B4-BE49-F238E27FC236}">
                    <a16:creationId xmlns:a16="http://schemas.microsoft.com/office/drawing/2014/main" xmlns="" id="{41746F68-AB28-4C9D-9947-0F6A7D46C16A}"/>
                  </a:ext>
                </a:extLst>
              </p:cNvPr>
              <p:cNvSpPr/>
              <p:nvPr/>
            </p:nvSpPr>
            <p:spPr>
              <a:xfrm flipH="1">
                <a:off x="3664379" y="1233487"/>
                <a:ext cx="1295400" cy="2119312"/>
              </a:xfrm>
              <a:custGeom>
                <a:avLst/>
                <a:gdLst>
                  <a:gd name="connsiteX0" fmla="*/ 0 w 1295400"/>
                  <a:gd name="connsiteY0" fmla="*/ 0 h 2119312"/>
                  <a:gd name="connsiteX1" fmla="*/ 1290638 w 1295400"/>
                  <a:gd name="connsiteY1" fmla="*/ 1824037 h 2119312"/>
                  <a:gd name="connsiteX2" fmla="*/ 1295400 w 1295400"/>
                  <a:gd name="connsiteY2" fmla="*/ 2119312 h 2119312"/>
                  <a:gd name="connsiteX3" fmla="*/ 14288 w 1295400"/>
                  <a:gd name="connsiteY3" fmla="*/ 304800 h 2119312"/>
                  <a:gd name="connsiteX4" fmla="*/ 0 w 1295400"/>
                  <a:gd name="connsiteY4" fmla="*/ 0 h 211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2119312">
                    <a:moveTo>
                      <a:pt x="0" y="0"/>
                    </a:moveTo>
                    <a:lnTo>
                      <a:pt x="1290638" y="1824037"/>
                    </a:lnTo>
                    <a:cubicBezTo>
                      <a:pt x="1292225" y="1922462"/>
                      <a:pt x="1293813" y="2020887"/>
                      <a:pt x="1295400" y="2119312"/>
                    </a:cubicBezTo>
                    <a:lnTo>
                      <a:pt x="14288" y="304800"/>
                    </a:lnTo>
                    <a:lnTo>
                      <a:pt x="0" y="0"/>
                    </a:lnTo>
                    <a:close/>
                  </a:path>
                </a:pathLst>
              </a:custGeom>
              <a:solidFill>
                <a:schemeClr val="bg1">
                  <a:lumMod val="6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44">
              <a:extLst>
                <a:ext uri="{FF2B5EF4-FFF2-40B4-BE49-F238E27FC236}">
                  <a16:creationId xmlns:a16="http://schemas.microsoft.com/office/drawing/2014/main" xmlns="" id="{CE3255D5-2FC0-4E25-954F-5FE38AB0BBDD}"/>
                </a:ext>
              </a:extLst>
            </p:cNvPr>
            <p:cNvSpPr txBox="1"/>
            <p:nvPr/>
          </p:nvSpPr>
          <p:spPr>
            <a:xfrm>
              <a:off x="3634819" y="3506176"/>
              <a:ext cx="1318181" cy="400110"/>
            </a:xfrm>
            <a:prstGeom prst="rect">
              <a:avLst/>
            </a:prstGeom>
            <a:noFill/>
          </p:spPr>
          <p:txBody>
            <a:bodyPr wrap="none" rtlCol="0">
              <a:spAutoFit/>
            </a:bodyPr>
            <a:lstStyle/>
            <a:p>
              <a:r>
                <a:rPr lang="nl-BE" sz="2000" dirty="0" err="1"/>
                <a:t>Wash</a:t>
              </a:r>
              <a:r>
                <a:rPr lang="nl-BE" sz="2000" dirty="0"/>
                <a:t> Out</a:t>
              </a:r>
              <a:endParaRPr lang="en-GB" sz="2000" dirty="0"/>
            </a:p>
          </p:txBody>
        </p:sp>
      </p:grpSp>
      <p:grpSp>
        <p:nvGrpSpPr>
          <p:cNvPr id="20" name="Group 65">
            <a:extLst>
              <a:ext uri="{FF2B5EF4-FFF2-40B4-BE49-F238E27FC236}">
                <a16:creationId xmlns:a16="http://schemas.microsoft.com/office/drawing/2014/main" xmlns="" id="{45E4724A-45ED-42FE-AC27-1596AB869AEC}"/>
              </a:ext>
            </a:extLst>
          </p:cNvPr>
          <p:cNvGrpSpPr/>
          <p:nvPr/>
        </p:nvGrpSpPr>
        <p:grpSpPr>
          <a:xfrm>
            <a:off x="1981200" y="1205396"/>
            <a:ext cx="1691640" cy="5045515"/>
            <a:chOff x="1981200" y="1205396"/>
            <a:chExt cx="1691640" cy="5045515"/>
          </a:xfrm>
        </p:grpSpPr>
        <p:grpSp>
          <p:nvGrpSpPr>
            <p:cNvPr id="21" name="Group 28">
              <a:extLst>
                <a:ext uri="{FF2B5EF4-FFF2-40B4-BE49-F238E27FC236}">
                  <a16:creationId xmlns:a16="http://schemas.microsoft.com/office/drawing/2014/main" xmlns="" id="{6F54AB15-3418-472E-B8CA-51FC1BBC1CA1}"/>
                </a:ext>
              </a:extLst>
            </p:cNvPr>
            <p:cNvGrpSpPr/>
            <p:nvPr/>
          </p:nvGrpSpPr>
          <p:grpSpPr>
            <a:xfrm>
              <a:off x="1981200" y="1233487"/>
              <a:ext cx="1687619" cy="2119313"/>
              <a:chOff x="1981200" y="1233487"/>
              <a:chExt cx="1687619" cy="2119313"/>
            </a:xfrm>
          </p:grpSpPr>
          <p:grpSp>
            <p:nvGrpSpPr>
              <p:cNvPr id="34" name="Group 25">
                <a:extLst>
                  <a:ext uri="{FF2B5EF4-FFF2-40B4-BE49-F238E27FC236}">
                    <a16:creationId xmlns:a16="http://schemas.microsoft.com/office/drawing/2014/main" xmlns="" id="{411242B7-BB23-49A4-8FA8-6352F79187F0}"/>
                  </a:ext>
                </a:extLst>
              </p:cNvPr>
              <p:cNvGrpSpPr/>
              <p:nvPr/>
            </p:nvGrpSpPr>
            <p:grpSpPr>
              <a:xfrm>
                <a:off x="1981200" y="1233487"/>
                <a:ext cx="1687619" cy="1069182"/>
                <a:chOff x="1981200" y="1233487"/>
                <a:chExt cx="1687619" cy="1069182"/>
              </a:xfrm>
            </p:grpSpPr>
            <p:sp>
              <p:nvSpPr>
                <p:cNvPr id="38" name="Flowchart: Process 5">
                  <a:extLst>
                    <a:ext uri="{FF2B5EF4-FFF2-40B4-BE49-F238E27FC236}">
                      <a16:creationId xmlns:a16="http://schemas.microsoft.com/office/drawing/2014/main" xmlns="" id="{DD9B56C3-8506-482E-86C3-7CF85CA0DBCF}"/>
                    </a:ext>
                  </a:extLst>
                </p:cNvPr>
                <p:cNvSpPr/>
                <p:nvPr/>
              </p:nvSpPr>
              <p:spPr>
                <a:xfrm>
                  <a:off x="1992419" y="1233487"/>
                  <a:ext cx="1676400" cy="310290"/>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xmlns="" id="{1BBE1C41-EC54-4E4E-8F90-9425E5D2138F}"/>
                    </a:ext>
                  </a:extLst>
                </p:cNvPr>
                <p:cNvSpPr/>
                <p:nvPr/>
              </p:nvSpPr>
              <p:spPr>
                <a:xfrm>
                  <a:off x="1981200" y="1238250"/>
                  <a:ext cx="228600" cy="10644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26">
                <a:extLst>
                  <a:ext uri="{FF2B5EF4-FFF2-40B4-BE49-F238E27FC236}">
                    <a16:creationId xmlns:a16="http://schemas.microsoft.com/office/drawing/2014/main" xmlns="" id="{68C7AC05-CB84-4A90-B8CA-ABB5A21A8503}"/>
                  </a:ext>
                </a:extLst>
              </p:cNvPr>
              <p:cNvGrpSpPr/>
              <p:nvPr/>
            </p:nvGrpSpPr>
            <p:grpSpPr>
              <a:xfrm>
                <a:off x="1981200" y="2293143"/>
                <a:ext cx="1676400" cy="1059657"/>
                <a:chOff x="1981200" y="2293143"/>
                <a:chExt cx="1676400" cy="1059657"/>
              </a:xfrm>
            </p:grpSpPr>
            <p:sp>
              <p:nvSpPr>
                <p:cNvPr id="36" name="Flowchart: Process 6">
                  <a:extLst>
                    <a:ext uri="{FF2B5EF4-FFF2-40B4-BE49-F238E27FC236}">
                      <a16:creationId xmlns:a16="http://schemas.microsoft.com/office/drawing/2014/main" xmlns="" id="{E5DC3AA1-154A-44BF-8370-7CF820444688}"/>
                    </a:ext>
                  </a:extLst>
                </p:cNvPr>
                <p:cNvSpPr/>
                <p:nvPr/>
              </p:nvSpPr>
              <p:spPr>
                <a:xfrm>
                  <a:off x="1981200" y="3057275"/>
                  <a:ext cx="1676400" cy="295525"/>
                </a:xfrm>
                <a:prstGeom prst="flowChartProcess">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xmlns="" id="{24EF808F-1C51-48C8-9530-E1C33BB2DD99}"/>
                    </a:ext>
                  </a:extLst>
                </p:cNvPr>
                <p:cNvSpPr/>
                <p:nvPr/>
              </p:nvSpPr>
              <p:spPr>
                <a:xfrm>
                  <a:off x="1981200" y="2293143"/>
                  <a:ext cx="228600" cy="105965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2" name="Group 33">
              <a:extLst>
                <a:ext uri="{FF2B5EF4-FFF2-40B4-BE49-F238E27FC236}">
                  <a16:creationId xmlns:a16="http://schemas.microsoft.com/office/drawing/2014/main" xmlns="" id="{C085C174-E88D-4D3D-8955-F4B756FDE542}"/>
                </a:ext>
              </a:extLst>
            </p:cNvPr>
            <p:cNvGrpSpPr/>
            <p:nvPr/>
          </p:nvGrpSpPr>
          <p:grpSpPr>
            <a:xfrm>
              <a:off x="1992419" y="4088832"/>
              <a:ext cx="1680421" cy="2109787"/>
              <a:chOff x="1992419" y="4088832"/>
              <a:chExt cx="1680421" cy="2109787"/>
            </a:xfrm>
          </p:grpSpPr>
          <p:grpSp>
            <p:nvGrpSpPr>
              <p:cNvPr id="28" name="Group 31">
                <a:extLst>
                  <a:ext uri="{FF2B5EF4-FFF2-40B4-BE49-F238E27FC236}">
                    <a16:creationId xmlns:a16="http://schemas.microsoft.com/office/drawing/2014/main" xmlns="" id="{8183BFC3-953C-4364-BC0F-4D375FB54AB5}"/>
                  </a:ext>
                </a:extLst>
              </p:cNvPr>
              <p:cNvGrpSpPr/>
              <p:nvPr/>
            </p:nvGrpSpPr>
            <p:grpSpPr>
              <a:xfrm>
                <a:off x="1992419" y="4088832"/>
                <a:ext cx="1680421" cy="1059656"/>
                <a:chOff x="1992419" y="4088832"/>
                <a:chExt cx="1680421" cy="1059656"/>
              </a:xfrm>
            </p:grpSpPr>
            <p:sp>
              <p:nvSpPr>
                <p:cNvPr id="32" name="Flowchart: Process 21">
                  <a:extLst>
                    <a:ext uri="{FF2B5EF4-FFF2-40B4-BE49-F238E27FC236}">
                      <a16:creationId xmlns:a16="http://schemas.microsoft.com/office/drawing/2014/main" xmlns="" id="{C42055D9-88C4-4C4F-AFC4-777C43F73B4E}"/>
                    </a:ext>
                  </a:extLst>
                </p:cNvPr>
                <p:cNvSpPr/>
                <p:nvPr/>
              </p:nvSpPr>
              <p:spPr>
                <a:xfrm>
                  <a:off x="2003638" y="4094070"/>
                  <a:ext cx="1669202" cy="295525"/>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4E50BFD7-9484-424D-93D0-4F451AF90378}"/>
                    </a:ext>
                  </a:extLst>
                </p:cNvPr>
                <p:cNvSpPr/>
                <p:nvPr/>
              </p:nvSpPr>
              <p:spPr>
                <a:xfrm>
                  <a:off x="1992419" y="4088832"/>
                  <a:ext cx="228600" cy="105965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32">
                <a:extLst>
                  <a:ext uri="{FF2B5EF4-FFF2-40B4-BE49-F238E27FC236}">
                    <a16:creationId xmlns:a16="http://schemas.microsoft.com/office/drawing/2014/main" xmlns="" id="{5365E0DE-7499-433C-9128-160FC39B96D8}"/>
                  </a:ext>
                </a:extLst>
              </p:cNvPr>
              <p:cNvGrpSpPr/>
              <p:nvPr/>
            </p:nvGrpSpPr>
            <p:grpSpPr>
              <a:xfrm>
                <a:off x="1992419" y="5138962"/>
                <a:ext cx="1676400" cy="1059657"/>
                <a:chOff x="1992419" y="5138962"/>
                <a:chExt cx="1676400" cy="1059657"/>
              </a:xfrm>
            </p:grpSpPr>
            <p:sp>
              <p:nvSpPr>
                <p:cNvPr id="30" name="Flowchart: Process 22">
                  <a:extLst>
                    <a:ext uri="{FF2B5EF4-FFF2-40B4-BE49-F238E27FC236}">
                      <a16:creationId xmlns:a16="http://schemas.microsoft.com/office/drawing/2014/main" xmlns="" id="{3FCDBCF1-8437-4A35-925A-AD6E8FCB72CF}"/>
                    </a:ext>
                  </a:extLst>
                </p:cNvPr>
                <p:cNvSpPr/>
                <p:nvPr/>
              </p:nvSpPr>
              <p:spPr>
                <a:xfrm>
                  <a:off x="1992419" y="5903094"/>
                  <a:ext cx="1676400" cy="295525"/>
                </a:xfrm>
                <a:prstGeom prst="flowChartProcess">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862CB854-5F6E-4467-92DA-396688341C10}"/>
                    </a:ext>
                  </a:extLst>
                </p:cNvPr>
                <p:cNvSpPr/>
                <p:nvPr/>
              </p:nvSpPr>
              <p:spPr>
                <a:xfrm>
                  <a:off x="1992419" y="5138962"/>
                  <a:ext cx="228600" cy="105965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TextBox 42">
              <a:extLst>
                <a:ext uri="{FF2B5EF4-FFF2-40B4-BE49-F238E27FC236}">
                  <a16:creationId xmlns:a16="http://schemas.microsoft.com/office/drawing/2014/main" xmlns="" id="{74C12EB2-9583-48E9-BA11-102CB0DCC645}"/>
                </a:ext>
              </a:extLst>
            </p:cNvPr>
            <p:cNvSpPr txBox="1"/>
            <p:nvPr/>
          </p:nvSpPr>
          <p:spPr>
            <a:xfrm>
              <a:off x="2172591" y="3483316"/>
              <a:ext cx="1332609" cy="400110"/>
            </a:xfrm>
            <a:prstGeom prst="rect">
              <a:avLst/>
            </a:prstGeom>
            <a:noFill/>
          </p:spPr>
          <p:txBody>
            <a:bodyPr wrap="none" rtlCol="0">
              <a:spAutoFit/>
            </a:bodyPr>
            <a:lstStyle/>
            <a:p>
              <a:r>
                <a:rPr lang="nl-BE" sz="2000" dirty="0"/>
                <a:t>Treatment</a:t>
              </a:r>
              <a:endParaRPr lang="en-GB" sz="2000" dirty="0"/>
            </a:p>
          </p:txBody>
        </p:sp>
        <p:sp>
          <p:nvSpPr>
            <p:cNvPr id="24" name="TextBox 45">
              <a:extLst>
                <a:ext uri="{FF2B5EF4-FFF2-40B4-BE49-F238E27FC236}">
                  <a16:creationId xmlns:a16="http://schemas.microsoft.com/office/drawing/2014/main" xmlns="" id="{403F4DAE-827D-4005-9F76-22E6A991438C}"/>
                </a:ext>
              </a:extLst>
            </p:cNvPr>
            <p:cNvSpPr txBox="1"/>
            <p:nvPr/>
          </p:nvSpPr>
          <p:spPr>
            <a:xfrm>
              <a:off x="2475905" y="1205396"/>
              <a:ext cx="659668" cy="400110"/>
            </a:xfrm>
            <a:prstGeom prst="rect">
              <a:avLst/>
            </a:prstGeom>
            <a:noFill/>
          </p:spPr>
          <p:txBody>
            <a:bodyPr wrap="none" rtlCol="0">
              <a:spAutoFit/>
            </a:bodyPr>
            <a:lstStyle/>
            <a:p>
              <a:r>
                <a:rPr lang="nl-BE" sz="2000" dirty="0">
                  <a:solidFill>
                    <a:srgbClr val="C06E00"/>
                  </a:solidFill>
                </a:rPr>
                <a:t>Test</a:t>
              </a:r>
              <a:endParaRPr lang="en-GB" sz="2000" dirty="0">
                <a:solidFill>
                  <a:srgbClr val="C06E00"/>
                </a:solidFill>
              </a:endParaRPr>
            </a:p>
          </p:txBody>
        </p:sp>
        <p:sp>
          <p:nvSpPr>
            <p:cNvPr id="25" name="TextBox 46">
              <a:extLst>
                <a:ext uri="{FF2B5EF4-FFF2-40B4-BE49-F238E27FC236}">
                  <a16:creationId xmlns:a16="http://schemas.microsoft.com/office/drawing/2014/main" xmlns="" id="{6A1A8F1E-FB0C-4B51-B9CD-C1E74131EFA1}"/>
                </a:ext>
              </a:extLst>
            </p:cNvPr>
            <p:cNvSpPr txBox="1"/>
            <p:nvPr/>
          </p:nvSpPr>
          <p:spPr>
            <a:xfrm>
              <a:off x="2500863" y="3004982"/>
              <a:ext cx="524182" cy="400110"/>
            </a:xfrm>
            <a:prstGeom prst="rect">
              <a:avLst/>
            </a:prstGeom>
            <a:noFill/>
          </p:spPr>
          <p:txBody>
            <a:bodyPr wrap="none" rtlCol="0">
              <a:spAutoFit/>
            </a:bodyPr>
            <a:lstStyle/>
            <a:p>
              <a:r>
                <a:rPr lang="nl-BE" sz="2000" dirty="0"/>
                <a:t>Ref</a:t>
              </a:r>
              <a:endParaRPr lang="en-GB" sz="2000" dirty="0"/>
            </a:p>
          </p:txBody>
        </p:sp>
        <p:sp>
          <p:nvSpPr>
            <p:cNvPr id="26" name="TextBox 47">
              <a:extLst>
                <a:ext uri="{FF2B5EF4-FFF2-40B4-BE49-F238E27FC236}">
                  <a16:creationId xmlns:a16="http://schemas.microsoft.com/office/drawing/2014/main" xmlns="" id="{6D85AD71-9B3B-4AAF-A4CF-ADC29AABF87F}"/>
                </a:ext>
              </a:extLst>
            </p:cNvPr>
            <p:cNvSpPr txBox="1"/>
            <p:nvPr/>
          </p:nvSpPr>
          <p:spPr>
            <a:xfrm>
              <a:off x="2521697" y="5850801"/>
              <a:ext cx="524182" cy="400110"/>
            </a:xfrm>
            <a:prstGeom prst="rect">
              <a:avLst/>
            </a:prstGeom>
            <a:noFill/>
          </p:spPr>
          <p:txBody>
            <a:bodyPr wrap="none" rtlCol="0">
              <a:spAutoFit/>
            </a:bodyPr>
            <a:lstStyle/>
            <a:p>
              <a:r>
                <a:rPr lang="nl-BE" sz="2000" dirty="0"/>
                <a:t>Ref</a:t>
              </a:r>
              <a:endParaRPr lang="en-GB" sz="2000" dirty="0"/>
            </a:p>
          </p:txBody>
        </p:sp>
        <p:sp>
          <p:nvSpPr>
            <p:cNvPr id="27" name="TextBox 49">
              <a:extLst>
                <a:ext uri="{FF2B5EF4-FFF2-40B4-BE49-F238E27FC236}">
                  <a16:creationId xmlns:a16="http://schemas.microsoft.com/office/drawing/2014/main" xmlns="" id="{C79A9F95-5B5C-40E8-8274-04EA320B4867}"/>
                </a:ext>
              </a:extLst>
            </p:cNvPr>
            <p:cNvSpPr txBox="1"/>
            <p:nvPr/>
          </p:nvSpPr>
          <p:spPr>
            <a:xfrm>
              <a:off x="2489566" y="4027782"/>
              <a:ext cx="659668" cy="400110"/>
            </a:xfrm>
            <a:prstGeom prst="rect">
              <a:avLst/>
            </a:prstGeom>
            <a:noFill/>
          </p:spPr>
          <p:txBody>
            <a:bodyPr wrap="none" rtlCol="0">
              <a:spAutoFit/>
            </a:bodyPr>
            <a:lstStyle/>
            <a:p>
              <a:r>
                <a:rPr lang="nl-BE" sz="2000" dirty="0">
                  <a:solidFill>
                    <a:srgbClr val="C06E00"/>
                  </a:solidFill>
                </a:rPr>
                <a:t>Test</a:t>
              </a:r>
              <a:endParaRPr lang="en-GB" sz="2000" dirty="0">
                <a:solidFill>
                  <a:srgbClr val="C06E00"/>
                </a:solidFill>
              </a:endParaRPr>
            </a:p>
          </p:txBody>
        </p:sp>
      </p:grpSp>
      <p:grpSp>
        <p:nvGrpSpPr>
          <p:cNvPr id="40" name="Group 67">
            <a:extLst>
              <a:ext uri="{FF2B5EF4-FFF2-40B4-BE49-F238E27FC236}">
                <a16:creationId xmlns:a16="http://schemas.microsoft.com/office/drawing/2014/main" xmlns="" id="{302A10F1-7729-4C37-8936-ADE7BA28C241}"/>
              </a:ext>
            </a:extLst>
          </p:cNvPr>
          <p:cNvGrpSpPr/>
          <p:nvPr/>
        </p:nvGrpSpPr>
        <p:grpSpPr>
          <a:xfrm>
            <a:off x="4958085" y="1200921"/>
            <a:ext cx="1684873" cy="2682505"/>
            <a:chOff x="4958085" y="1200921"/>
            <a:chExt cx="1684873" cy="2682505"/>
          </a:xfrm>
        </p:grpSpPr>
        <p:grpSp>
          <p:nvGrpSpPr>
            <p:cNvPr id="41" name="Group 29">
              <a:extLst>
                <a:ext uri="{FF2B5EF4-FFF2-40B4-BE49-F238E27FC236}">
                  <a16:creationId xmlns:a16="http://schemas.microsoft.com/office/drawing/2014/main" xmlns="" id="{5A568274-CFFA-4C0F-AC07-A466346B9F38}"/>
                </a:ext>
              </a:extLst>
            </p:cNvPr>
            <p:cNvGrpSpPr/>
            <p:nvPr/>
          </p:nvGrpSpPr>
          <p:grpSpPr>
            <a:xfrm>
              <a:off x="4958085" y="1233487"/>
              <a:ext cx="1684873" cy="2138361"/>
              <a:chOff x="4958085" y="1233487"/>
              <a:chExt cx="1684873" cy="2138361"/>
            </a:xfrm>
          </p:grpSpPr>
          <p:sp>
            <p:nvSpPr>
              <p:cNvPr id="45" name="Flowchart: Process 11">
                <a:extLst>
                  <a:ext uri="{FF2B5EF4-FFF2-40B4-BE49-F238E27FC236}">
                    <a16:creationId xmlns:a16="http://schemas.microsoft.com/office/drawing/2014/main" xmlns="" id="{00F37C03-381C-4C9C-A636-6D01D45C4879}"/>
                  </a:ext>
                </a:extLst>
              </p:cNvPr>
              <p:cNvSpPr/>
              <p:nvPr/>
            </p:nvSpPr>
            <p:spPr>
              <a:xfrm>
                <a:off x="4958085" y="1233487"/>
                <a:ext cx="1676400" cy="295525"/>
              </a:xfrm>
              <a:prstGeom prst="flowChartProcess">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owchart: Process 12">
                <a:extLst>
                  <a:ext uri="{FF2B5EF4-FFF2-40B4-BE49-F238E27FC236}">
                    <a16:creationId xmlns:a16="http://schemas.microsoft.com/office/drawing/2014/main" xmlns="" id="{19FEABB3-6BBC-4AB1-84F1-D5FD55E6DD0F}"/>
                  </a:ext>
                </a:extLst>
              </p:cNvPr>
              <p:cNvSpPr/>
              <p:nvPr/>
            </p:nvSpPr>
            <p:spPr>
              <a:xfrm>
                <a:off x="4966558" y="3076323"/>
                <a:ext cx="1676400" cy="295525"/>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3">
              <a:extLst>
                <a:ext uri="{FF2B5EF4-FFF2-40B4-BE49-F238E27FC236}">
                  <a16:creationId xmlns:a16="http://schemas.microsoft.com/office/drawing/2014/main" xmlns="" id="{823DAE3E-08CA-42F1-B8AC-6F81824C9DEF}"/>
                </a:ext>
              </a:extLst>
            </p:cNvPr>
            <p:cNvSpPr txBox="1"/>
            <p:nvPr/>
          </p:nvSpPr>
          <p:spPr>
            <a:xfrm>
              <a:off x="5144391" y="3483316"/>
              <a:ext cx="1332609" cy="400110"/>
            </a:xfrm>
            <a:prstGeom prst="rect">
              <a:avLst/>
            </a:prstGeom>
            <a:noFill/>
          </p:spPr>
          <p:txBody>
            <a:bodyPr wrap="none" rtlCol="0">
              <a:spAutoFit/>
            </a:bodyPr>
            <a:lstStyle/>
            <a:p>
              <a:r>
                <a:rPr lang="nl-BE" sz="2000" dirty="0"/>
                <a:t>Treatment</a:t>
              </a:r>
              <a:endParaRPr lang="en-GB" sz="2000" dirty="0"/>
            </a:p>
          </p:txBody>
        </p:sp>
        <p:sp>
          <p:nvSpPr>
            <p:cNvPr id="43" name="TextBox 48">
              <a:extLst>
                <a:ext uri="{FF2B5EF4-FFF2-40B4-BE49-F238E27FC236}">
                  <a16:creationId xmlns:a16="http://schemas.microsoft.com/office/drawing/2014/main" xmlns="" id="{ACCF8319-9795-4F3B-A1C8-0DE035CCD0D4}"/>
                </a:ext>
              </a:extLst>
            </p:cNvPr>
            <p:cNvSpPr txBox="1"/>
            <p:nvPr/>
          </p:nvSpPr>
          <p:spPr>
            <a:xfrm>
              <a:off x="5495056" y="1200921"/>
              <a:ext cx="524182" cy="400110"/>
            </a:xfrm>
            <a:prstGeom prst="rect">
              <a:avLst/>
            </a:prstGeom>
            <a:noFill/>
          </p:spPr>
          <p:txBody>
            <a:bodyPr wrap="none" rtlCol="0">
              <a:spAutoFit/>
            </a:bodyPr>
            <a:lstStyle/>
            <a:p>
              <a:r>
                <a:rPr lang="nl-BE" sz="2000" dirty="0"/>
                <a:t>Ref</a:t>
              </a:r>
              <a:endParaRPr lang="en-GB" sz="2000" dirty="0"/>
            </a:p>
          </p:txBody>
        </p:sp>
        <p:sp>
          <p:nvSpPr>
            <p:cNvPr id="44" name="TextBox 50">
              <a:extLst>
                <a:ext uri="{FF2B5EF4-FFF2-40B4-BE49-F238E27FC236}">
                  <a16:creationId xmlns:a16="http://schemas.microsoft.com/office/drawing/2014/main" xmlns="" id="{6862D271-A919-45E2-A865-D903CBDB210E}"/>
                </a:ext>
              </a:extLst>
            </p:cNvPr>
            <p:cNvSpPr txBox="1"/>
            <p:nvPr/>
          </p:nvSpPr>
          <p:spPr>
            <a:xfrm>
              <a:off x="5371412" y="3024030"/>
              <a:ext cx="659668" cy="400110"/>
            </a:xfrm>
            <a:prstGeom prst="rect">
              <a:avLst/>
            </a:prstGeom>
            <a:noFill/>
          </p:spPr>
          <p:txBody>
            <a:bodyPr wrap="none" rtlCol="0">
              <a:spAutoFit/>
            </a:bodyPr>
            <a:lstStyle/>
            <a:p>
              <a:r>
                <a:rPr lang="nl-BE" sz="2000" dirty="0">
                  <a:solidFill>
                    <a:srgbClr val="C06E00"/>
                  </a:solidFill>
                </a:rPr>
                <a:t>Test</a:t>
              </a:r>
              <a:endParaRPr lang="en-GB" sz="2000" dirty="0">
                <a:solidFill>
                  <a:srgbClr val="C06E00"/>
                </a:solidFill>
              </a:endParaRPr>
            </a:p>
          </p:txBody>
        </p:sp>
      </p:grpSp>
    </p:spTree>
    <p:extLst>
      <p:ext uri="{BB962C8B-B14F-4D97-AF65-F5344CB8AC3E}">
        <p14:creationId xmlns:p14="http://schemas.microsoft.com/office/powerpoint/2010/main" val="690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1A14C8E-A59F-427B-93BD-2DEE034D48E5}"/>
              </a:ext>
            </a:extLst>
          </p:cNvPr>
          <p:cNvSpPr>
            <a:spLocks noGrp="1"/>
          </p:cNvSpPr>
          <p:nvPr>
            <p:ph type="body" sz="quarter" idx="10"/>
          </p:nvPr>
        </p:nvSpPr>
        <p:spPr/>
        <p:txBody>
          <a:bodyPr/>
          <a:lstStyle/>
          <a:p>
            <a:r>
              <a:rPr lang="nl-BE" sz="3600" b="1" dirty="0"/>
              <a:t>Cross-over </a:t>
            </a:r>
            <a:r>
              <a:rPr lang="nl-BE" sz="3600" b="1" dirty="0" err="1"/>
              <a:t>vs</a:t>
            </a:r>
            <a:r>
              <a:rPr lang="nl-BE" sz="3600" b="1" dirty="0"/>
              <a:t> parallel design</a:t>
            </a:r>
            <a:endParaRPr lang="en-GB" sz="3600" b="1" dirty="0"/>
          </a:p>
        </p:txBody>
      </p:sp>
      <p:graphicFrame>
        <p:nvGraphicFramePr>
          <p:cNvPr id="5" name="Table 2">
            <a:extLst>
              <a:ext uri="{FF2B5EF4-FFF2-40B4-BE49-F238E27FC236}">
                <a16:creationId xmlns:a16="http://schemas.microsoft.com/office/drawing/2014/main" xmlns="" id="{3F68DFB8-F245-4B12-834F-FD7B3DDFDAAB}"/>
              </a:ext>
            </a:extLst>
          </p:cNvPr>
          <p:cNvGraphicFramePr>
            <a:graphicFrameLocks noGrp="1"/>
          </p:cNvGraphicFramePr>
          <p:nvPr>
            <p:extLst>
              <p:ext uri="{D42A27DB-BD31-4B8C-83A1-F6EECF244321}">
                <p14:modId xmlns:p14="http://schemas.microsoft.com/office/powerpoint/2010/main" val="3993858638"/>
              </p:ext>
            </p:extLst>
          </p:nvPr>
        </p:nvGraphicFramePr>
        <p:xfrm>
          <a:off x="5867399" y="5517429"/>
          <a:ext cx="3149600" cy="883371"/>
        </p:xfrm>
        <a:graphic>
          <a:graphicData uri="http://schemas.openxmlformats.org/drawingml/2006/table">
            <a:tbl>
              <a:tblPr firstRow="1" bandRow="1">
                <a:tableStyleId>{5C22544A-7EE6-4342-B048-85BDC9FD1C3A}</a:tableStyleId>
              </a:tblPr>
              <a:tblGrid>
                <a:gridCol w="837557">
                  <a:extLst>
                    <a:ext uri="{9D8B030D-6E8A-4147-A177-3AD203B41FA5}">
                      <a16:colId xmlns:a16="http://schemas.microsoft.com/office/drawing/2014/main" xmlns="" val="20000"/>
                    </a:ext>
                  </a:extLst>
                </a:gridCol>
                <a:gridCol w="1062202">
                  <a:extLst>
                    <a:ext uri="{9D8B030D-6E8A-4147-A177-3AD203B41FA5}">
                      <a16:colId xmlns:a16="http://schemas.microsoft.com/office/drawing/2014/main" xmlns="" val="20001"/>
                    </a:ext>
                  </a:extLst>
                </a:gridCol>
                <a:gridCol w="1249841">
                  <a:extLst>
                    <a:ext uri="{9D8B030D-6E8A-4147-A177-3AD203B41FA5}">
                      <a16:colId xmlns:a16="http://schemas.microsoft.com/office/drawing/2014/main" xmlns="" val="20002"/>
                    </a:ext>
                  </a:extLst>
                </a:gridCol>
              </a:tblGrid>
              <a:tr h="334731">
                <a:tc>
                  <a:txBody>
                    <a:bodyPr/>
                    <a:lstStyle/>
                    <a:p>
                      <a:endParaRPr lang="en-GB" sz="1200" dirty="0"/>
                    </a:p>
                  </a:txBody>
                  <a:tcPr/>
                </a:tc>
                <a:tc>
                  <a:txBody>
                    <a:bodyPr/>
                    <a:lstStyle/>
                    <a:p>
                      <a:r>
                        <a:rPr lang="nl-BE" sz="1200" dirty="0"/>
                        <a:t>Sequence A</a:t>
                      </a:r>
                      <a:endParaRPr lang="en-GB" sz="1200" dirty="0"/>
                    </a:p>
                  </a:txBody>
                  <a:tcPr/>
                </a:tc>
                <a:tc>
                  <a:txBody>
                    <a:bodyPr/>
                    <a:lstStyle/>
                    <a:p>
                      <a:r>
                        <a:rPr lang="nl-BE" sz="1200" dirty="0"/>
                        <a:t>Sequence B</a:t>
                      </a:r>
                      <a:endParaRPr lang="en-GB" sz="1200" dirty="0"/>
                    </a:p>
                  </a:txBody>
                  <a:tcPr/>
                </a:tc>
                <a:extLst>
                  <a:ext uri="{0D108BD9-81ED-4DB2-BD59-A6C34878D82A}">
                    <a16:rowId xmlns:a16="http://schemas.microsoft.com/office/drawing/2014/main" xmlns="" val="10000"/>
                  </a:ext>
                </a:extLst>
              </a:tr>
              <a:tr h="259354">
                <a:tc>
                  <a:txBody>
                    <a:bodyPr/>
                    <a:lstStyle/>
                    <a:p>
                      <a:r>
                        <a:rPr lang="nl-BE" sz="1200" dirty="0">
                          <a:solidFill>
                            <a:srgbClr val="C00000"/>
                          </a:solidFill>
                        </a:rPr>
                        <a:t>Period 1</a:t>
                      </a:r>
                    </a:p>
                  </a:txBody>
                  <a:tcPr/>
                </a:tc>
                <a:tc>
                  <a:txBody>
                    <a:bodyPr/>
                    <a:lstStyle/>
                    <a:p>
                      <a:r>
                        <a:rPr lang="nl-BE" sz="1200" dirty="0"/>
                        <a:t>Test</a:t>
                      </a:r>
                      <a:endParaRPr lang="en-GB" sz="1200" dirty="0"/>
                    </a:p>
                  </a:txBody>
                  <a:tcPr/>
                </a:tc>
                <a:tc>
                  <a:txBody>
                    <a:bodyPr/>
                    <a:lstStyle/>
                    <a:p>
                      <a:r>
                        <a:rPr lang="nl-BE" sz="1200" dirty="0"/>
                        <a:t>Reference</a:t>
                      </a:r>
                    </a:p>
                  </a:txBody>
                  <a:tcPr/>
                </a:tc>
                <a:extLst>
                  <a:ext uri="{0D108BD9-81ED-4DB2-BD59-A6C34878D82A}">
                    <a16:rowId xmlns:a16="http://schemas.microsoft.com/office/drawing/2014/main" xmlns="" val="10001"/>
                  </a:ext>
                </a:extLst>
              </a:tr>
              <a:tr h="259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a:solidFill>
                            <a:srgbClr val="C00000"/>
                          </a:solidFill>
                        </a:rPr>
                        <a:t>Period 2</a:t>
                      </a:r>
                    </a:p>
                  </a:txBody>
                  <a:tcPr/>
                </a:tc>
                <a:tc>
                  <a:txBody>
                    <a:bodyPr/>
                    <a:lstStyle/>
                    <a:p>
                      <a:r>
                        <a:rPr lang="nl-BE" sz="1200" dirty="0"/>
                        <a:t>Reference</a:t>
                      </a:r>
                      <a:endParaRPr lang="en-GB" sz="1200" dirty="0"/>
                    </a:p>
                  </a:txBody>
                  <a:tcPr/>
                </a:tc>
                <a:tc>
                  <a:txBody>
                    <a:bodyPr/>
                    <a:lstStyle/>
                    <a:p>
                      <a:r>
                        <a:rPr lang="nl-BE" sz="1200" dirty="0"/>
                        <a:t>Test</a:t>
                      </a:r>
                      <a:endParaRPr lang="en-GB" sz="1200" dirty="0"/>
                    </a:p>
                  </a:txBody>
                  <a:tcPr/>
                </a:tc>
                <a:extLst>
                  <a:ext uri="{0D108BD9-81ED-4DB2-BD59-A6C34878D82A}">
                    <a16:rowId xmlns:a16="http://schemas.microsoft.com/office/drawing/2014/main" xmlns="" val="10002"/>
                  </a:ext>
                </a:extLst>
              </a:tr>
            </a:tbl>
          </a:graphicData>
        </a:graphic>
      </p:graphicFrame>
      <p:graphicFrame>
        <p:nvGraphicFramePr>
          <p:cNvPr id="6" name="Table 3">
            <a:extLst>
              <a:ext uri="{FF2B5EF4-FFF2-40B4-BE49-F238E27FC236}">
                <a16:creationId xmlns:a16="http://schemas.microsoft.com/office/drawing/2014/main" xmlns="" id="{CCC2303A-61E6-4607-8ABB-04006401B231}"/>
              </a:ext>
            </a:extLst>
          </p:cNvPr>
          <p:cNvGraphicFramePr>
            <a:graphicFrameLocks noGrp="1"/>
          </p:cNvGraphicFramePr>
          <p:nvPr>
            <p:extLst>
              <p:ext uri="{D42A27DB-BD31-4B8C-83A1-F6EECF244321}">
                <p14:modId xmlns:p14="http://schemas.microsoft.com/office/powerpoint/2010/main" val="3815620158"/>
              </p:ext>
            </p:extLst>
          </p:nvPr>
        </p:nvGraphicFramePr>
        <p:xfrm>
          <a:off x="6292271" y="2971800"/>
          <a:ext cx="2692401" cy="838200"/>
        </p:xfrm>
        <a:graphic>
          <a:graphicData uri="http://schemas.openxmlformats.org/drawingml/2006/table">
            <a:tbl>
              <a:tblPr firstRow="1" bandRow="1">
                <a:tableStyleId>{5C22544A-7EE6-4342-B048-85BDC9FD1C3A}</a:tableStyleId>
              </a:tblPr>
              <a:tblGrid>
                <a:gridCol w="1187013">
                  <a:extLst>
                    <a:ext uri="{9D8B030D-6E8A-4147-A177-3AD203B41FA5}">
                      <a16:colId xmlns:a16="http://schemas.microsoft.com/office/drawing/2014/main" xmlns="" val="20000"/>
                    </a:ext>
                  </a:extLst>
                </a:gridCol>
                <a:gridCol w="1505388">
                  <a:extLst>
                    <a:ext uri="{9D8B030D-6E8A-4147-A177-3AD203B41FA5}">
                      <a16:colId xmlns:a16="http://schemas.microsoft.com/office/drawing/2014/main" xmlns="" val="20001"/>
                    </a:ext>
                  </a:extLst>
                </a:gridCol>
              </a:tblGrid>
              <a:tr h="279400">
                <a:tc>
                  <a:txBody>
                    <a:bodyPr/>
                    <a:lstStyle/>
                    <a:p>
                      <a:endParaRPr lang="en-GB" sz="1200" dirty="0"/>
                    </a:p>
                  </a:txBody>
                  <a:tcPr/>
                </a:tc>
                <a:tc>
                  <a:txBody>
                    <a:bodyPr/>
                    <a:lstStyle/>
                    <a:p>
                      <a:r>
                        <a:rPr lang="nl-BE" sz="1200" dirty="0"/>
                        <a:t>Test</a:t>
                      </a:r>
                      <a:r>
                        <a:rPr lang="nl-BE" sz="1200" baseline="0" dirty="0"/>
                        <a:t> </a:t>
                      </a:r>
                      <a:r>
                        <a:rPr lang="nl-BE" sz="1200" baseline="0" dirty="0" err="1"/>
                        <a:t>period</a:t>
                      </a:r>
                      <a:endParaRPr lang="en-GB" sz="1200" dirty="0"/>
                    </a:p>
                  </a:txBody>
                  <a:tcPr/>
                </a:tc>
                <a:extLst>
                  <a:ext uri="{0D108BD9-81ED-4DB2-BD59-A6C34878D82A}">
                    <a16:rowId xmlns:a16="http://schemas.microsoft.com/office/drawing/2014/main" xmlns="" val="10000"/>
                  </a:ext>
                </a:extLst>
              </a:tr>
              <a:tr h="279400">
                <a:tc>
                  <a:txBody>
                    <a:bodyPr/>
                    <a:lstStyle/>
                    <a:p>
                      <a:r>
                        <a:rPr lang="nl-BE" sz="1200" dirty="0">
                          <a:solidFill>
                            <a:srgbClr val="C00000"/>
                          </a:solidFill>
                        </a:rPr>
                        <a:t>Group 1</a:t>
                      </a:r>
                    </a:p>
                  </a:txBody>
                  <a:tcPr/>
                </a:tc>
                <a:tc>
                  <a:txBody>
                    <a:bodyPr/>
                    <a:lstStyle/>
                    <a:p>
                      <a:r>
                        <a:rPr lang="nl-BE" sz="1200" dirty="0"/>
                        <a:t>Test</a:t>
                      </a:r>
                      <a:endParaRPr lang="en-GB" sz="1200" dirty="0"/>
                    </a:p>
                  </a:txBody>
                  <a:tcPr/>
                </a:tc>
                <a:extLst>
                  <a:ext uri="{0D108BD9-81ED-4DB2-BD59-A6C34878D82A}">
                    <a16:rowId xmlns:a16="http://schemas.microsoft.com/office/drawing/2014/main" xmlns="" val="10001"/>
                  </a:ext>
                </a:extLst>
              </a:tr>
              <a:tr h="27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a:solidFill>
                            <a:srgbClr val="C00000"/>
                          </a:solidFill>
                        </a:rPr>
                        <a:t>Group 2</a:t>
                      </a:r>
                    </a:p>
                  </a:txBody>
                  <a:tcPr/>
                </a:tc>
                <a:tc>
                  <a:txBody>
                    <a:bodyPr/>
                    <a:lstStyle/>
                    <a:p>
                      <a:r>
                        <a:rPr lang="nl-BE" sz="1200" dirty="0"/>
                        <a:t>Reference</a:t>
                      </a:r>
                      <a:endParaRPr lang="en-GB" sz="1200" dirty="0"/>
                    </a:p>
                  </a:txBody>
                  <a:tcPr/>
                </a:tc>
                <a:extLst>
                  <a:ext uri="{0D108BD9-81ED-4DB2-BD59-A6C34878D82A}">
                    <a16:rowId xmlns:a16="http://schemas.microsoft.com/office/drawing/2014/main" xmlns="" val="10002"/>
                  </a:ext>
                </a:extLst>
              </a:tr>
            </a:tbl>
          </a:graphicData>
        </a:graphic>
      </p:graphicFrame>
      <p:sp>
        <p:nvSpPr>
          <p:cNvPr id="7" name="Rectangle 6">
            <a:extLst>
              <a:ext uri="{FF2B5EF4-FFF2-40B4-BE49-F238E27FC236}">
                <a16:creationId xmlns:a16="http://schemas.microsoft.com/office/drawing/2014/main" xmlns="" id="{6FABE6E1-2522-4554-9B59-79555F44C0C5}"/>
              </a:ext>
            </a:extLst>
          </p:cNvPr>
          <p:cNvSpPr/>
          <p:nvPr/>
        </p:nvSpPr>
        <p:spPr>
          <a:xfrm>
            <a:off x="351848" y="1371600"/>
            <a:ext cx="8131175" cy="4062651"/>
          </a:xfrm>
          <a:prstGeom prst="rect">
            <a:avLst/>
          </a:prstGeom>
        </p:spPr>
        <p:txBody>
          <a:bodyPr wrap="square">
            <a:spAutoFit/>
          </a:bodyPr>
          <a:lstStyle/>
          <a:p>
            <a:pPr marL="342900" indent="-342900">
              <a:buFont typeface="Arial" panose="020B0604020202020204" pitchFamily="34" charset="0"/>
              <a:buChar char="•"/>
            </a:pPr>
            <a:r>
              <a:rPr lang="en-US" sz="2000" b="1" u="sng" dirty="0"/>
              <a:t>Parallel study design </a:t>
            </a:r>
            <a:endParaRPr lang="en-GB" sz="2000" b="1" u="sng" dirty="0"/>
          </a:p>
          <a:p>
            <a:pPr marL="800100" lvl="1" indent="-342900">
              <a:buFont typeface="Arial" panose="020B0604020202020204" pitchFamily="34" charset="0"/>
              <a:buChar char="•"/>
            </a:pPr>
            <a:r>
              <a:rPr lang="en-GB" sz="1800" dirty="0"/>
              <a:t>Each subject is administered only one treatment, resulting in a product BE assessment based upon a between-individual comparison. </a:t>
            </a:r>
          </a:p>
          <a:p>
            <a:pPr marL="800100" lvl="1" indent="-342900">
              <a:buFont typeface="Arial" panose="020B0604020202020204" pitchFamily="34" charset="0"/>
              <a:buChar char="•"/>
            </a:pPr>
            <a:r>
              <a:rPr lang="en-GB" sz="1800" dirty="0" err="1"/>
              <a:t>Intersubject</a:t>
            </a:r>
            <a:r>
              <a:rPr lang="en-GB" sz="1800" dirty="0"/>
              <a:t> variability + </a:t>
            </a:r>
            <a:r>
              <a:rPr lang="en-GB" sz="1800" dirty="0" err="1"/>
              <a:t>intrasubject</a:t>
            </a:r>
            <a:r>
              <a:rPr lang="en-GB" sz="1800" dirty="0"/>
              <a:t> variability + random error contribute to the uncertainty associated with the (population) prediction of mean test/reference ratios</a:t>
            </a:r>
          </a:p>
          <a:p>
            <a:pPr marL="800100" lvl="1"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u="sng" dirty="0"/>
              <a:t>Cross-over study design </a:t>
            </a:r>
            <a:endParaRPr lang="en-GB" sz="2000" b="1" u="sng" dirty="0"/>
          </a:p>
          <a:p>
            <a:pPr marL="800100" lvl="1" indent="-342900">
              <a:buFont typeface="Arial" panose="020B0604020202020204" pitchFamily="34" charset="0"/>
              <a:buChar char="•"/>
            </a:pPr>
            <a:r>
              <a:rPr lang="en-GB" sz="1800" dirty="0"/>
              <a:t>Each subject is administered both the test and reference formulations, resulting in a product BE assessment based upon a within-individual comparison.  </a:t>
            </a:r>
          </a:p>
          <a:p>
            <a:pPr marL="800100" lvl="1" indent="-342900">
              <a:buFont typeface="Arial" panose="020B0604020202020204" pitchFamily="34" charset="0"/>
              <a:buChar char="•"/>
            </a:pPr>
            <a:r>
              <a:rPr lang="en-GB" sz="1800" dirty="0" err="1"/>
              <a:t>Intersubject</a:t>
            </a:r>
            <a:r>
              <a:rPr lang="en-GB" sz="1800" dirty="0"/>
              <a:t> variability does not contribute to the uncertainty associated with the (population) predictions of mean test/reference ratios</a:t>
            </a:r>
            <a:endParaRPr lang="en-US" sz="1800" dirty="0"/>
          </a:p>
        </p:txBody>
      </p:sp>
    </p:spTree>
    <p:extLst>
      <p:ext uri="{BB962C8B-B14F-4D97-AF65-F5344CB8AC3E}">
        <p14:creationId xmlns:p14="http://schemas.microsoft.com/office/powerpoint/2010/main" val="329233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132F13F-8ED8-4191-8EF9-195F68D26524}"/>
              </a:ext>
            </a:extLst>
          </p:cNvPr>
          <p:cNvSpPr>
            <a:spLocks noGrp="1"/>
          </p:cNvSpPr>
          <p:nvPr>
            <p:ph type="body" sz="quarter" idx="10"/>
          </p:nvPr>
        </p:nvSpPr>
        <p:spPr/>
        <p:txBody>
          <a:bodyPr/>
          <a:lstStyle/>
          <a:p>
            <a:r>
              <a:rPr lang="nl-BE" sz="3600" b="1" dirty="0" err="1"/>
              <a:t>Preferred</a:t>
            </a:r>
            <a:r>
              <a:rPr lang="nl-BE" sz="3600" b="1" dirty="0"/>
              <a:t> </a:t>
            </a:r>
            <a:r>
              <a:rPr lang="nl-BE" sz="3600" b="1" dirty="0" err="1"/>
              <a:t>study</a:t>
            </a:r>
            <a:r>
              <a:rPr lang="nl-BE" sz="3600" b="1" dirty="0"/>
              <a:t> design: </a:t>
            </a:r>
            <a:r>
              <a:rPr lang="nl-BE" sz="3600" b="1" dirty="0" err="1"/>
              <a:t>crossover</a:t>
            </a:r>
            <a:endParaRPr lang="en-GB" sz="3600" b="1" dirty="0"/>
          </a:p>
        </p:txBody>
      </p:sp>
      <p:sp>
        <p:nvSpPr>
          <p:cNvPr id="5" name="Content Placeholder 2">
            <a:extLst>
              <a:ext uri="{FF2B5EF4-FFF2-40B4-BE49-F238E27FC236}">
                <a16:creationId xmlns:a16="http://schemas.microsoft.com/office/drawing/2014/main" xmlns="" id="{E4FCAC11-9812-46F2-A686-62294AF06AC0}"/>
              </a:ext>
            </a:extLst>
          </p:cNvPr>
          <p:cNvSpPr txBox="1">
            <a:spLocks/>
          </p:cNvSpPr>
          <p:nvPr/>
        </p:nvSpPr>
        <p:spPr>
          <a:xfrm>
            <a:off x="228600" y="914400"/>
            <a:ext cx="8763000" cy="5048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Classic in vivo BE study: </a:t>
            </a:r>
            <a:r>
              <a:rPr lang="en-US" sz="2000" dirty="0">
                <a:solidFill>
                  <a:srgbClr val="C00000"/>
                </a:solidFill>
                <a:effectLst>
                  <a:outerShdw blurRad="38100" dist="38100" dir="2700000" algn="tl">
                    <a:srgbClr val="000000">
                      <a:alpha val="43137"/>
                    </a:srgbClr>
                  </a:outerShdw>
                </a:effectLst>
              </a:rPr>
              <a:t>two-period, two-sequence, two-treatment crossover study</a:t>
            </a:r>
            <a:r>
              <a:rPr lang="en-US" sz="2000" dirty="0"/>
              <a:t> to </a:t>
            </a:r>
            <a:r>
              <a:rPr lang="en-GB" sz="2000" dirty="0"/>
              <a:t>reduce the magnitude of residual (unexplained) </a:t>
            </a:r>
            <a:r>
              <a:rPr lang="en-US" sz="2000" dirty="0"/>
              <a:t>study variability: </a:t>
            </a:r>
          </a:p>
          <a:p>
            <a:pPr marL="457200" lvl="1" indent="0">
              <a:buNone/>
            </a:pPr>
            <a:r>
              <a:rPr lang="en-US" sz="1800" dirty="0"/>
              <a:t>- Source of between subject differences</a:t>
            </a:r>
          </a:p>
          <a:p>
            <a:pPr lvl="2"/>
            <a:r>
              <a:rPr lang="en-US" sz="1800" dirty="0"/>
              <a:t>drug </a:t>
            </a:r>
            <a:r>
              <a:rPr lang="en-GB" sz="1800" dirty="0"/>
              <a:t>permeability</a:t>
            </a:r>
          </a:p>
          <a:p>
            <a:pPr lvl="2"/>
            <a:r>
              <a:rPr lang="en-GB" sz="1800" dirty="0"/>
              <a:t>gastrointestinal transit time</a:t>
            </a:r>
          </a:p>
          <a:p>
            <a:pPr lvl="2"/>
            <a:r>
              <a:rPr lang="en-GB" sz="1800" dirty="0"/>
              <a:t>first pass metabolism</a:t>
            </a:r>
            <a:r>
              <a:rPr lang="en-US" sz="1800" dirty="0"/>
              <a:t> </a:t>
            </a:r>
          </a:p>
          <a:p>
            <a:pPr lvl="2"/>
            <a:r>
              <a:rPr lang="en-US" sz="1800" dirty="0"/>
              <a:t>drug clearance </a:t>
            </a:r>
          </a:p>
          <a:p>
            <a:pPr lvl="2"/>
            <a:r>
              <a:rPr lang="en-US" sz="1800" dirty="0"/>
              <a:t>volume of drug distribution </a:t>
            </a:r>
          </a:p>
          <a:p>
            <a:r>
              <a:rPr lang="en-GB" sz="2000" dirty="0"/>
              <a:t>Washout interval required between periods to ensure the absence of a physiological or pharmacological carryover effect</a:t>
            </a:r>
            <a:r>
              <a:rPr lang="nl-BE" sz="2000" dirty="0"/>
              <a:t>: </a:t>
            </a:r>
          </a:p>
          <a:p>
            <a:pPr lvl="1"/>
            <a:r>
              <a:rPr lang="nl-BE" sz="1800" dirty="0" err="1"/>
              <a:t>wash</a:t>
            </a:r>
            <a:r>
              <a:rPr lang="nl-BE" sz="1800" dirty="0"/>
              <a:t>-out </a:t>
            </a:r>
            <a:r>
              <a:rPr lang="nl-BE" sz="1800" dirty="0" err="1"/>
              <a:t>should</a:t>
            </a:r>
            <a:r>
              <a:rPr lang="nl-BE" sz="1800" dirty="0"/>
              <a:t> </a:t>
            </a:r>
            <a:r>
              <a:rPr lang="nl-BE" sz="1800" dirty="0" err="1"/>
              <a:t>ideally</a:t>
            </a:r>
            <a:r>
              <a:rPr lang="nl-BE" sz="1800" dirty="0"/>
              <a:t> </a:t>
            </a:r>
            <a:r>
              <a:rPr lang="nl-BE" sz="1800" dirty="0" err="1"/>
              <a:t>be</a:t>
            </a:r>
            <a:r>
              <a:rPr lang="nl-BE" sz="1800" dirty="0"/>
              <a:t> ≥ 5x </a:t>
            </a:r>
            <a:r>
              <a:rPr lang="en-GB" sz="1800" dirty="0"/>
              <a:t>blood terminal elimination half-life</a:t>
            </a:r>
          </a:p>
          <a:p>
            <a:pPr lvl="1"/>
            <a:r>
              <a:rPr lang="nl-BE" sz="1800" dirty="0" err="1"/>
              <a:t>to</a:t>
            </a:r>
            <a:r>
              <a:rPr lang="nl-BE" sz="1800" dirty="0"/>
              <a:t> </a:t>
            </a:r>
            <a:r>
              <a:rPr lang="nl-BE" sz="1800" dirty="0" err="1"/>
              <a:t>prevent</a:t>
            </a:r>
            <a:r>
              <a:rPr lang="nl-BE" sz="1800" dirty="0"/>
              <a:t> the </a:t>
            </a:r>
            <a:r>
              <a:rPr lang="nl-BE" sz="1800" dirty="0" err="1"/>
              <a:t>presence</a:t>
            </a:r>
            <a:r>
              <a:rPr lang="nl-BE" sz="1800" dirty="0"/>
              <a:t> of </a:t>
            </a:r>
            <a:r>
              <a:rPr lang="nl-BE" sz="1800" dirty="0" err="1"/>
              <a:t>residual</a:t>
            </a:r>
            <a:r>
              <a:rPr lang="nl-BE" sz="1800" dirty="0"/>
              <a:t> drug </a:t>
            </a:r>
            <a:r>
              <a:rPr lang="nl-BE" sz="1800" dirty="0" err="1"/>
              <a:t>concentratons</a:t>
            </a:r>
            <a:r>
              <a:rPr lang="nl-BE" sz="1800" dirty="0"/>
              <a:t> </a:t>
            </a:r>
            <a:r>
              <a:rPr lang="nl-BE" sz="1800" dirty="0" err="1"/>
              <a:t>that</a:t>
            </a:r>
            <a:r>
              <a:rPr lang="nl-BE" sz="1800" dirty="0"/>
              <a:t> </a:t>
            </a:r>
            <a:r>
              <a:rPr lang="nl-BE" sz="1800" dirty="0" err="1"/>
              <a:t>can</a:t>
            </a:r>
            <a:r>
              <a:rPr lang="nl-BE" sz="1800" dirty="0"/>
              <a:t> bias </a:t>
            </a:r>
            <a:r>
              <a:rPr lang="nl-BE" sz="1800" dirty="0" err="1"/>
              <a:t>calculation</a:t>
            </a:r>
            <a:r>
              <a:rPr lang="nl-BE" sz="1800" dirty="0"/>
              <a:t> of PK parameters (AUC, </a:t>
            </a:r>
            <a:r>
              <a:rPr lang="nl-BE" sz="1800" dirty="0" err="1"/>
              <a:t>Cmax</a:t>
            </a:r>
            <a:r>
              <a:rPr lang="nl-BE" sz="1800" dirty="0"/>
              <a:t> and </a:t>
            </a:r>
            <a:r>
              <a:rPr lang="nl-BE" sz="1800" dirty="0" err="1"/>
              <a:t>Tmax</a:t>
            </a:r>
            <a:r>
              <a:rPr lang="nl-BE" sz="1800" dirty="0"/>
              <a:t>) in </a:t>
            </a:r>
            <a:r>
              <a:rPr lang="nl-BE" sz="1800" dirty="0" err="1"/>
              <a:t>subsequent</a:t>
            </a:r>
            <a:r>
              <a:rPr lang="nl-BE" sz="1800" dirty="0"/>
              <a:t> </a:t>
            </a:r>
            <a:r>
              <a:rPr lang="nl-BE" sz="1800" dirty="0" err="1"/>
              <a:t>periods</a:t>
            </a:r>
            <a:endParaRPr lang="en-GB" sz="1800" dirty="0"/>
          </a:p>
          <a:p>
            <a:pPr lvl="1"/>
            <a:r>
              <a:rPr lang="nl-BE" sz="1800" dirty="0" err="1"/>
              <a:t>if</a:t>
            </a:r>
            <a:r>
              <a:rPr lang="nl-BE" sz="1800" dirty="0"/>
              <a:t> API is </a:t>
            </a:r>
            <a:r>
              <a:rPr lang="nl-BE" sz="1800" dirty="0" err="1"/>
              <a:t>an</a:t>
            </a:r>
            <a:r>
              <a:rPr lang="nl-BE" sz="1800" dirty="0"/>
              <a:t> </a:t>
            </a:r>
            <a:r>
              <a:rPr lang="nl-BE" sz="1800" dirty="0" err="1"/>
              <a:t>endogenous</a:t>
            </a:r>
            <a:r>
              <a:rPr lang="nl-BE" sz="1800" dirty="0"/>
              <a:t> </a:t>
            </a:r>
            <a:r>
              <a:rPr lang="nl-BE" sz="1800" dirty="0" err="1"/>
              <a:t>substances</a:t>
            </a:r>
            <a:r>
              <a:rPr lang="nl-BE" sz="1800" dirty="0"/>
              <a:t>: </a:t>
            </a:r>
            <a:r>
              <a:rPr lang="nl-BE" sz="1800" dirty="0" err="1"/>
              <a:t>demonstrate</a:t>
            </a:r>
            <a:r>
              <a:rPr lang="nl-BE" sz="1800" dirty="0"/>
              <a:t> </a:t>
            </a:r>
            <a:r>
              <a:rPr lang="nl-BE" sz="1800" dirty="0" err="1"/>
              <a:t>that</a:t>
            </a:r>
            <a:r>
              <a:rPr lang="nl-BE" sz="1800" dirty="0"/>
              <a:t> pre-</a:t>
            </a:r>
            <a:r>
              <a:rPr lang="nl-BE" sz="1800" dirty="0" err="1"/>
              <a:t>dose</a:t>
            </a:r>
            <a:r>
              <a:rPr lang="nl-BE" sz="1800" dirty="0"/>
              <a:t> baseline </a:t>
            </a:r>
            <a:r>
              <a:rPr lang="nl-BE" sz="1800" dirty="0" err="1"/>
              <a:t>concentrations</a:t>
            </a:r>
            <a:r>
              <a:rPr lang="nl-BE" sz="1800" dirty="0"/>
              <a:t> </a:t>
            </a:r>
            <a:r>
              <a:rPr lang="nl-BE" sz="1800" dirty="0" err="1"/>
              <a:t>for</a:t>
            </a:r>
            <a:r>
              <a:rPr lang="nl-BE" sz="1800" dirty="0"/>
              <a:t> </a:t>
            </a:r>
            <a:r>
              <a:rPr lang="nl-BE" sz="1800" dirty="0" err="1"/>
              <a:t>period</a:t>
            </a:r>
            <a:r>
              <a:rPr lang="nl-BE" sz="1800" dirty="0"/>
              <a:t> 1 </a:t>
            </a:r>
            <a:r>
              <a:rPr lang="nl-BE" sz="1800" dirty="0" err="1"/>
              <a:t>and</a:t>
            </a:r>
            <a:r>
              <a:rPr lang="nl-BE" sz="1800" dirty="0"/>
              <a:t> 2 are </a:t>
            </a:r>
            <a:r>
              <a:rPr lang="nl-BE" sz="1800" dirty="0" err="1"/>
              <a:t>comparable</a:t>
            </a:r>
            <a:endParaRPr lang="nl-BE" sz="1800" dirty="0"/>
          </a:p>
        </p:txBody>
      </p:sp>
    </p:spTree>
    <p:extLst>
      <p:ext uri="{BB962C8B-B14F-4D97-AF65-F5344CB8AC3E}">
        <p14:creationId xmlns:p14="http://schemas.microsoft.com/office/powerpoint/2010/main" val="220561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8F3DE10-0526-48CB-8023-C4B45FA6D83E}"/>
              </a:ext>
            </a:extLst>
          </p:cNvPr>
          <p:cNvSpPr>
            <a:spLocks noGrp="1"/>
          </p:cNvSpPr>
          <p:nvPr>
            <p:ph type="body" sz="quarter" idx="10"/>
          </p:nvPr>
        </p:nvSpPr>
        <p:spPr/>
        <p:txBody>
          <a:bodyPr/>
          <a:lstStyle/>
          <a:p>
            <a:r>
              <a:rPr lang="nl-BE" sz="3600" b="1" dirty="0" err="1"/>
              <a:t>When</a:t>
            </a:r>
            <a:r>
              <a:rPr lang="nl-BE" sz="3600" b="1" dirty="0"/>
              <a:t> is parallel design </a:t>
            </a:r>
            <a:r>
              <a:rPr lang="nl-BE" sz="3600" b="1" dirty="0" err="1"/>
              <a:t>preferred</a:t>
            </a:r>
            <a:r>
              <a:rPr lang="nl-BE" sz="3600" b="1" dirty="0"/>
              <a:t>?</a:t>
            </a:r>
            <a:br>
              <a:rPr lang="nl-BE" sz="3600" b="1" dirty="0"/>
            </a:br>
            <a:endParaRPr lang="en-GB" sz="3600" b="1" dirty="0"/>
          </a:p>
        </p:txBody>
      </p:sp>
      <p:sp>
        <p:nvSpPr>
          <p:cNvPr id="5" name="Content Placeholder 2">
            <a:extLst>
              <a:ext uri="{FF2B5EF4-FFF2-40B4-BE49-F238E27FC236}">
                <a16:creationId xmlns:a16="http://schemas.microsoft.com/office/drawing/2014/main" xmlns="" id="{2B5A0BC7-459A-459F-9AA4-E44B96F048DA}"/>
              </a:ext>
            </a:extLst>
          </p:cNvPr>
          <p:cNvSpPr txBox="1">
            <a:spLocks/>
          </p:cNvSpPr>
          <p:nvPr/>
        </p:nvSpPr>
        <p:spPr>
          <a:xfrm>
            <a:off x="609600" y="1066800"/>
            <a:ext cx="8017042" cy="50482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When there is the risk of a physiological carryover (e.g., hepatic enzyme induction) that would influence systemic concentrations of the treatment administered in period 2.</a:t>
            </a:r>
            <a:endParaRPr lang="en-GB" sz="2400" dirty="0"/>
          </a:p>
          <a:p>
            <a:r>
              <a:rPr lang="en-US" sz="2400" dirty="0"/>
              <a:t>When the time needed to insure the absence of a physiological and/or pharmacological carryover effect is not feasible because:</a:t>
            </a:r>
            <a:endParaRPr lang="en-GB" sz="2400" dirty="0"/>
          </a:p>
          <a:p>
            <a:pPr lvl="1">
              <a:buFontTx/>
              <a:buChar char="-"/>
            </a:pPr>
            <a:r>
              <a:rPr lang="en-US" dirty="0"/>
              <a:t>Wash-out time period would be extremely long, </a:t>
            </a:r>
            <a:r>
              <a:rPr lang="en-GB" dirty="0"/>
              <a:t>due to a very long (terminal elimination) half-life.</a:t>
            </a:r>
            <a:endParaRPr lang="en-US" dirty="0"/>
          </a:p>
          <a:p>
            <a:pPr lvl="1">
              <a:buFontTx/>
              <a:buChar char="-"/>
            </a:pPr>
            <a:r>
              <a:rPr lang="en-US" dirty="0"/>
              <a:t>Wash-out required would cause significant physiological changes in growing test animals</a:t>
            </a:r>
          </a:p>
          <a:p>
            <a:pPr lvl="1">
              <a:buFontTx/>
              <a:buChar char="-"/>
            </a:pPr>
            <a:r>
              <a:rPr lang="en-US" dirty="0"/>
              <a:t>Extended release formulations where the drug release continues for a duration of months to years.</a:t>
            </a:r>
          </a:p>
          <a:p>
            <a:r>
              <a:rPr lang="en-US" sz="2400" dirty="0"/>
              <a:t>When the target species has insufficient blood volume to allow for a two-period study.</a:t>
            </a:r>
            <a:endParaRPr lang="en-GB" sz="2400" dirty="0"/>
          </a:p>
        </p:txBody>
      </p:sp>
    </p:spTree>
    <p:extLst>
      <p:ext uri="{BB962C8B-B14F-4D97-AF65-F5344CB8AC3E}">
        <p14:creationId xmlns:p14="http://schemas.microsoft.com/office/powerpoint/2010/main" val="113769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137F97B-349E-475A-8013-728759C31144}"/>
              </a:ext>
            </a:extLst>
          </p:cNvPr>
          <p:cNvSpPr>
            <a:spLocks noGrp="1"/>
          </p:cNvSpPr>
          <p:nvPr>
            <p:ph type="body" sz="quarter" idx="10"/>
          </p:nvPr>
        </p:nvSpPr>
        <p:spPr/>
        <p:txBody>
          <a:bodyPr/>
          <a:lstStyle/>
          <a:p>
            <a:r>
              <a:rPr lang="nl-BE" sz="3600" b="1" dirty="0" err="1"/>
              <a:t>Other</a:t>
            </a:r>
            <a:r>
              <a:rPr lang="nl-BE" sz="3600" b="1" dirty="0"/>
              <a:t> </a:t>
            </a:r>
            <a:r>
              <a:rPr lang="nl-BE" sz="3600" b="1" dirty="0" err="1"/>
              <a:t>alternative</a:t>
            </a:r>
            <a:r>
              <a:rPr lang="nl-BE" sz="3600" b="1" dirty="0"/>
              <a:t> </a:t>
            </a:r>
            <a:r>
              <a:rPr lang="nl-BE" sz="3600" b="1" dirty="0" err="1"/>
              <a:t>study</a:t>
            </a:r>
            <a:r>
              <a:rPr lang="nl-BE" sz="3600" b="1" dirty="0"/>
              <a:t> designs:</a:t>
            </a:r>
            <a:endParaRPr lang="en-GB" sz="3600" b="1" dirty="0"/>
          </a:p>
        </p:txBody>
      </p:sp>
      <p:sp>
        <p:nvSpPr>
          <p:cNvPr id="5" name="Content Placeholder 2">
            <a:extLst>
              <a:ext uri="{FF2B5EF4-FFF2-40B4-BE49-F238E27FC236}">
                <a16:creationId xmlns:a16="http://schemas.microsoft.com/office/drawing/2014/main" xmlns="" id="{FFD03350-16A2-438A-A7F2-F5699738BF84}"/>
              </a:ext>
            </a:extLst>
          </p:cNvPr>
          <p:cNvSpPr>
            <a:spLocks noGrp="1"/>
          </p:cNvSpPr>
          <p:nvPr>
            <p:ph type="body" sz="quarter" idx="11"/>
          </p:nvPr>
        </p:nvSpPr>
        <p:spPr/>
        <p:txBody>
          <a:bodyPr>
            <a:normAutofit/>
          </a:bodyPr>
          <a:lstStyle/>
          <a:p>
            <a:r>
              <a:rPr lang="nl-BE" dirty="0" err="1">
                <a:solidFill>
                  <a:schemeClr val="tx1"/>
                </a:solidFill>
              </a:rPr>
              <a:t>Replicate</a:t>
            </a:r>
            <a:r>
              <a:rPr lang="nl-BE" dirty="0">
                <a:solidFill>
                  <a:schemeClr val="tx1"/>
                </a:solidFill>
              </a:rPr>
              <a:t> study design: alternative </a:t>
            </a:r>
            <a:r>
              <a:rPr lang="nl-BE" dirty="0" err="1">
                <a:solidFill>
                  <a:schemeClr val="tx1"/>
                </a:solidFill>
              </a:rPr>
              <a:t>to</a:t>
            </a:r>
            <a:r>
              <a:rPr lang="nl-BE" dirty="0">
                <a:solidFill>
                  <a:schemeClr val="tx1"/>
                </a:solidFill>
              </a:rPr>
              <a:t> </a:t>
            </a:r>
            <a:r>
              <a:rPr lang="nl-BE" dirty="0" err="1">
                <a:solidFill>
                  <a:schemeClr val="tx1"/>
                </a:solidFill>
              </a:rPr>
              <a:t>crossover</a:t>
            </a:r>
            <a:endParaRPr lang="nl-BE" dirty="0">
              <a:solidFill>
                <a:schemeClr val="tx1"/>
              </a:solidFill>
            </a:endParaRPr>
          </a:p>
          <a:p>
            <a:pPr marL="457200" lvl="1" indent="0">
              <a:buNone/>
            </a:pPr>
            <a:r>
              <a:rPr lang="nl-BE" dirty="0"/>
              <a:t>- </a:t>
            </a:r>
            <a:r>
              <a:rPr lang="nl-BE" dirty="0" err="1"/>
              <a:t>When</a:t>
            </a:r>
            <a:r>
              <a:rPr lang="nl-BE" dirty="0"/>
              <a:t> </a:t>
            </a:r>
            <a:r>
              <a:rPr lang="nl-BE" dirty="0" err="1"/>
              <a:t>used</a:t>
            </a:r>
            <a:r>
              <a:rPr lang="nl-BE" dirty="0"/>
              <a:t>?</a:t>
            </a:r>
          </a:p>
          <a:p>
            <a:pPr lvl="2"/>
            <a:r>
              <a:rPr lang="nl-BE" dirty="0" err="1"/>
              <a:t>When</a:t>
            </a:r>
            <a:r>
              <a:rPr lang="nl-BE" dirty="0"/>
              <a:t> a classic cross over design </a:t>
            </a:r>
            <a:r>
              <a:rPr lang="nl-BE" dirty="0" err="1"/>
              <a:t>would</a:t>
            </a:r>
            <a:r>
              <a:rPr lang="nl-BE" dirty="0"/>
              <a:t> require too </a:t>
            </a:r>
            <a:r>
              <a:rPr lang="nl-BE" dirty="0" err="1"/>
              <a:t>many</a:t>
            </a:r>
            <a:r>
              <a:rPr lang="nl-BE" dirty="0"/>
              <a:t> </a:t>
            </a:r>
            <a:r>
              <a:rPr lang="nl-BE" dirty="0" err="1"/>
              <a:t>animals</a:t>
            </a:r>
            <a:endParaRPr lang="nl-BE" dirty="0"/>
          </a:p>
          <a:p>
            <a:pPr lvl="2"/>
            <a:r>
              <a:rPr lang="nl-BE" dirty="0" err="1"/>
              <a:t>When</a:t>
            </a:r>
            <a:r>
              <a:rPr lang="nl-BE" dirty="0"/>
              <a:t> the </a:t>
            </a:r>
            <a:r>
              <a:rPr lang="nl-BE" dirty="0" err="1"/>
              <a:t>reference</a:t>
            </a:r>
            <a:r>
              <a:rPr lang="nl-BE" dirty="0"/>
              <a:t> product is </a:t>
            </a:r>
            <a:r>
              <a:rPr lang="nl-BE" dirty="0" err="1"/>
              <a:t>known</a:t>
            </a:r>
            <a:r>
              <a:rPr lang="nl-BE" dirty="0"/>
              <a:t> </a:t>
            </a:r>
            <a:r>
              <a:rPr lang="nl-BE" dirty="0" err="1"/>
              <a:t>to</a:t>
            </a:r>
            <a:r>
              <a:rPr lang="nl-BE" dirty="0"/>
              <a:t> </a:t>
            </a:r>
            <a:r>
              <a:rPr lang="nl-BE" dirty="0" err="1"/>
              <a:t>be</a:t>
            </a:r>
            <a:r>
              <a:rPr lang="nl-BE" dirty="0"/>
              <a:t> </a:t>
            </a:r>
            <a:r>
              <a:rPr lang="nl-BE" dirty="0" err="1"/>
              <a:t>associated</a:t>
            </a:r>
            <a:r>
              <a:rPr lang="nl-BE" dirty="0"/>
              <a:t> </a:t>
            </a:r>
            <a:r>
              <a:rPr lang="nl-BE" dirty="0" err="1"/>
              <a:t>with</a:t>
            </a:r>
            <a:r>
              <a:rPr lang="nl-BE" dirty="0"/>
              <a:t> “high” </a:t>
            </a:r>
            <a:r>
              <a:rPr lang="nl-BE" dirty="0" err="1"/>
              <a:t>within-individual</a:t>
            </a:r>
            <a:r>
              <a:rPr lang="nl-BE" dirty="0"/>
              <a:t> </a:t>
            </a:r>
            <a:r>
              <a:rPr lang="nl-BE" dirty="0" err="1"/>
              <a:t>pharmacokinetic</a:t>
            </a:r>
            <a:r>
              <a:rPr lang="nl-BE" dirty="0"/>
              <a:t> </a:t>
            </a:r>
            <a:r>
              <a:rPr lang="nl-BE" dirty="0" err="1"/>
              <a:t>variability</a:t>
            </a:r>
            <a:r>
              <a:rPr lang="nl-BE" dirty="0"/>
              <a:t> </a:t>
            </a:r>
          </a:p>
          <a:p>
            <a:pPr lvl="2"/>
            <a:r>
              <a:rPr lang="nl-BE" dirty="0" err="1"/>
              <a:t>When</a:t>
            </a:r>
            <a:r>
              <a:rPr lang="nl-BE" dirty="0"/>
              <a:t> </a:t>
            </a:r>
            <a:r>
              <a:rPr lang="en-US" dirty="0"/>
              <a:t>applying reference scaled in vivo BE approach (in jurisdictions where this is permitted)</a:t>
            </a:r>
            <a:endParaRPr lang="nl-BE" dirty="0"/>
          </a:p>
          <a:p>
            <a:pPr marL="457200" lvl="1" indent="0">
              <a:buNone/>
            </a:pPr>
            <a:r>
              <a:rPr lang="en-US" dirty="0"/>
              <a:t>- Using three or four periods within each group </a:t>
            </a:r>
          </a:p>
          <a:p>
            <a:pPr lvl="2"/>
            <a:r>
              <a:rPr lang="en-US" dirty="0"/>
              <a:t>3 periods = “</a:t>
            </a:r>
            <a:r>
              <a:rPr lang="en-US" i="1" dirty="0"/>
              <a:t>partial replication</a:t>
            </a:r>
            <a:r>
              <a:rPr lang="en-US" dirty="0"/>
              <a:t>” </a:t>
            </a:r>
          </a:p>
          <a:p>
            <a:pPr lvl="3"/>
            <a:r>
              <a:rPr lang="en-US" dirty="0"/>
              <a:t>the reference OR the test is replicated in all subjects</a:t>
            </a:r>
          </a:p>
          <a:p>
            <a:pPr lvl="2"/>
            <a:r>
              <a:rPr lang="en-US" dirty="0"/>
              <a:t>4 periods = “</a:t>
            </a:r>
            <a:r>
              <a:rPr lang="en-US" i="1" dirty="0"/>
              <a:t>full replication</a:t>
            </a:r>
            <a:r>
              <a:rPr lang="en-US" dirty="0"/>
              <a:t>”</a:t>
            </a:r>
          </a:p>
          <a:p>
            <a:pPr lvl="3"/>
            <a:r>
              <a:rPr lang="en-US" dirty="0"/>
              <a:t>each subject receives the test and reference products twice</a:t>
            </a:r>
          </a:p>
          <a:p>
            <a:pPr lvl="3"/>
            <a:r>
              <a:rPr lang="en-US" dirty="0"/>
              <a:t>Specific order of treatments to be designed carefully</a:t>
            </a:r>
          </a:p>
        </p:txBody>
      </p:sp>
    </p:spTree>
    <p:extLst>
      <p:ext uri="{BB962C8B-B14F-4D97-AF65-F5344CB8AC3E}">
        <p14:creationId xmlns:p14="http://schemas.microsoft.com/office/powerpoint/2010/main" val="178742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BE" b="1" dirty="0"/>
              <a:t>Other alternative study designs:</a:t>
            </a:r>
            <a:endParaRPr lang="en-GB" b="1" dirty="0"/>
          </a:p>
          <a:p>
            <a:endParaRPr lang="en-US" dirty="0"/>
          </a:p>
        </p:txBody>
      </p:sp>
      <p:sp>
        <p:nvSpPr>
          <p:cNvPr id="3" name="Text Placeholder 2"/>
          <p:cNvSpPr>
            <a:spLocks noGrp="1"/>
          </p:cNvSpPr>
          <p:nvPr>
            <p:ph type="body" sz="quarter" idx="11"/>
          </p:nvPr>
        </p:nvSpPr>
        <p:spPr/>
        <p:txBody>
          <a:bodyPr/>
          <a:lstStyle/>
          <a:p>
            <a:r>
              <a:rPr lang="nl-BE" sz="2400" dirty="0">
                <a:solidFill>
                  <a:schemeClr val="tx1"/>
                </a:solidFill>
              </a:rPr>
              <a:t>Sequential study design</a:t>
            </a:r>
          </a:p>
          <a:p>
            <a:pPr lvl="1"/>
            <a:r>
              <a:rPr lang="nl-BE" dirty="0"/>
              <a:t>Two step study, second phase only done when BE not yet demonstrated with the initial number of animals in phase 1</a:t>
            </a:r>
          </a:p>
          <a:p>
            <a:pPr lvl="1"/>
            <a:r>
              <a:rPr lang="nl-BE" dirty="0"/>
              <a:t>A priori criteria established in protocol before study initiation</a:t>
            </a:r>
          </a:p>
          <a:p>
            <a:pPr lvl="1"/>
            <a:r>
              <a:rPr lang="nl-BE" dirty="0"/>
              <a:t>In general, before using alternative design and corresponding method of statistical analysis: contact local/regional regulatory authorities!</a:t>
            </a:r>
          </a:p>
          <a:p>
            <a:pPr marL="457200" lvl="1" indent="0">
              <a:buNone/>
            </a:pPr>
            <a:endParaRPr lang="nl-BE" dirty="0"/>
          </a:p>
          <a:p>
            <a:endParaRPr lang="en-US" dirty="0"/>
          </a:p>
        </p:txBody>
      </p:sp>
    </p:spTree>
    <p:extLst>
      <p:ext uri="{BB962C8B-B14F-4D97-AF65-F5344CB8AC3E}">
        <p14:creationId xmlns:p14="http://schemas.microsoft.com/office/powerpoint/2010/main" val="719384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E7F3B9E-6051-4DD5-BF8D-7FAEC4B6DB42}"/>
              </a:ext>
            </a:extLst>
          </p:cNvPr>
          <p:cNvSpPr>
            <a:spLocks noGrp="1"/>
          </p:cNvSpPr>
          <p:nvPr>
            <p:ph type="body" sz="quarter" idx="10"/>
          </p:nvPr>
        </p:nvSpPr>
        <p:spPr/>
        <p:txBody>
          <a:bodyPr/>
          <a:lstStyle/>
          <a:p>
            <a:r>
              <a:rPr lang="nl-BE" sz="3600" b="1" dirty="0"/>
              <a:t>Single </a:t>
            </a:r>
            <a:r>
              <a:rPr lang="nl-BE" sz="3600" b="1" dirty="0" err="1"/>
              <a:t>dose</a:t>
            </a:r>
            <a:r>
              <a:rPr lang="nl-BE" sz="3600" b="1" dirty="0"/>
              <a:t> or multiple </a:t>
            </a:r>
            <a:r>
              <a:rPr lang="nl-BE" sz="3600" b="1" dirty="0" err="1"/>
              <a:t>dose</a:t>
            </a:r>
            <a:r>
              <a:rPr lang="nl-BE" sz="3600" b="1" dirty="0"/>
              <a:t> design?</a:t>
            </a:r>
          </a:p>
        </p:txBody>
      </p:sp>
      <p:sp>
        <p:nvSpPr>
          <p:cNvPr id="5" name="Content Placeholder 2">
            <a:extLst>
              <a:ext uri="{FF2B5EF4-FFF2-40B4-BE49-F238E27FC236}">
                <a16:creationId xmlns:a16="http://schemas.microsoft.com/office/drawing/2014/main" xmlns="" id="{E9785889-AF05-44D6-B8BF-EEA3FBC8B3F5}"/>
              </a:ext>
            </a:extLst>
          </p:cNvPr>
          <p:cNvSpPr>
            <a:spLocks noGrp="1"/>
          </p:cNvSpPr>
          <p:nvPr>
            <p:ph type="body" sz="quarter" idx="11"/>
          </p:nvPr>
        </p:nvSpPr>
        <p:spPr>
          <a:xfrm>
            <a:off x="685800" y="1070811"/>
            <a:ext cx="8241632" cy="5342021"/>
          </a:xfrm>
        </p:spPr>
        <p:txBody>
          <a:bodyPr>
            <a:normAutofit/>
          </a:bodyPr>
          <a:lstStyle/>
          <a:p>
            <a:pPr marL="457200" indent="-457200">
              <a:buFont typeface="Arial" panose="020B0604020202020204" pitchFamily="34" charset="0"/>
              <a:buChar char="•"/>
            </a:pPr>
            <a:r>
              <a:rPr lang="nl-BE" dirty="0">
                <a:solidFill>
                  <a:schemeClr val="tx1"/>
                </a:solidFill>
              </a:rPr>
              <a:t>Single </a:t>
            </a:r>
            <a:r>
              <a:rPr lang="nl-BE" dirty="0" err="1">
                <a:solidFill>
                  <a:schemeClr val="tx1"/>
                </a:solidFill>
              </a:rPr>
              <a:t>dose</a:t>
            </a:r>
            <a:r>
              <a:rPr lang="nl-BE" dirty="0">
                <a:solidFill>
                  <a:schemeClr val="tx1"/>
                </a:solidFill>
              </a:rPr>
              <a:t> is standard</a:t>
            </a:r>
          </a:p>
          <a:p>
            <a:pPr marL="457200" lvl="1" indent="0">
              <a:buNone/>
            </a:pPr>
            <a:r>
              <a:rPr lang="nl-BE" dirty="0"/>
              <a:t>- For </a:t>
            </a:r>
            <a:r>
              <a:rPr lang="nl-BE" dirty="0" err="1"/>
              <a:t>both</a:t>
            </a:r>
            <a:r>
              <a:rPr lang="nl-BE" dirty="0"/>
              <a:t> </a:t>
            </a:r>
            <a:r>
              <a:rPr lang="nl-BE" dirty="0" err="1"/>
              <a:t>immediate</a:t>
            </a:r>
            <a:r>
              <a:rPr lang="nl-BE" dirty="0"/>
              <a:t> and </a:t>
            </a:r>
            <a:r>
              <a:rPr lang="nl-BE" dirty="0" err="1"/>
              <a:t>modified</a:t>
            </a:r>
            <a:r>
              <a:rPr lang="nl-BE" dirty="0"/>
              <a:t> release </a:t>
            </a:r>
            <a:r>
              <a:rPr lang="nl-BE" dirty="0" err="1"/>
              <a:t>formulations</a:t>
            </a:r>
            <a:endParaRPr lang="nl-BE" dirty="0"/>
          </a:p>
          <a:p>
            <a:pPr marL="457200" lvl="1" indent="0">
              <a:buNone/>
            </a:pPr>
            <a:r>
              <a:rPr lang="nl-BE" dirty="0"/>
              <a:t>- More </a:t>
            </a:r>
            <a:r>
              <a:rPr lang="nl-BE" dirty="0" err="1"/>
              <a:t>sensitive</a:t>
            </a:r>
            <a:r>
              <a:rPr lang="nl-BE" dirty="0"/>
              <a:t> in </a:t>
            </a:r>
            <a:r>
              <a:rPr lang="nl-BE" dirty="0" err="1"/>
              <a:t>assessing</a:t>
            </a:r>
            <a:r>
              <a:rPr lang="nl-BE" dirty="0"/>
              <a:t> </a:t>
            </a:r>
            <a:r>
              <a:rPr lang="nl-BE" dirty="0" err="1"/>
              <a:t>differences</a:t>
            </a:r>
            <a:r>
              <a:rPr lang="nl-BE" dirty="0"/>
              <a:t> in release API </a:t>
            </a:r>
            <a:r>
              <a:rPr lang="nl-BE" dirty="0" err="1"/>
              <a:t>from</a:t>
            </a:r>
            <a:r>
              <a:rPr lang="nl-BE" dirty="0"/>
              <a:t> </a:t>
            </a:r>
            <a:r>
              <a:rPr lang="nl-BE" dirty="0" err="1"/>
              <a:t>formulation</a:t>
            </a:r>
            <a:r>
              <a:rPr lang="nl-BE" dirty="0"/>
              <a:t> </a:t>
            </a:r>
            <a:r>
              <a:rPr lang="nl-BE" dirty="0" err="1"/>
              <a:t>into</a:t>
            </a:r>
            <a:r>
              <a:rPr lang="nl-BE" dirty="0"/>
              <a:t> </a:t>
            </a:r>
            <a:r>
              <a:rPr lang="nl-BE" dirty="0" err="1"/>
              <a:t>systemic</a:t>
            </a:r>
            <a:r>
              <a:rPr lang="nl-BE" dirty="0"/>
              <a:t> </a:t>
            </a:r>
            <a:r>
              <a:rPr lang="nl-BE" dirty="0" err="1"/>
              <a:t>circulation</a:t>
            </a:r>
            <a:endParaRPr lang="nl-BE" dirty="0"/>
          </a:p>
          <a:p>
            <a:pPr marL="457200" indent="-457200">
              <a:buFont typeface="Arial" panose="020B0604020202020204" pitchFamily="34" charset="0"/>
              <a:buChar char="•"/>
            </a:pPr>
            <a:r>
              <a:rPr lang="nl-BE" dirty="0">
                <a:solidFill>
                  <a:schemeClr val="tx1"/>
                </a:solidFill>
              </a:rPr>
              <a:t>Single and multiple dose studies can be performed using either crossover or parallel designs</a:t>
            </a:r>
          </a:p>
          <a:p>
            <a:pPr lvl="1">
              <a:buFontTx/>
              <a:buChar char="-"/>
            </a:pPr>
            <a:r>
              <a:rPr lang="nl-BE" dirty="0" err="1"/>
              <a:t>Sequential</a:t>
            </a:r>
            <a:r>
              <a:rPr lang="nl-BE" dirty="0"/>
              <a:t> or </a:t>
            </a:r>
            <a:r>
              <a:rPr lang="nl-BE" dirty="0" err="1"/>
              <a:t>replicate</a:t>
            </a:r>
            <a:r>
              <a:rPr lang="nl-BE" dirty="0"/>
              <a:t> designs </a:t>
            </a:r>
            <a:r>
              <a:rPr lang="nl-BE" dirty="0" err="1"/>
              <a:t>not</a:t>
            </a:r>
            <a:r>
              <a:rPr lang="nl-BE" dirty="0"/>
              <a:t> </a:t>
            </a:r>
            <a:r>
              <a:rPr lang="nl-BE" dirty="0" err="1"/>
              <a:t>recommended</a:t>
            </a:r>
            <a:r>
              <a:rPr lang="nl-BE" dirty="0"/>
              <a:t> </a:t>
            </a:r>
            <a:r>
              <a:rPr lang="nl-BE" dirty="0" err="1"/>
              <a:t>for</a:t>
            </a:r>
            <a:r>
              <a:rPr lang="nl-BE" dirty="0"/>
              <a:t> multiple </a:t>
            </a:r>
            <a:r>
              <a:rPr lang="nl-BE" dirty="0" err="1"/>
              <a:t>dose</a:t>
            </a:r>
            <a:r>
              <a:rPr lang="nl-BE" dirty="0"/>
              <a:t> studies (as </a:t>
            </a:r>
            <a:r>
              <a:rPr lang="nl-BE" dirty="0" err="1"/>
              <a:t>very</a:t>
            </a:r>
            <a:r>
              <a:rPr lang="nl-BE" dirty="0"/>
              <a:t> long </a:t>
            </a:r>
            <a:r>
              <a:rPr lang="nl-BE" dirty="0" err="1"/>
              <a:t>duration</a:t>
            </a:r>
            <a:r>
              <a:rPr lang="nl-BE" dirty="0"/>
              <a:t> </a:t>
            </a:r>
            <a:r>
              <a:rPr lang="nl-BE" dirty="0" err="1"/>
              <a:t>might</a:t>
            </a:r>
            <a:r>
              <a:rPr lang="nl-BE" dirty="0"/>
              <a:t> </a:t>
            </a:r>
            <a:r>
              <a:rPr lang="nl-BE" dirty="0" err="1"/>
              <a:t>cause</a:t>
            </a:r>
            <a:r>
              <a:rPr lang="nl-BE" dirty="0"/>
              <a:t> </a:t>
            </a:r>
            <a:r>
              <a:rPr lang="nl-BE" dirty="0" err="1"/>
              <a:t>complications</a:t>
            </a:r>
            <a:r>
              <a:rPr lang="nl-BE" dirty="0"/>
              <a:t>)</a:t>
            </a:r>
          </a:p>
          <a:p>
            <a:pPr marL="457200" lvl="1" indent="0">
              <a:buNone/>
            </a:pPr>
            <a:endParaRPr lang="en-GB" dirty="0"/>
          </a:p>
        </p:txBody>
      </p:sp>
    </p:spTree>
    <p:extLst>
      <p:ext uri="{BB962C8B-B14F-4D97-AF65-F5344CB8AC3E}">
        <p14:creationId xmlns:p14="http://schemas.microsoft.com/office/powerpoint/2010/main" val="1715645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BE" b="1" dirty="0"/>
              <a:t>Single dose or multiple dose design?</a:t>
            </a:r>
          </a:p>
          <a:p>
            <a:endParaRPr lang="en-US" dirty="0"/>
          </a:p>
        </p:txBody>
      </p:sp>
      <p:sp>
        <p:nvSpPr>
          <p:cNvPr id="3" name="Text Placeholder 2"/>
          <p:cNvSpPr>
            <a:spLocks noGrp="1"/>
          </p:cNvSpPr>
          <p:nvPr>
            <p:ph type="body" sz="quarter" idx="11"/>
          </p:nvPr>
        </p:nvSpPr>
        <p:spPr/>
        <p:txBody>
          <a:bodyPr/>
          <a:lstStyle/>
          <a:p>
            <a:pPr marL="457200" indent="-457200">
              <a:buFont typeface="Arial" panose="020B0604020202020204" pitchFamily="34" charset="0"/>
              <a:buChar char="•"/>
            </a:pPr>
            <a:r>
              <a:rPr lang="nl-BE" dirty="0">
                <a:solidFill>
                  <a:schemeClr val="tx1"/>
                </a:solidFill>
              </a:rPr>
              <a:t>When multiple dosing? </a:t>
            </a:r>
          </a:p>
          <a:p>
            <a:pPr lvl="1">
              <a:buFontTx/>
              <a:buChar char="-"/>
            </a:pPr>
            <a:r>
              <a:rPr lang="nl-BE" dirty="0"/>
              <a:t>Extended release formulation intended for repeated dosing if there is accumulation between dosing (at least twofold increase in concentration at steady state compared to single dose)</a:t>
            </a:r>
          </a:p>
          <a:p>
            <a:pPr lvl="2"/>
            <a:r>
              <a:rPr lang="nl-BE" dirty="0"/>
              <a:t>C</a:t>
            </a:r>
            <a:r>
              <a:rPr lang="nl-BE" baseline="-25000" dirty="0"/>
              <a:t>trough</a:t>
            </a:r>
            <a:r>
              <a:rPr lang="nl-BE" dirty="0"/>
              <a:t> to be investigated next to C</a:t>
            </a:r>
            <a:r>
              <a:rPr lang="nl-BE" baseline="-25000" dirty="0"/>
              <a:t>max</a:t>
            </a:r>
            <a:r>
              <a:rPr lang="nl-BE" dirty="0"/>
              <a:t> and AUC</a:t>
            </a:r>
          </a:p>
          <a:p>
            <a:pPr lvl="2"/>
            <a:r>
              <a:rPr lang="nl-BE" dirty="0"/>
              <a:t>C</a:t>
            </a:r>
            <a:r>
              <a:rPr lang="nl-BE" baseline="-25000" dirty="0"/>
              <a:t>trough</a:t>
            </a:r>
            <a:r>
              <a:rPr lang="nl-BE" dirty="0"/>
              <a:t> may differ from C</a:t>
            </a:r>
            <a:r>
              <a:rPr lang="nl-BE" baseline="-25000" dirty="0"/>
              <a:t>min</a:t>
            </a:r>
            <a:r>
              <a:rPr lang="nl-BE" dirty="0"/>
              <a:t> if product has a lag time between administration and absorption </a:t>
            </a:r>
          </a:p>
          <a:p>
            <a:pPr lvl="1">
              <a:buFontTx/>
              <a:buChar char="-"/>
            </a:pPr>
            <a:r>
              <a:rPr lang="nl-BE" dirty="0"/>
              <a:t>Saturable elimination processes that may lead to an under-estimation of product exposure differences when dosed at steady state.</a:t>
            </a:r>
          </a:p>
          <a:p>
            <a:pPr lvl="1">
              <a:buFontTx/>
              <a:buChar char="-"/>
            </a:pPr>
            <a:r>
              <a:rPr lang="nl-BE" dirty="0"/>
              <a:t>Assay not sensitive enough to allow calculation AUC after single dose</a:t>
            </a:r>
          </a:p>
          <a:p>
            <a:endParaRPr lang="en-US" dirty="0"/>
          </a:p>
        </p:txBody>
      </p:sp>
    </p:spTree>
    <p:extLst>
      <p:ext uri="{BB962C8B-B14F-4D97-AF65-F5344CB8AC3E}">
        <p14:creationId xmlns:p14="http://schemas.microsoft.com/office/powerpoint/2010/main" val="3823511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2CF2ED2B-7D11-41B8-A0BE-E47F5608AFC3}"/>
              </a:ext>
            </a:extLst>
          </p:cNvPr>
          <p:cNvSpPr>
            <a:spLocks noGrp="1"/>
          </p:cNvSpPr>
          <p:nvPr>
            <p:ph type="body" sz="quarter" idx="11"/>
          </p:nvPr>
        </p:nvSpPr>
        <p:spPr/>
        <p:txBody>
          <a:bodyPr/>
          <a:lstStyle/>
          <a:p>
            <a:r>
              <a:rPr lang="nl-BE" b="1" dirty="0">
                <a:solidFill>
                  <a:srgbClr val="218BA7"/>
                </a:solidFill>
              </a:rPr>
              <a:t>5. Species and subjects</a:t>
            </a:r>
            <a:endParaRPr lang="en-GB" b="1" dirty="0">
              <a:solidFill>
                <a:srgbClr val="218BA7"/>
              </a:solidFill>
            </a:endParaRPr>
          </a:p>
        </p:txBody>
      </p:sp>
    </p:spTree>
    <p:extLst>
      <p:ext uri="{BB962C8B-B14F-4D97-AF65-F5344CB8AC3E}">
        <p14:creationId xmlns:p14="http://schemas.microsoft.com/office/powerpoint/2010/main" val="208566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xmlns="" id="{460D91E7-4E95-4C90-8BDB-E6791A77A367}"/>
              </a:ext>
            </a:extLst>
          </p:cNvPr>
          <p:cNvSpPr>
            <a:spLocks noGrp="1"/>
          </p:cNvSpPr>
          <p:nvPr>
            <p:ph type="body" sz="quarter" idx="10"/>
          </p:nvPr>
        </p:nvSpPr>
        <p:spPr/>
        <p:txBody>
          <a:bodyPr/>
          <a:lstStyle/>
          <a:p>
            <a:r>
              <a:rPr lang="en-US" sz="3600" b="1" dirty="0"/>
              <a:t>Agenda</a:t>
            </a:r>
          </a:p>
        </p:txBody>
      </p:sp>
      <p:sp>
        <p:nvSpPr>
          <p:cNvPr id="6" name="Content Placeholder 2">
            <a:extLst>
              <a:ext uri="{FF2B5EF4-FFF2-40B4-BE49-F238E27FC236}">
                <a16:creationId xmlns:a16="http://schemas.microsoft.com/office/drawing/2014/main" xmlns="" id="{62378A1A-8E92-4AC2-87BD-7CA5512F9B66}"/>
              </a:ext>
            </a:extLst>
          </p:cNvPr>
          <p:cNvSpPr txBox="1">
            <a:spLocks noGrp="1"/>
          </p:cNvSpPr>
          <p:nvPr>
            <p:ph type="body" sz="quarter" idx="11"/>
          </p:nvPr>
        </p:nvSpPr>
        <p:spPr>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BE" sz="2900" dirty="0" err="1"/>
              <a:t>What</a:t>
            </a:r>
            <a:r>
              <a:rPr lang="nl-BE" sz="2900" dirty="0"/>
              <a:t> is </a:t>
            </a:r>
            <a:r>
              <a:rPr lang="nl-BE" sz="2900" dirty="0" err="1"/>
              <a:t>bioequivalence</a:t>
            </a:r>
            <a:r>
              <a:rPr lang="nl-BE" sz="2900" dirty="0"/>
              <a:t> (BE)?</a:t>
            </a:r>
          </a:p>
          <a:p>
            <a:pPr>
              <a:lnSpc>
                <a:spcPct val="100000"/>
              </a:lnSpc>
            </a:pPr>
            <a:r>
              <a:rPr lang="en-GB" sz="2900" dirty="0"/>
              <a:t>Factors/variables that need to be considered when developing blood level BE study designs</a:t>
            </a:r>
          </a:p>
          <a:p>
            <a:pPr>
              <a:lnSpc>
                <a:spcPct val="100000"/>
              </a:lnSpc>
            </a:pPr>
            <a:r>
              <a:rPr lang="en-GB" sz="2900" dirty="0"/>
              <a:t>Information that should be included in a blood level BE study report  </a:t>
            </a:r>
          </a:p>
          <a:p>
            <a:pPr lvl="3"/>
            <a:endParaRPr lang="nl-BE" dirty="0"/>
          </a:p>
          <a:p>
            <a:pPr>
              <a:lnSpc>
                <a:spcPct val="100000"/>
              </a:lnSpc>
            </a:pPr>
            <a:r>
              <a:rPr lang="nl-BE" i="1" dirty="0" err="1"/>
              <a:t>Related</a:t>
            </a:r>
            <a:r>
              <a:rPr lang="nl-BE" i="1" dirty="0"/>
              <a:t> topics </a:t>
            </a:r>
            <a:r>
              <a:rPr lang="nl-BE" i="1" dirty="0" err="1"/>
              <a:t>not</a:t>
            </a:r>
            <a:r>
              <a:rPr lang="nl-BE" i="1" dirty="0"/>
              <a:t> </a:t>
            </a:r>
            <a:r>
              <a:rPr lang="nl-BE" i="1" dirty="0" err="1"/>
              <a:t>covered</a:t>
            </a:r>
            <a:r>
              <a:rPr lang="nl-BE" i="1" dirty="0"/>
              <a:t> in </a:t>
            </a:r>
            <a:r>
              <a:rPr lang="nl-BE" i="1" dirty="0" err="1"/>
              <a:t>this</a:t>
            </a:r>
            <a:r>
              <a:rPr lang="nl-BE" i="1" dirty="0"/>
              <a:t> guideline:</a:t>
            </a:r>
          </a:p>
          <a:p>
            <a:pPr lvl="1"/>
            <a:r>
              <a:rPr lang="en-GB" i="1" dirty="0"/>
              <a:t>Biowaivers</a:t>
            </a:r>
          </a:p>
          <a:p>
            <a:pPr lvl="1"/>
            <a:r>
              <a:rPr lang="en-GB" i="1" dirty="0"/>
              <a:t>BE for “special types” of veterinary products (biomass products, therapeutic proteins or peptides, medicated premixes,…)</a:t>
            </a:r>
          </a:p>
          <a:p>
            <a:pPr lvl="1"/>
            <a:r>
              <a:rPr lang="en-GB" i="1" dirty="0"/>
              <a:t>Other types of equivalence studies (pharmacological endpoint BE or clinical endpoint BE studies, in vitro dissolution tests,…)</a:t>
            </a:r>
          </a:p>
          <a:p>
            <a:pPr lvl="1"/>
            <a:r>
              <a:rPr lang="en-GB" i="1" dirty="0"/>
              <a:t>Human food safety</a:t>
            </a:r>
          </a:p>
          <a:p>
            <a:pPr lvl="1"/>
            <a:r>
              <a:rPr lang="en-GB" i="1" dirty="0"/>
              <a:t>Products where blood concentrations may not be indicative of drug levels at site of action, such as topically active formulations, </a:t>
            </a:r>
            <a:r>
              <a:rPr lang="en-GB" i="1" dirty="0" err="1"/>
              <a:t>intramammary</a:t>
            </a:r>
            <a:r>
              <a:rPr lang="en-GB" i="1" dirty="0"/>
              <a:t> products, or….</a:t>
            </a:r>
          </a:p>
          <a:p>
            <a:pPr lvl="1"/>
            <a:r>
              <a:rPr lang="en-GB" i="1" dirty="0"/>
              <a:t>The potential need for supportive studies, such as palatability or licking studies (e.g. transdermal products, medicated blocks).</a:t>
            </a:r>
          </a:p>
          <a:p>
            <a:pPr lvl="1"/>
            <a:r>
              <a:rPr lang="en-GB" i="1" dirty="0"/>
              <a:t>Animal species from which multiple blood sampling is difficult (e.g., fish, bees)</a:t>
            </a:r>
          </a:p>
          <a:p>
            <a:pPr>
              <a:lnSpc>
                <a:spcPct val="100000"/>
              </a:lnSpc>
            </a:pPr>
            <a:endParaRPr lang="en-GB" dirty="0"/>
          </a:p>
        </p:txBody>
      </p:sp>
    </p:spTree>
    <p:extLst>
      <p:ext uri="{BB962C8B-B14F-4D97-AF65-F5344CB8AC3E}">
        <p14:creationId xmlns:p14="http://schemas.microsoft.com/office/powerpoint/2010/main" val="2443846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A0F7200-35FD-4A3C-A857-4B2E5C6DEFD4}"/>
              </a:ext>
            </a:extLst>
          </p:cNvPr>
          <p:cNvSpPr>
            <a:spLocks noGrp="1"/>
          </p:cNvSpPr>
          <p:nvPr>
            <p:ph type="body" sz="quarter" idx="10"/>
          </p:nvPr>
        </p:nvSpPr>
        <p:spPr/>
        <p:txBody>
          <a:bodyPr/>
          <a:lstStyle/>
          <a:p>
            <a:r>
              <a:rPr lang="nl-BE" sz="3600" b="1" dirty="0"/>
              <a:t>Subject and Species</a:t>
            </a:r>
            <a:endParaRPr lang="en-GB" sz="3600" b="1" dirty="0"/>
          </a:p>
        </p:txBody>
      </p:sp>
      <p:sp>
        <p:nvSpPr>
          <p:cNvPr id="5" name="Content Placeholder 2">
            <a:extLst>
              <a:ext uri="{FF2B5EF4-FFF2-40B4-BE49-F238E27FC236}">
                <a16:creationId xmlns:a16="http://schemas.microsoft.com/office/drawing/2014/main" xmlns="" id="{29DCC62F-9918-412F-9113-039CAEA967D8}"/>
              </a:ext>
            </a:extLst>
          </p:cNvPr>
          <p:cNvSpPr>
            <a:spLocks noGrp="1"/>
          </p:cNvSpPr>
          <p:nvPr>
            <p:ph type="body" sz="quarter" idx="11"/>
          </p:nvPr>
        </p:nvSpPr>
        <p:spPr/>
        <p:txBody>
          <a:bodyPr>
            <a:noAutofit/>
          </a:bodyPr>
          <a:lstStyle/>
          <a:p>
            <a:pPr>
              <a:lnSpc>
                <a:spcPct val="100000"/>
              </a:lnSpc>
              <a:spcBef>
                <a:spcPts val="0"/>
              </a:spcBef>
            </a:pPr>
            <a:r>
              <a:rPr lang="nl-BE" sz="1800" dirty="0">
                <a:solidFill>
                  <a:schemeClr val="tx1"/>
                </a:solidFill>
              </a:rPr>
              <a:t>Bioequivalence studies </a:t>
            </a:r>
            <a:r>
              <a:rPr lang="nl-BE" sz="1800" dirty="0" err="1">
                <a:solidFill>
                  <a:schemeClr val="tx1"/>
                </a:solidFill>
              </a:rPr>
              <a:t>required</a:t>
            </a:r>
            <a:r>
              <a:rPr lang="nl-BE" sz="1800" dirty="0">
                <a:solidFill>
                  <a:schemeClr val="tx1"/>
                </a:solidFill>
              </a:rPr>
              <a:t> in each (major) target species</a:t>
            </a:r>
          </a:p>
          <a:p>
            <a:pPr lvl="1">
              <a:lnSpc>
                <a:spcPct val="100000"/>
              </a:lnSpc>
              <a:spcBef>
                <a:spcPts val="0"/>
              </a:spcBef>
            </a:pPr>
            <a:r>
              <a:rPr lang="nl-BE" sz="1800" dirty="0"/>
              <a:t>Minor species </a:t>
            </a:r>
            <a:r>
              <a:rPr lang="nl-BE" sz="1800" dirty="0" err="1"/>
              <a:t>extrapolation</a:t>
            </a:r>
            <a:r>
              <a:rPr lang="nl-BE" sz="1800" dirty="0"/>
              <a:t> </a:t>
            </a:r>
            <a:r>
              <a:rPr lang="nl-BE" sz="1800" dirty="0" err="1"/>
              <a:t>to</a:t>
            </a:r>
            <a:r>
              <a:rPr lang="nl-BE" sz="1800" dirty="0"/>
              <a:t> </a:t>
            </a:r>
            <a:r>
              <a:rPr lang="nl-BE" sz="1800" dirty="0" err="1"/>
              <a:t>be</a:t>
            </a:r>
            <a:r>
              <a:rPr lang="nl-BE" sz="1800" dirty="0"/>
              <a:t> </a:t>
            </a:r>
            <a:r>
              <a:rPr lang="nl-BE" sz="1800" dirty="0" err="1"/>
              <a:t>justified</a:t>
            </a:r>
            <a:endParaRPr lang="nl-BE" sz="1800" dirty="0"/>
          </a:p>
          <a:p>
            <a:pPr lvl="2">
              <a:lnSpc>
                <a:spcPct val="100000"/>
              </a:lnSpc>
              <a:spcBef>
                <a:spcPts val="0"/>
              </a:spcBef>
            </a:pPr>
            <a:r>
              <a:rPr lang="nl-BE" sz="1800" dirty="0" err="1"/>
              <a:t>Anatomy</a:t>
            </a:r>
            <a:r>
              <a:rPr lang="nl-BE" sz="1800" dirty="0"/>
              <a:t> and </a:t>
            </a:r>
            <a:r>
              <a:rPr lang="nl-BE" sz="1800" dirty="0" err="1"/>
              <a:t>physiology</a:t>
            </a:r>
            <a:endParaRPr lang="nl-BE" sz="1800" dirty="0"/>
          </a:p>
          <a:p>
            <a:pPr lvl="2">
              <a:lnSpc>
                <a:spcPct val="100000"/>
              </a:lnSpc>
              <a:spcBef>
                <a:spcPts val="0"/>
              </a:spcBef>
            </a:pPr>
            <a:r>
              <a:rPr lang="nl-BE" sz="1800" dirty="0" err="1"/>
              <a:t>Properties</a:t>
            </a:r>
            <a:r>
              <a:rPr lang="nl-BE" sz="1800" dirty="0"/>
              <a:t> of API and </a:t>
            </a:r>
            <a:r>
              <a:rPr lang="nl-BE" sz="1800" dirty="0" err="1"/>
              <a:t>formulation</a:t>
            </a:r>
            <a:endParaRPr lang="nl-BE" sz="1800" dirty="0"/>
          </a:p>
          <a:p>
            <a:pPr>
              <a:lnSpc>
                <a:spcPct val="100000"/>
              </a:lnSpc>
              <a:spcBef>
                <a:spcPts val="0"/>
              </a:spcBef>
            </a:pPr>
            <a:r>
              <a:rPr lang="nl-BE" sz="1800" dirty="0">
                <a:solidFill>
                  <a:schemeClr val="tx1"/>
                </a:solidFill>
              </a:rPr>
              <a:t>Healthy animals, randomly assigned to groups</a:t>
            </a:r>
          </a:p>
          <a:p>
            <a:pPr lvl="1">
              <a:lnSpc>
                <a:spcPct val="100000"/>
              </a:lnSpc>
              <a:spcBef>
                <a:spcPts val="0"/>
              </a:spcBef>
            </a:pPr>
            <a:r>
              <a:rPr lang="nl-BE" sz="1800" dirty="0" err="1"/>
              <a:t>Representative</a:t>
            </a:r>
            <a:r>
              <a:rPr lang="nl-BE" sz="1800" dirty="0"/>
              <a:t> of </a:t>
            </a:r>
            <a:r>
              <a:rPr lang="nl-BE" sz="1800" dirty="0" err="1"/>
              <a:t>population</a:t>
            </a:r>
            <a:r>
              <a:rPr lang="nl-BE" sz="1800" dirty="0"/>
              <a:t> </a:t>
            </a:r>
          </a:p>
          <a:p>
            <a:pPr lvl="1">
              <a:lnSpc>
                <a:spcPct val="100000"/>
              </a:lnSpc>
              <a:spcBef>
                <a:spcPts val="0"/>
              </a:spcBef>
            </a:pPr>
            <a:r>
              <a:rPr lang="nl-BE" sz="1800" dirty="0" err="1"/>
              <a:t>Homogenous</a:t>
            </a:r>
            <a:r>
              <a:rPr lang="nl-BE" sz="1800" dirty="0"/>
              <a:t> and </a:t>
            </a:r>
            <a:r>
              <a:rPr lang="nl-BE" sz="1800" dirty="0" err="1"/>
              <a:t>equally</a:t>
            </a:r>
            <a:r>
              <a:rPr lang="nl-BE" sz="1800" dirty="0"/>
              <a:t> </a:t>
            </a:r>
            <a:r>
              <a:rPr lang="nl-BE" sz="1800" dirty="0" err="1"/>
              <a:t>sized</a:t>
            </a:r>
            <a:r>
              <a:rPr lang="nl-BE" sz="1800" dirty="0"/>
              <a:t>, uniform </a:t>
            </a:r>
            <a:r>
              <a:rPr lang="nl-BE" sz="1800" dirty="0" err="1"/>
              <a:t>groups</a:t>
            </a:r>
            <a:endParaRPr lang="nl-BE" sz="1800" dirty="0"/>
          </a:p>
          <a:p>
            <a:pPr lvl="2">
              <a:lnSpc>
                <a:spcPct val="100000"/>
              </a:lnSpc>
              <a:spcBef>
                <a:spcPts val="0"/>
              </a:spcBef>
            </a:pPr>
            <a:r>
              <a:rPr lang="nl-BE" sz="1800" dirty="0"/>
              <a:t>Age, body weight, gender, nutrition, </a:t>
            </a:r>
            <a:r>
              <a:rPr lang="nl-BE" sz="1800" dirty="0" err="1"/>
              <a:t>physiological</a:t>
            </a:r>
            <a:r>
              <a:rPr lang="nl-BE" sz="1800" dirty="0"/>
              <a:t> state, </a:t>
            </a:r>
            <a:r>
              <a:rPr lang="nl-BE" sz="1800" dirty="0" err="1"/>
              <a:t>sometimes</a:t>
            </a:r>
            <a:r>
              <a:rPr lang="nl-BE" sz="1800" dirty="0"/>
              <a:t> also </a:t>
            </a:r>
            <a:r>
              <a:rPr lang="nl-BE" sz="1800" dirty="0" err="1"/>
              <a:t>production</a:t>
            </a:r>
            <a:r>
              <a:rPr lang="nl-BE" sz="1800" dirty="0"/>
              <a:t> level</a:t>
            </a:r>
          </a:p>
          <a:p>
            <a:pPr lvl="2">
              <a:lnSpc>
                <a:spcPct val="100000"/>
              </a:lnSpc>
              <a:spcBef>
                <a:spcPts val="0"/>
              </a:spcBef>
            </a:pPr>
            <a:r>
              <a:rPr lang="nl-BE" sz="1800" dirty="0"/>
              <a:t>Most pertinent in parallel </a:t>
            </a:r>
            <a:r>
              <a:rPr lang="nl-BE" sz="1800" dirty="0" err="1"/>
              <a:t>study</a:t>
            </a:r>
            <a:r>
              <a:rPr lang="nl-BE" sz="1800" dirty="0"/>
              <a:t> design as in cross-over </a:t>
            </a:r>
            <a:r>
              <a:rPr lang="nl-BE" sz="1800" dirty="0" err="1"/>
              <a:t>animals</a:t>
            </a:r>
            <a:r>
              <a:rPr lang="nl-BE" sz="1800" dirty="0"/>
              <a:t> serve as </a:t>
            </a:r>
            <a:r>
              <a:rPr lang="nl-BE" sz="1800" dirty="0" err="1"/>
              <a:t>their</a:t>
            </a:r>
            <a:r>
              <a:rPr lang="nl-BE" sz="1800" dirty="0"/>
              <a:t> </a:t>
            </a:r>
            <a:r>
              <a:rPr lang="nl-BE" sz="1800" dirty="0" err="1"/>
              <a:t>own</a:t>
            </a:r>
            <a:r>
              <a:rPr lang="nl-BE" sz="1800" dirty="0"/>
              <a:t> control</a:t>
            </a:r>
          </a:p>
          <a:p>
            <a:pPr>
              <a:lnSpc>
                <a:spcPct val="100000"/>
              </a:lnSpc>
              <a:spcBef>
                <a:spcPts val="0"/>
              </a:spcBef>
            </a:pPr>
            <a:r>
              <a:rPr lang="nl-BE" sz="1800" dirty="0">
                <a:solidFill>
                  <a:schemeClr val="tx1"/>
                </a:solidFill>
              </a:rPr>
              <a:t>Drug free period before first </a:t>
            </a:r>
            <a:r>
              <a:rPr lang="nl-BE" sz="1800" dirty="0" err="1">
                <a:solidFill>
                  <a:schemeClr val="tx1"/>
                </a:solidFill>
              </a:rPr>
              <a:t>dosing</a:t>
            </a:r>
            <a:r>
              <a:rPr lang="nl-BE" sz="1800" dirty="0">
                <a:solidFill>
                  <a:schemeClr val="tx1"/>
                </a:solidFill>
              </a:rPr>
              <a:t>, </a:t>
            </a:r>
          </a:p>
          <a:p>
            <a:pPr lvl="1">
              <a:lnSpc>
                <a:spcPct val="100000"/>
              </a:lnSpc>
              <a:spcBef>
                <a:spcPts val="0"/>
              </a:spcBef>
            </a:pPr>
            <a:r>
              <a:rPr lang="nl-BE" sz="1800" dirty="0" err="1"/>
              <a:t>Preferably</a:t>
            </a:r>
            <a:r>
              <a:rPr lang="nl-BE" sz="1800" dirty="0"/>
              <a:t> </a:t>
            </a:r>
            <a:r>
              <a:rPr lang="nl-BE" sz="1800" dirty="0" err="1"/>
              <a:t>naive</a:t>
            </a:r>
            <a:r>
              <a:rPr lang="nl-BE" sz="1800" dirty="0"/>
              <a:t> </a:t>
            </a:r>
            <a:r>
              <a:rPr lang="nl-BE" sz="1800" dirty="0" err="1"/>
              <a:t>animals</a:t>
            </a:r>
            <a:r>
              <a:rPr lang="nl-BE" sz="1800" dirty="0"/>
              <a:t>, but </a:t>
            </a:r>
            <a:r>
              <a:rPr lang="nl-BE" sz="1800" dirty="0" err="1"/>
              <a:t>always</a:t>
            </a:r>
            <a:r>
              <a:rPr lang="nl-BE" sz="1800" dirty="0"/>
              <a:t> drug free </a:t>
            </a:r>
            <a:r>
              <a:rPr lang="nl-BE" sz="1800" dirty="0" err="1"/>
              <a:t>period</a:t>
            </a:r>
            <a:r>
              <a:rPr lang="nl-BE" sz="1800" dirty="0"/>
              <a:t> long </a:t>
            </a:r>
            <a:r>
              <a:rPr lang="nl-BE" sz="1800" dirty="0" err="1"/>
              <a:t>enough</a:t>
            </a:r>
            <a:r>
              <a:rPr lang="nl-BE" sz="1800" dirty="0"/>
              <a:t> </a:t>
            </a:r>
            <a:r>
              <a:rPr lang="nl-BE" sz="1800" dirty="0" err="1"/>
              <a:t>to</a:t>
            </a:r>
            <a:r>
              <a:rPr lang="nl-BE" sz="1800" dirty="0"/>
              <a:t> </a:t>
            </a:r>
            <a:r>
              <a:rPr lang="nl-BE" sz="1800" dirty="0" err="1"/>
              <a:t>ensure</a:t>
            </a:r>
            <a:r>
              <a:rPr lang="nl-BE" sz="1800" dirty="0"/>
              <a:t> </a:t>
            </a:r>
          </a:p>
          <a:p>
            <a:pPr lvl="2">
              <a:lnSpc>
                <a:spcPct val="100000"/>
              </a:lnSpc>
              <a:spcBef>
                <a:spcPts val="0"/>
              </a:spcBef>
            </a:pPr>
            <a:r>
              <a:rPr lang="nl-BE" sz="1800" dirty="0"/>
              <a:t>no </a:t>
            </a:r>
            <a:r>
              <a:rPr lang="nl-BE" sz="1800" dirty="0" err="1"/>
              <a:t>detectable</a:t>
            </a:r>
            <a:r>
              <a:rPr lang="nl-BE" sz="1800" dirty="0"/>
              <a:t> </a:t>
            </a:r>
            <a:r>
              <a:rPr lang="nl-BE" sz="1800" dirty="0" err="1"/>
              <a:t>residues</a:t>
            </a:r>
            <a:r>
              <a:rPr lang="nl-BE" sz="1800" dirty="0"/>
              <a:t>,</a:t>
            </a:r>
          </a:p>
          <a:p>
            <a:pPr lvl="2">
              <a:lnSpc>
                <a:spcPct val="100000"/>
              </a:lnSpc>
              <a:spcBef>
                <a:spcPts val="0"/>
              </a:spcBef>
            </a:pPr>
            <a:r>
              <a:rPr lang="nl-BE" sz="1800" dirty="0"/>
              <a:t>no impact of </a:t>
            </a:r>
            <a:r>
              <a:rPr lang="nl-BE" sz="1800" dirty="0" err="1"/>
              <a:t>potential</a:t>
            </a:r>
            <a:r>
              <a:rPr lang="nl-BE" sz="1800" dirty="0"/>
              <a:t> </a:t>
            </a:r>
            <a:r>
              <a:rPr lang="nl-BE" sz="1800" dirty="0" err="1"/>
              <a:t>physiological</a:t>
            </a:r>
            <a:r>
              <a:rPr lang="nl-BE" sz="1800" dirty="0"/>
              <a:t> </a:t>
            </a:r>
            <a:r>
              <a:rPr lang="nl-BE" sz="1800" dirty="0" err="1"/>
              <a:t>carry</a:t>
            </a:r>
            <a:r>
              <a:rPr lang="nl-BE" sz="1800" dirty="0"/>
              <a:t>-over </a:t>
            </a:r>
            <a:r>
              <a:rPr lang="nl-BE" sz="1800" dirty="0" err="1"/>
              <a:t>effects</a:t>
            </a:r>
            <a:endParaRPr lang="nl-BE" sz="1800" dirty="0"/>
          </a:p>
          <a:p>
            <a:pPr>
              <a:lnSpc>
                <a:spcPct val="100000"/>
              </a:lnSpc>
              <a:spcBef>
                <a:spcPts val="0"/>
              </a:spcBef>
            </a:pPr>
            <a:r>
              <a:rPr lang="nl-BE" sz="1800" dirty="0" err="1">
                <a:solidFill>
                  <a:schemeClr val="tx1"/>
                </a:solidFill>
              </a:rPr>
              <a:t>Describe</a:t>
            </a:r>
            <a:r>
              <a:rPr lang="nl-BE" sz="1800" dirty="0">
                <a:solidFill>
                  <a:schemeClr val="tx1"/>
                </a:solidFill>
              </a:rPr>
              <a:t> </a:t>
            </a:r>
            <a:r>
              <a:rPr lang="nl-BE" sz="1800" dirty="0" err="1">
                <a:solidFill>
                  <a:schemeClr val="tx1"/>
                </a:solidFill>
              </a:rPr>
              <a:t>all</a:t>
            </a:r>
            <a:r>
              <a:rPr lang="nl-BE" sz="1800" dirty="0">
                <a:solidFill>
                  <a:schemeClr val="tx1"/>
                </a:solidFill>
              </a:rPr>
              <a:t> in report!</a:t>
            </a:r>
          </a:p>
          <a:p>
            <a:pPr lvl="1">
              <a:lnSpc>
                <a:spcPct val="100000"/>
              </a:lnSpc>
              <a:spcBef>
                <a:spcPts val="0"/>
              </a:spcBef>
            </a:pPr>
            <a:r>
              <a:rPr lang="nl-BE" sz="1800" dirty="0"/>
              <a:t>And of course in protocol </a:t>
            </a:r>
            <a:r>
              <a:rPr lang="nl-BE" sz="1800" dirty="0" err="1"/>
              <a:t>before</a:t>
            </a:r>
            <a:r>
              <a:rPr lang="nl-BE" sz="1800" dirty="0"/>
              <a:t> </a:t>
            </a:r>
            <a:r>
              <a:rPr lang="nl-BE" sz="1800" dirty="0" err="1"/>
              <a:t>initiation</a:t>
            </a:r>
            <a:r>
              <a:rPr lang="nl-BE" sz="1800" dirty="0"/>
              <a:t> of the </a:t>
            </a:r>
            <a:r>
              <a:rPr lang="nl-BE" sz="1800" dirty="0" err="1"/>
              <a:t>study</a:t>
            </a:r>
            <a:endParaRPr lang="nl-BE" sz="1800" dirty="0"/>
          </a:p>
        </p:txBody>
      </p:sp>
    </p:spTree>
    <p:extLst>
      <p:ext uri="{BB962C8B-B14F-4D97-AF65-F5344CB8AC3E}">
        <p14:creationId xmlns:p14="http://schemas.microsoft.com/office/powerpoint/2010/main" val="1947537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D0E6F241-8AB4-4C9C-B655-5A01AAC86D49}"/>
              </a:ext>
            </a:extLst>
          </p:cNvPr>
          <p:cNvSpPr>
            <a:spLocks noGrp="1"/>
          </p:cNvSpPr>
          <p:nvPr>
            <p:ph type="body" sz="quarter" idx="11"/>
          </p:nvPr>
        </p:nvSpPr>
        <p:spPr/>
        <p:txBody>
          <a:bodyPr/>
          <a:lstStyle/>
          <a:p>
            <a:r>
              <a:rPr lang="nl-BE" b="1" dirty="0">
                <a:solidFill>
                  <a:srgbClr val="218BA7"/>
                </a:solidFill>
              </a:rPr>
              <a:t>6. </a:t>
            </a:r>
            <a:r>
              <a:rPr lang="nl-BE" b="1" dirty="0" err="1">
                <a:solidFill>
                  <a:srgbClr val="218BA7"/>
                </a:solidFill>
              </a:rPr>
              <a:t>Prandial</a:t>
            </a:r>
            <a:r>
              <a:rPr lang="nl-BE" b="1" dirty="0">
                <a:solidFill>
                  <a:srgbClr val="218BA7"/>
                </a:solidFill>
              </a:rPr>
              <a:t> state</a:t>
            </a:r>
            <a:endParaRPr lang="en-GB" b="1" dirty="0">
              <a:solidFill>
                <a:srgbClr val="218BA7"/>
              </a:solidFill>
            </a:endParaRPr>
          </a:p>
        </p:txBody>
      </p:sp>
    </p:spTree>
    <p:extLst>
      <p:ext uri="{BB962C8B-B14F-4D97-AF65-F5344CB8AC3E}">
        <p14:creationId xmlns:p14="http://schemas.microsoft.com/office/powerpoint/2010/main" val="2071235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E03F920-E0F6-4FCA-B4CD-9545E958E555}"/>
              </a:ext>
            </a:extLst>
          </p:cNvPr>
          <p:cNvSpPr>
            <a:spLocks noGrp="1"/>
          </p:cNvSpPr>
          <p:nvPr>
            <p:ph type="body" sz="quarter" idx="10"/>
          </p:nvPr>
        </p:nvSpPr>
        <p:spPr/>
        <p:txBody>
          <a:bodyPr/>
          <a:lstStyle/>
          <a:p>
            <a:r>
              <a:rPr lang="nl-BE" sz="3600" b="1" dirty="0" err="1"/>
              <a:t>Prandial</a:t>
            </a:r>
            <a:r>
              <a:rPr lang="nl-BE" sz="3600" b="1" dirty="0"/>
              <a:t> state</a:t>
            </a:r>
            <a:endParaRPr lang="en-GB" sz="3600" b="1" dirty="0"/>
          </a:p>
        </p:txBody>
      </p:sp>
      <p:sp>
        <p:nvSpPr>
          <p:cNvPr id="5" name="Content Placeholder 2">
            <a:extLst>
              <a:ext uri="{FF2B5EF4-FFF2-40B4-BE49-F238E27FC236}">
                <a16:creationId xmlns:a16="http://schemas.microsoft.com/office/drawing/2014/main" xmlns="" id="{6E9EAADE-CF50-43AC-81D1-E085BECCB825}"/>
              </a:ext>
            </a:extLst>
          </p:cNvPr>
          <p:cNvSpPr>
            <a:spLocks noGrp="1"/>
          </p:cNvSpPr>
          <p:nvPr>
            <p:ph type="body" sz="quarter" idx="11"/>
          </p:nvPr>
        </p:nvSpPr>
        <p:spPr/>
        <p:txBody>
          <a:bodyPr>
            <a:normAutofit fontScale="92500" lnSpcReduction="10000"/>
          </a:bodyPr>
          <a:lstStyle/>
          <a:p>
            <a:pPr marL="457200" indent="-457200">
              <a:buFont typeface="Arial" panose="020B0604020202020204" pitchFamily="34" charset="0"/>
              <a:buChar char="•"/>
            </a:pPr>
            <a:r>
              <a:rPr lang="nl-BE" dirty="0">
                <a:solidFill>
                  <a:schemeClr val="tx1"/>
                </a:solidFill>
              </a:rPr>
              <a:t>For orally administered drugs</a:t>
            </a:r>
          </a:p>
          <a:p>
            <a:pPr marL="457200" indent="-457200">
              <a:buFont typeface="Arial" panose="020B0604020202020204" pitchFamily="34" charset="0"/>
              <a:buChar char="•"/>
            </a:pPr>
            <a:r>
              <a:rPr lang="nl-BE" dirty="0" err="1">
                <a:solidFill>
                  <a:schemeClr val="tx1"/>
                </a:solidFill>
              </a:rPr>
              <a:t>Prandial</a:t>
            </a:r>
            <a:r>
              <a:rPr lang="nl-BE" dirty="0">
                <a:solidFill>
                  <a:schemeClr val="tx1"/>
                </a:solidFill>
              </a:rPr>
              <a:t> state must </a:t>
            </a:r>
            <a:r>
              <a:rPr lang="nl-BE" dirty="0" err="1">
                <a:solidFill>
                  <a:schemeClr val="tx1"/>
                </a:solidFill>
              </a:rPr>
              <a:t>be</a:t>
            </a:r>
            <a:r>
              <a:rPr lang="nl-BE" dirty="0">
                <a:solidFill>
                  <a:schemeClr val="tx1"/>
                </a:solidFill>
              </a:rPr>
              <a:t> consistent </a:t>
            </a:r>
            <a:r>
              <a:rPr lang="nl-BE" dirty="0" err="1">
                <a:solidFill>
                  <a:schemeClr val="tx1"/>
                </a:solidFill>
              </a:rPr>
              <a:t>with</a:t>
            </a:r>
            <a:r>
              <a:rPr lang="nl-BE" dirty="0">
                <a:solidFill>
                  <a:schemeClr val="tx1"/>
                </a:solidFill>
              </a:rPr>
              <a:t> </a:t>
            </a:r>
            <a:r>
              <a:rPr lang="nl-BE" dirty="0" err="1">
                <a:solidFill>
                  <a:schemeClr val="tx1"/>
                </a:solidFill>
              </a:rPr>
              <a:t>animal</a:t>
            </a:r>
            <a:r>
              <a:rPr lang="nl-BE" dirty="0">
                <a:solidFill>
                  <a:schemeClr val="tx1"/>
                </a:solidFill>
              </a:rPr>
              <a:t> welfare and the kinetics of the API</a:t>
            </a:r>
          </a:p>
          <a:p>
            <a:pPr marL="457200" indent="-457200">
              <a:buFont typeface="Arial" panose="020B0604020202020204" pitchFamily="34" charset="0"/>
              <a:buChar char="•"/>
            </a:pPr>
            <a:r>
              <a:rPr lang="nl-BE" dirty="0">
                <a:solidFill>
                  <a:schemeClr val="tx1"/>
                </a:solidFill>
              </a:rPr>
              <a:t>Normally fasted, except for ruminants</a:t>
            </a:r>
          </a:p>
          <a:p>
            <a:pPr marL="457200" indent="-457200">
              <a:buFont typeface="Arial" panose="020B0604020202020204" pitchFamily="34" charset="0"/>
              <a:buChar char="•"/>
            </a:pPr>
            <a:r>
              <a:rPr lang="nl-BE" dirty="0">
                <a:solidFill>
                  <a:schemeClr val="tx1"/>
                </a:solidFill>
              </a:rPr>
              <a:t>Cats &amp; dogs </a:t>
            </a:r>
          </a:p>
          <a:p>
            <a:pPr lvl="1">
              <a:buFontTx/>
              <a:buChar char="-"/>
            </a:pPr>
            <a:r>
              <a:rPr lang="nl-BE" dirty="0" err="1"/>
              <a:t>normally</a:t>
            </a:r>
            <a:r>
              <a:rPr lang="nl-BE" dirty="0"/>
              <a:t> </a:t>
            </a:r>
            <a:r>
              <a:rPr lang="nl-BE" dirty="0" err="1"/>
              <a:t>fasted</a:t>
            </a:r>
            <a:r>
              <a:rPr lang="nl-BE" dirty="0"/>
              <a:t> &gt;8 hrs pre- and &gt;4 </a:t>
            </a:r>
            <a:r>
              <a:rPr lang="nl-BE" dirty="0" err="1"/>
              <a:t>hrs</a:t>
            </a:r>
            <a:r>
              <a:rPr lang="nl-BE" dirty="0"/>
              <a:t> post-</a:t>
            </a:r>
            <a:r>
              <a:rPr lang="nl-BE" dirty="0" err="1"/>
              <a:t>dose</a:t>
            </a:r>
            <a:endParaRPr lang="nl-BE" dirty="0"/>
          </a:p>
          <a:p>
            <a:pPr lvl="1">
              <a:buFontTx/>
              <a:buChar char="-"/>
            </a:pPr>
            <a:r>
              <a:rPr lang="nl-BE" dirty="0"/>
              <a:t>but </a:t>
            </a:r>
            <a:r>
              <a:rPr lang="nl-BE" dirty="0" err="1"/>
              <a:t>if</a:t>
            </a:r>
            <a:r>
              <a:rPr lang="nl-BE" dirty="0"/>
              <a:t> label of </a:t>
            </a:r>
            <a:r>
              <a:rPr lang="nl-BE" dirty="0" err="1"/>
              <a:t>reference</a:t>
            </a:r>
            <a:r>
              <a:rPr lang="nl-BE" dirty="0"/>
              <a:t> product </a:t>
            </a:r>
            <a:r>
              <a:rPr lang="nl-BE" dirty="0" err="1"/>
              <a:t>says</a:t>
            </a:r>
            <a:r>
              <a:rPr lang="nl-BE" dirty="0"/>
              <a:t> </a:t>
            </a:r>
            <a:r>
              <a:rPr lang="nl-BE" dirty="0" err="1"/>
              <a:t>only</a:t>
            </a:r>
            <a:r>
              <a:rPr lang="nl-BE" dirty="0"/>
              <a:t> </a:t>
            </a:r>
            <a:r>
              <a:rPr lang="nl-BE" dirty="0" err="1"/>
              <a:t>administration</a:t>
            </a:r>
            <a:r>
              <a:rPr lang="nl-BE" dirty="0"/>
              <a:t> in </a:t>
            </a:r>
            <a:r>
              <a:rPr lang="nl-BE" dirty="0" err="1"/>
              <a:t>fed</a:t>
            </a:r>
            <a:r>
              <a:rPr lang="nl-BE" dirty="0"/>
              <a:t> state, </a:t>
            </a:r>
            <a:r>
              <a:rPr lang="nl-BE" dirty="0" err="1"/>
              <a:t>the</a:t>
            </a:r>
            <a:r>
              <a:rPr lang="nl-BE" dirty="0"/>
              <a:t> BE </a:t>
            </a:r>
            <a:r>
              <a:rPr lang="nl-BE" dirty="0" err="1"/>
              <a:t>study</a:t>
            </a:r>
            <a:r>
              <a:rPr lang="nl-BE" dirty="0"/>
              <a:t> </a:t>
            </a:r>
            <a:r>
              <a:rPr lang="nl-BE" dirty="0" err="1"/>
              <a:t>should</a:t>
            </a:r>
            <a:r>
              <a:rPr lang="nl-BE" dirty="0"/>
              <a:t> </a:t>
            </a:r>
            <a:r>
              <a:rPr lang="nl-BE" dirty="0" err="1"/>
              <a:t>be</a:t>
            </a:r>
            <a:r>
              <a:rPr lang="nl-BE" dirty="0"/>
              <a:t> </a:t>
            </a:r>
            <a:r>
              <a:rPr lang="nl-BE" dirty="0" err="1"/>
              <a:t>performed</a:t>
            </a:r>
            <a:r>
              <a:rPr lang="nl-BE" dirty="0"/>
              <a:t> in the </a:t>
            </a:r>
            <a:r>
              <a:rPr lang="nl-BE" dirty="0" err="1"/>
              <a:t>fed</a:t>
            </a:r>
            <a:r>
              <a:rPr lang="nl-BE" dirty="0"/>
              <a:t> state</a:t>
            </a:r>
          </a:p>
          <a:p>
            <a:pPr marL="457200" indent="-457200">
              <a:buFont typeface="Arial" panose="020B0604020202020204" pitchFamily="34" charset="0"/>
              <a:buChar char="•"/>
            </a:pPr>
            <a:r>
              <a:rPr lang="nl-BE" dirty="0">
                <a:solidFill>
                  <a:schemeClr val="tx1"/>
                </a:solidFill>
              </a:rPr>
              <a:t>For </a:t>
            </a:r>
            <a:r>
              <a:rPr lang="nl-BE" dirty="0" err="1">
                <a:solidFill>
                  <a:schemeClr val="tx1"/>
                </a:solidFill>
              </a:rPr>
              <a:t>oral</a:t>
            </a:r>
            <a:r>
              <a:rPr lang="nl-BE" dirty="0">
                <a:solidFill>
                  <a:schemeClr val="tx1"/>
                </a:solidFill>
              </a:rPr>
              <a:t> modified release in non-</a:t>
            </a:r>
            <a:r>
              <a:rPr lang="nl-BE" dirty="0" err="1">
                <a:solidFill>
                  <a:schemeClr val="tx1"/>
                </a:solidFill>
              </a:rPr>
              <a:t>ruminants</a:t>
            </a:r>
            <a:r>
              <a:rPr lang="nl-BE" dirty="0">
                <a:solidFill>
                  <a:schemeClr val="tx1"/>
                </a:solidFill>
              </a:rPr>
              <a:t>, u</a:t>
            </a:r>
            <a:r>
              <a:rPr lang="en-GB" dirty="0">
                <a:solidFill>
                  <a:schemeClr val="tx1"/>
                </a:solidFill>
              </a:rPr>
              <a:t>se both fasted and fed conditions, unless adequately justified</a:t>
            </a:r>
          </a:p>
          <a:p>
            <a:pPr marL="457200" indent="-457200">
              <a:buFont typeface="Arial" panose="020B0604020202020204" pitchFamily="34" charset="0"/>
              <a:buChar char="•"/>
            </a:pPr>
            <a:r>
              <a:rPr lang="nl-BE" dirty="0" err="1">
                <a:solidFill>
                  <a:schemeClr val="tx1"/>
                </a:solidFill>
              </a:rPr>
              <a:t>Describe</a:t>
            </a:r>
            <a:r>
              <a:rPr lang="nl-BE" dirty="0">
                <a:solidFill>
                  <a:schemeClr val="tx1"/>
                </a:solidFill>
              </a:rPr>
              <a:t> and </a:t>
            </a:r>
            <a:r>
              <a:rPr lang="nl-BE" dirty="0" err="1">
                <a:solidFill>
                  <a:schemeClr val="tx1"/>
                </a:solidFill>
              </a:rPr>
              <a:t>justify</a:t>
            </a:r>
            <a:r>
              <a:rPr lang="nl-BE" dirty="0">
                <a:solidFill>
                  <a:schemeClr val="tx1"/>
                </a:solidFill>
              </a:rPr>
              <a:t> rationale </a:t>
            </a:r>
            <a:r>
              <a:rPr lang="nl-BE" dirty="0" err="1">
                <a:solidFill>
                  <a:schemeClr val="tx1"/>
                </a:solidFill>
              </a:rPr>
              <a:t>for</a:t>
            </a:r>
            <a:r>
              <a:rPr lang="nl-BE" dirty="0">
                <a:solidFill>
                  <a:schemeClr val="tx1"/>
                </a:solidFill>
              </a:rPr>
              <a:t> </a:t>
            </a:r>
            <a:r>
              <a:rPr lang="nl-BE" dirty="0" err="1">
                <a:solidFill>
                  <a:schemeClr val="tx1"/>
                </a:solidFill>
              </a:rPr>
              <a:t>fasted</a:t>
            </a:r>
            <a:r>
              <a:rPr lang="nl-BE" dirty="0">
                <a:solidFill>
                  <a:schemeClr val="tx1"/>
                </a:solidFill>
              </a:rPr>
              <a:t>/</a:t>
            </a:r>
            <a:r>
              <a:rPr lang="nl-BE" dirty="0" err="1">
                <a:solidFill>
                  <a:schemeClr val="tx1"/>
                </a:solidFill>
              </a:rPr>
              <a:t>fed</a:t>
            </a:r>
            <a:r>
              <a:rPr lang="nl-BE" dirty="0">
                <a:solidFill>
                  <a:schemeClr val="tx1"/>
                </a:solidFill>
              </a:rPr>
              <a:t> </a:t>
            </a:r>
            <a:r>
              <a:rPr lang="nl-BE" dirty="0" err="1">
                <a:solidFill>
                  <a:schemeClr val="tx1"/>
                </a:solidFill>
              </a:rPr>
              <a:t>conditions</a:t>
            </a:r>
            <a:r>
              <a:rPr lang="nl-BE" dirty="0">
                <a:solidFill>
                  <a:schemeClr val="tx1"/>
                </a:solidFill>
              </a:rPr>
              <a:t> in protocol (</a:t>
            </a:r>
            <a:r>
              <a:rPr lang="nl-BE" dirty="0" err="1">
                <a:solidFill>
                  <a:schemeClr val="tx1"/>
                </a:solidFill>
              </a:rPr>
              <a:t>before</a:t>
            </a:r>
            <a:r>
              <a:rPr lang="nl-BE" dirty="0">
                <a:solidFill>
                  <a:schemeClr val="tx1"/>
                </a:solidFill>
              </a:rPr>
              <a:t> </a:t>
            </a:r>
            <a:r>
              <a:rPr lang="nl-BE" dirty="0" err="1">
                <a:solidFill>
                  <a:schemeClr val="tx1"/>
                </a:solidFill>
              </a:rPr>
              <a:t>initiation</a:t>
            </a:r>
            <a:r>
              <a:rPr lang="nl-BE" dirty="0">
                <a:solidFill>
                  <a:schemeClr val="tx1"/>
                </a:solidFill>
              </a:rPr>
              <a:t> of the </a:t>
            </a:r>
            <a:r>
              <a:rPr lang="nl-BE" dirty="0" err="1">
                <a:solidFill>
                  <a:schemeClr val="tx1"/>
                </a:solidFill>
              </a:rPr>
              <a:t>study</a:t>
            </a:r>
            <a:r>
              <a:rPr lang="nl-BE" dirty="0">
                <a:solidFill>
                  <a:schemeClr val="tx1"/>
                </a:solidFill>
              </a:rPr>
              <a:t>) and </a:t>
            </a:r>
            <a:r>
              <a:rPr lang="nl-BE" dirty="0" err="1">
                <a:solidFill>
                  <a:schemeClr val="tx1"/>
                </a:solidFill>
              </a:rPr>
              <a:t>study</a:t>
            </a:r>
            <a:r>
              <a:rPr lang="nl-BE" dirty="0">
                <a:solidFill>
                  <a:schemeClr val="tx1"/>
                </a:solidFill>
              </a:rPr>
              <a:t> report!</a:t>
            </a:r>
          </a:p>
        </p:txBody>
      </p:sp>
    </p:spTree>
    <p:extLst>
      <p:ext uri="{BB962C8B-B14F-4D97-AF65-F5344CB8AC3E}">
        <p14:creationId xmlns:p14="http://schemas.microsoft.com/office/powerpoint/2010/main" val="1845129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8E60A57B-BF9D-4E9E-8DBB-FA8C86CE5228}"/>
              </a:ext>
            </a:extLst>
          </p:cNvPr>
          <p:cNvSpPr>
            <a:spLocks noGrp="1"/>
          </p:cNvSpPr>
          <p:nvPr>
            <p:ph type="body" sz="quarter" idx="11"/>
          </p:nvPr>
        </p:nvSpPr>
        <p:spPr/>
        <p:txBody>
          <a:bodyPr/>
          <a:lstStyle/>
          <a:p>
            <a:r>
              <a:rPr lang="nl-BE" b="1" dirty="0">
                <a:solidFill>
                  <a:srgbClr val="218BA7"/>
                </a:solidFill>
              </a:rPr>
              <a:t>7. </a:t>
            </a:r>
            <a:r>
              <a:rPr lang="nl-BE" b="1" dirty="0" err="1">
                <a:solidFill>
                  <a:srgbClr val="218BA7"/>
                </a:solidFill>
              </a:rPr>
              <a:t>Exclusion</a:t>
            </a:r>
            <a:r>
              <a:rPr lang="nl-BE" b="1" dirty="0">
                <a:solidFill>
                  <a:srgbClr val="218BA7"/>
                </a:solidFill>
              </a:rPr>
              <a:t> of data/</a:t>
            </a:r>
            <a:r>
              <a:rPr lang="nl-BE" b="1" dirty="0" err="1">
                <a:solidFill>
                  <a:srgbClr val="218BA7"/>
                </a:solidFill>
              </a:rPr>
              <a:t>animals</a:t>
            </a:r>
            <a:r>
              <a:rPr lang="nl-BE" b="1" dirty="0">
                <a:solidFill>
                  <a:srgbClr val="218BA7"/>
                </a:solidFill>
              </a:rPr>
              <a:t> </a:t>
            </a:r>
            <a:r>
              <a:rPr lang="nl-BE" b="1" dirty="0" err="1">
                <a:solidFill>
                  <a:srgbClr val="218BA7"/>
                </a:solidFill>
              </a:rPr>
              <a:t>from</a:t>
            </a:r>
            <a:r>
              <a:rPr lang="nl-BE" b="1" dirty="0">
                <a:solidFill>
                  <a:srgbClr val="218BA7"/>
                </a:solidFill>
              </a:rPr>
              <a:t> </a:t>
            </a:r>
            <a:r>
              <a:rPr lang="nl-BE" b="1" dirty="0" err="1">
                <a:solidFill>
                  <a:srgbClr val="218BA7"/>
                </a:solidFill>
              </a:rPr>
              <a:t>study</a:t>
            </a:r>
            <a:endParaRPr lang="en-GB" b="1" dirty="0">
              <a:solidFill>
                <a:srgbClr val="218BA7"/>
              </a:solidFill>
            </a:endParaRPr>
          </a:p>
        </p:txBody>
      </p:sp>
    </p:spTree>
    <p:extLst>
      <p:ext uri="{BB962C8B-B14F-4D97-AF65-F5344CB8AC3E}">
        <p14:creationId xmlns:p14="http://schemas.microsoft.com/office/powerpoint/2010/main" val="3603487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4942074-5860-4092-A659-DFFC6A74CC43}"/>
              </a:ext>
            </a:extLst>
          </p:cNvPr>
          <p:cNvSpPr>
            <a:spLocks noGrp="1"/>
          </p:cNvSpPr>
          <p:nvPr>
            <p:ph type="body" sz="quarter" idx="10"/>
          </p:nvPr>
        </p:nvSpPr>
        <p:spPr/>
        <p:txBody>
          <a:bodyPr/>
          <a:lstStyle/>
          <a:p>
            <a:r>
              <a:rPr lang="nl-BE" sz="3600" b="1" dirty="0" err="1"/>
              <a:t>Exclusion</a:t>
            </a:r>
            <a:r>
              <a:rPr lang="nl-BE" sz="3600" b="1" dirty="0"/>
              <a:t> of data </a:t>
            </a:r>
            <a:r>
              <a:rPr lang="nl-BE" sz="3600" b="1" dirty="0" err="1"/>
              <a:t>from</a:t>
            </a:r>
            <a:r>
              <a:rPr lang="nl-BE" sz="3600" b="1" dirty="0"/>
              <a:t> analysis</a:t>
            </a:r>
            <a:endParaRPr lang="en-GB" sz="3600" b="1" dirty="0"/>
          </a:p>
        </p:txBody>
      </p:sp>
      <p:sp>
        <p:nvSpPr>
          <p:cNvPr id="5" name="Content Placeholder 2">
            <a:extLst>
              <a:ext uri="{FF2B5EF4-FFF2-40B4-BE49-F238E27FC236}">
                <a16:creationId xmlns:a16="http://schemas.microsoft.com/office/drawing/2014/main" xmlns="" id="{A72787C2-3577-42A5-B143-C07E6195DBEE}"/>
              </a:ext>
            </a:extLst>
          </p:cNvPr>
          <p:cNvSpPr>
            <a:spLocks noGrp="1"/>
          </p:cNvSpPr>
          <p:nvPr>
            <p:ph type="body" sz="quarter" idx="11"/>
          </p:nvPr>
        </p:nvSpPr>
        <p:spPr/>
        <p:txBody>
          <a:bodyPr>
            <a:normAutofit fontScale="92500" lnSpcReduction="20000"/>
          </a:bodyPr>
          <a:lstStyle/>
          <a:p>
            <a:pPr marL="457200" indent="-457200">
              <a:buFont typeface="Arial" panose="020B0604020202020204" pitchFamily="34" charset="0"/>
              <a:buChar char="•"/>
            </a:pPr>
            <a:r>
              <a:rPr lang="nl-BE" dirty="0" err="1">
                <a:solidFill>
                  <a:schemeClr val="tx1"/>
                </a:solidFill>
              </a:rPr>
              <a:t>Removal</a:t>
            </a:r>
            <a:r>
              <a:rPr lang="nl-BE" dirty="0">
                <a:solidFill>
                  <a:schemeClr val="tx1"/>
                </a:solidFill>
              </a:rPr>
              <a:t> of </a:t>
            </a:r>
            <a:r>
              <a:rPr lang="nl-BE" dirty="0" err="1">
                <a:solidFill>
                  <a:schemeClr val="tx1"/>
                </a:solidFill>
              </a:rPr>
              <a:t>all</a:t>
            </a:r>
            <a:r>
              <a:rPr lang="nl-BE" dirty="0">
                <a:solidFill>
                  <a:schemeClr val="tx1"/>
                </a:solidFill>
              </a:rPr>
              <a:t> or part of </a:t>
            </a:r>
            <a:r>
              <a:rPr lang="nl-BE" dirty="0" err="1">
                <a:solidFill>
                  <a:schemeClr val="tx1"/>
                </a:solidFill>
              </a:rPr>
              <a:t>an</a:t>
            </a:r>
            <a:r>
              <a:rPr lang="nl-BE" dirty="0">
                <a:solidFill>
                  <a:schemeClr val="tx1"/>
                </a:solidFill>
              </a:rPr>
              <a:t> </a:t>
            </a:r>
            <a:r>
              <a:rPr lang="nl-BE" dirty="0" err="1">
                <a:solidFill>
                  <a:schemeClr val="tx1"/>
                </a:solidFill>
              </a:rPr>
              <a:t>animal’s</a:t>
            </a:r>
            <a:r>
              <a:rPr lang="nl-BE" dirty="0">
                <a:solidFill>
                  <a:schemeClr val="tx1"/>
                </a:solidFill>
              </a:rPr>
              <a:t> data?</a:t>
            </a:r>
          </a:p>
          <a:p>
            <a:pPr lvl="1">
              <a:buFontTx/>
              <a:buChar char="-"/>
            </a:pPr>
            <a:r>
              <a:rPr lang="nl-BE" dirty="0" err="1"/>
              <a:t>always</a:t>
            </a:r>
            <a:r>
              <a:rPr lang="nl-BE" dirty="0"/>
              <a:t> </a:t>
            </a:r>
            <a:r>
              <a:rPr lang="nl-BE" dirty="0" err="1"/>
              <a:t>to</a:t>
            </a:r>
            <a:r>
              <a:rPr lang="nl-BE" dirty="0"/>
              <a:t> </a:t>
            </a:r>
            <a:r>
              <a:rPr lang="nl-BE" dirty="0" err="1"/>
              <a:t>be</a:t>
            </a:r>
            <a:r>
              <a:rPr lang="nl-BE" dirty="0"/>
              <a:t> </a:t>
            </a:r>
            <a:r>
              <a:rPr lang="nl-BE" dirty="0" err="1"/>
              <a:t>justified</a:t>
            </a:r>
            <a:r>
              <a:rPr lang="nl-BE" dirty="0"/>
              <a:t> in report</a:t>
            </a:r>
          </a:p>
          <a:p>
            <a:pPr lvl="1">
              <a:buFontTx/>
              <a:buChar char="-"/>
            </a:pPr>
            <a:r>
              <a:rPr lang="nl-BE" dirty="0" err="1"/>
              <a:t>always</a:t>
            </a:r>
            <a:r>
              <a:rPr lang="nl-BE" dirty="0"/>
              <a:t> </a:t>
            </a:r>
            <a:r>
              <a:rPr lang="nl-BE" dirty="0" err="1"/>
              <a:t>before</a:t>
            </a:r>
            <a:r>
              <a:rPr lang="nl-BE" dirty="0"/>
              <a:t> </a:t>
            </a:r>
            <a:r>
              <a:rPr lang="nl-BE" dirty="0" err="1"/>
              <a:t>actual</a:t>
            </a:r>
            <a:r>
              <a:rPr lang="nl-BE" dirty="0"/>
              <a:t> analysis of </a:t>
            </a:r>
            <a:r>
              <a:rPr lang="nl-BE" dirty="0" err="1"/>
              <a:t>blood</a:t>
            </a:r>
            <a:r>
              <a:rPr lang="nl-BE" dirty="0"/>
              <a:t> samples is </a:t>
            </a:r>
            <a:r>
              <a:rPr lang="nl-BE" dirty="0" err="1"/>
              <a:t>done</a:t>
            </a:r>
            <a:r>
              <a:rPr lang="nl-BE" dirty="0"/>
              <a:t> !</a:t>
            </a:r>
          </a:p>
          <a:p>
            <a:pPr marL="457200" indent="-457200">
              <a:buFont typeface="Arial" panose="020B0604020202020204" pitchFamily="34" charset="0"/>
              <a:buChar char="•"/>
            </a:pPr>
            <a:r>
              <a:rPr lang="nl-BE" dirty="0" err="1">
                <a:solidFill>
                  <a:schemeClr val="tx1"/>
                </a:solidFill>
              </a:rPr>
              <a:t>If</a:t>
            </a:r>
            <a:r>
              <a:rPr lang="nl-BE" dirty="0">
                <a:solidFill>
                  <a:schemeClr val="tx1"/>
                </a:solidFill>
              </a:rPr>
              <a:t> </a:t>
            </a:r>
            <a:r>
              <a:rPr lang="nl-BE" dirty="0" err="1">
                <a:solidFill>
                  <a:schemeClr val="tx1"/>
                </a:solidFill>
              </a:rPr>
              <a:t>foreseeable</a:t>
            </a:r>
            <a:r>
              <a:rPr lang="nl-BE" dirty="0">
                <a:solidFill>
                  <a:schemeClr val="tx1"/>
                </a:solidFill>
              </a:rPr>
              <a:t>: </a:t>
            </a:r>
            <a:r>
              <a:rPr lang="nl-BE" dirty="0" err="1">
                <a:solidFill>
                  <a:schemeClr val="tx1"/>
                </a:solidFill>
              </a:rPr>
              <a:t>stipulate</a:t>
            </a:r>
            <a:r>
              <a:rPr lang="nl-BE" dirty="0">
                <a:solidFill>
                  <a:schemeClr val="tx1"/>
                </a:solidFill>
              </a:rPr>
              <a:t> in protocol!</a:t>
            </a:r>
          </a:p>
          <a:p>
            <a:pPr lvl="1">
              <a:buFontTx/>
              <a:buChar char="-"/>
            </a:pPr>
            <a:r>
              <a:rPr lang="nl-BE" dirty="0"/>
              <a:t>Classic case: </a:t>
            </a:r>
            <a:r>
              <a:rPr lang="nl-BE" dirty="0" err="1"/>
              <a:t>if</a:t>
            </a:r>
            <a:r>
              <a:rPr lang="nl-BE" dirty="0"/>
              <a:t> </a:t>
            </a:r>
            <a:r>
              <a:rPr lang="nl-BE" dirty="0" err="1"/>
              <a:t>vomiting</a:t>
            </a:r>
            <a:r>
              <a:rPr lang="nl-BE" dirty="0"/>
              <a:t> </a:t>
            </a:r>
            <a:r>
              <a:rPr lang="nl-BE" dirty="0" err="1"/>
              <a:t>expected</a:t>
            </a:r>
            <a:r>
              <a:rPr lang="nl-BE" dirty="0"/>
              <a:t>; </a:t>
            </a:r>
            <a:r>
              <a:rPr lang="nl-BE" dirty="0" err="1"/>
              <a:t>always</a:t>
            </a:r>
            <a:r>
              <a:rPr lang="nl-BE" dirty="0"/>
              <a:t> </a:t>
            </a:r>
            <a:r>
              <a:rPr lang="nl-BE" dirty="0" err="1"/>
              <a:t>specify</a:t>
            </a:r>
            <a:r>
              <a:rPr lang="nl-BE" dirty="0"/>
              <a:t> </a:t>
            </a:r>
            <a:r>
              <a:rPr lang="nl-BE" i="1" dirty="0"/>
              <a:t>a priori </a:t>
            </a:r>
            <a:r>
              <a:rPr lang="nl-BE" dirty="0"/>
              <a:t>in protocol</a:t>
            </a:r>
          </a:p>
          <a:p>
            <a:pPr lvl="2"/>
            <a:r>
              <a:rPr lang="nl-BE" dirty="0" err="1"/>
              <a:t>Define</a:t>
            </a:r>
            <a:r>
              <a:rPr lang="nl-BE" dirty="0"/>
              <a:t> </a:t>
            </a:r>
            <a:r>
              <a:rPr lang="nl-BE" dirty="0" err="1"/>
              <a:t>acceptable</a:t>
            </a:r>
            <a:r>
              <a:rPr lang="nl-BE" dirty="0"/>
              <a:t> time </a:t>
            </a:r>
            <a:r>
              <a:rPr lang="nl-BE" dirty="0" err="1"/>
              <a:t>between</a:t>
            </a:r>
            <a:r>
              <a:rPr lang="nl-BE" dirty="0"/>
              <a:t> </a:t>
            </a:r>
            <a:r>
              <a:rPr lang="nl-BE" dirty="0" err="1"/>
              <a:t>administration</a:t>
            </a:r>
            <a:r>
              <a:rPr lang="nl-BE" dirty="0"/>
              <a:t> and </a:t>
            </a:r>
            <a:r>
              <a:rPr lang="nl-BE" dirty="0" err="1"/>
              <a:t>vomiting</a:t>
            </a:r>
            <a:endParaRPr lang="nl-BE" dirty="0"/>
          </a:p>
          <a:p>
            <a:pPr lvl="2"/>
            <a:r>
              <a:rPr lang="nl-BE" dirty="0"/>
              <a:t>Define allowable amount of dose lost in vomitus</a:t>
            </a:r>
          </a:p>
          <a:p>
            <a:pPr lvl="2"/>
            <a:r>
              <a:rPr lang="nl-BE" dirty="0" err="1"/>
              <a:t>Define</a:t>
            </a:r>
            <a:r>
              <a:rPr lang="nl-BE" dirty="0"/>
              <a:t> criteria </a:t>
            </a:r>
            <a:r>
              <a:rPr lang="nl-BE" dirty="0" err="1"/>
              <a:t>for</a:t>
            </a:r>
            <a:r>
              <a:rPr lang="nl-BE" dirty="0"/>
              <a:t> re-</a:t>
            </a:r>
            <a:r>
              <a:rPr lang="nl-BE" dirty="0" err="1"/>
              <a:t>dosing</a:t>
            </a:r>
            <a:r>
              <a:rPr lang="nl-BE" dirty="0"/>
              <a:t> </a:t>
            </a:r>
            <a:r>
              <a:rPr lang="nl-BE" i="1" dirty="0"/>
              <a:t>a priori</a:t>
            </a:r>
          </a:p>
          <a:p>
            <a:r>
              <a:rPr lang="nl-BE" dirty="0" err="1">
                <a:solidFill>
                  <a:schemeClr val="tx1"/>
                </a:solidFill>
              </a:rPr>
              <a:t>Use</a:t>
            </a:r>
            <a:r>
              <a:rPr lang="nl-BE" dirty="0">
                <a:solidFill>
                  <a:schemeClr val="tx1"/>
                </a:solidFill>
              </a:rPr>
              <a:t> </a:t>
            </a:r>
            <a:r>
              <a:rPr lang="nl-BE" dirty="0" err="1">
                <a:solidFill>
                  <a:schemeClr val="tx1"/>
                </a:solidFill>
              </a:rPr>
              <a:t>all</a:t>
            </a:r>
            <a:r>
              <a:rPr lang="nl-BE" dirty="0">
                <a:solidFill>
                  <a:schemeClr val="tx1"/>
                </a:solidFill>
              </a:rPr>
              <a:t> </a:t>
            </a:r>
            <a:r>
              <a:rPr lang="nl-BE" dirty="0" err="1">
                <a:solidFill>
                  <a:schemeClr val="tx1"/>
                </a:solidFill>
              </a:rPr>
              <a:t>available</a:t>
            </a:r>
            <a:r>
              <a:rPr lang="nl-BE" dirty="0">
                <a:solidFill>
                  <a:schemeClr val="tx1"/>
                </a:solidFill>
              </a:rPr>
              <a:t> data in analysis</a:t>
            </a:r>
          </a:p>
          <a:p>
            <a:pPr lvl="1">
              <a:buFontTx/>
              <a:buChar char="-"/>
            </a:pPr>
            <a:r>
              <a:rPr lang="nl-BE" dirty="0"/>
              <a:t>If exclusion only happened in period 2, data from period 1 should still be included in the analysis</a:t>
            </a:r>
          </a:p>
          <a:p>
            <a:pPr lvl="2"/>
            <a:r>
              <a:rPr lang="en-GB" dirty="0"/>
              <a:t>Because confidence intervals are generated on the basis of a within-subject treatment comparison, subjects with data generated solely in one period will not affect the final confidence intervals about the treatment means as produced by the study statistical analysis.</a:t>
            </a:r>
          </a:p>
        </p:txBody>
      </p:sp>
    </p:spTree>
    <p:extLst>
      <p:ext uri="{BB962C8B-B14F-4D97-AF65-F5344CB8AC3E}">
        <p14:creationId xmlns:p14="http://schemas.microsoft.com/office/powerpoint/2010/main" val="3638599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0C33817-49F7-4C32-9942-D61C90B06441}"/>
              </a:ext>
            </a:extLst>
          </p:cNvPr>
          <p:cNvSpPr>
            <a:spLocks noGrp="1"/>
          </p:cNvSpPr>
          <p:nvPr>
            <p:ph type="body" sz="quarter" idx="11"/>
          </p:nvPr>
        </p:nvSpPr>
        <p:spPr/>
        <p:txBody>
          <a:bodyPr/>
          <a:lstStyle/>
          <a:p>
            <a:r>
              <a:rPr lang="nl-BE" b="1" dirty="0">
                <a:solidFill>
                  <a:srgbClr val="218BA7"/>
                </a:solidFill>
              </a:rPr>
              <a:t>8. Sample </a:t>
            </a:r>
            <a:r>
              <a:rPr lang="nl-BE" b="1" dirty="0" err="1">
                <a:solidFill>
                  <a:srgbClr val="218BA7"/>
                </a:solidFill>
              </a:rPr>
              <a:t>size</a:t>
            </a:r>
            <a:endParaRPr lang="en-GB" b="1" dirty="0">
              <a:solidFill>
                <a:srgbClr val="218BA7"/>
              </a:solidFill>
            </a:endParaRPr>
          </a:p>
        </p:txBody>
      </p:sp>
    </p:spTree>
    <p:extLst>
      <p:ext uri="{BB962C8B-B14F-4D97-AF65-F5344CB8AC3E}">
        <p14:creationId xmlns:p14="http://schemas.microsoft.com/office/powerpoint/2010/main" val="4080925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2D6124E-0DB8-4C0E-A4DF-3275FE051819}"/>
              </a:ext>
            </a:extLst>
          </p:cNvPr>
          <p:cNvSpPr>
            <a:spLocks noGrp="1"/>
          </p:cNvSpPr>
          <p:nvPr>
            <p:ph type="body" sz="quarter" idx="10"/>
          </p:nvPr>
        </p:nvSpPr>
        <p:spPr/>
        <p:txBody>
          <a:bodyPr/>
          <a:lstStyle/>
          <a:p>
            <a:r>
              <a:rPr lang="nl-BE" sz="3600" b="1" dirty="0"/>
              <a:t>Sample </a:t>
            </a:r>
            <a:r>
              <a:rPr lang="nl-BE" sz="3600" b="1" dirty="0" err="1"/>
              <a:t>size</a:t>
            </a:r>
            <a:r>
              <a:rPr lang="nl-BE" sz="3600" b="1" dirty="0"/>
              <a:t> (1)</a:t>
            </a:r>
            <a:endParaRPr lang="en-GB" sz="3600" b="1" dirty="0"/>
          </a:p>
        </p:txBody>
      </p:sp>
      <p:sp>
        <p:nvSpPr>
          <p:cNvPr id="5" name="Content Placeholder 2">
            <a:extLst>
              <a:ext uri="{FF2B5EF4-FFF2-40B4-BE49-F238E27FC236}">
                <a16:creationId xmlns:a16="http://schemas.microsoft.com/office/drawing/2014/main" xmlns="" id="{E1AB86EB-7A9A-427B-8F46-CA816A865C45}"/>
              </a:ext>
            </a:extLst>
          </p:cNvPr>
          <p:cNvSpPr>
            <a:spLocks noGrp="1"/>
          </p:cNvSpPr>
          <p:nvPr>
            <p:ph type="body" sz="quarter" idx="11"/>
          </p:nvPr>
        </p:nvSpPr>
        <p:spPr/>
        <p:txBody>
          <a:bodyPr>
            <a:normAutofit/>
          </a:bodyPr>
          <a:lstStyle/>
          <a:p>
            <a:pPr marL="457200" indent="-457200">
              <a:lnSpc>
                <a:spcPct val="100000"/>
              </a:lnSpc>
              <a:spcBef>
                <a:spcPts val="0"/>
              </a:spcBef>
              <a:buFont typeface="Arial" panose="020B0604020202020204" pitchFamily="34" charset="0"/>
              <a:buChar char="•"/>
            </a:pPr>
            <a:r>
              <a:rPr lang="nl-BE" sz="2200" dirty="0">
                <a:solidFill>
                  <a:schemeClr val="tx1"/>
                </a:solidFill>
              </a:rPr>
              <a:t>“Minimum animal numbers” based upon estimates in pilot studies</a:t>
            </a:r>
          </a:p>
          <a:p>
            <a:pPr lvl="1">
              <a:lnSpc>
                <a:spcPct val="100000"/>
              </a:lnSpc>
              <a:spcBef>
                <a:spcPts val="0"/>
              </a:spcBef>
            </a:pPr>
            <a:r>
              <a:rPr lang="nl-BE" sz="2000" dirty="0"/>
              <a:t>estimated ratio of treatment means</a:t>
            </a:r>
          </a:p>
          <a:p>
            <a:pPr lvl="1">
              <a:lnSpc>
                <a:spcPct val="100000"/>
              </a:lnSpc>
              <a:spcBef>
                <a:spcPts val="0"/>
              </a:spcBef>
            </a:pPr>
            <a:r>
              <a:rPr lang="en-GB" sz="2000" dirty="0"/>
              <a:t>within subject variability of reference product for crossover studies</a:t>
            </a:r>
          </a:p>
          <a:p>
            <a:pPr lvl="1">
              <a:lnSpc>
                <a:spcPct val="100000"/>
              </a:lnSpc>
              <a:spcBef>
                <a:spcPts val="0"/>
              </a:spcBef>
            </a:pPr>
            <a:r>
              <a:rPr lang="en-GB" sz="2000" dirty="0"/>
              <a:t>between subject variability of reference product for parallel investigations</a:t>
            </a:r>
          </a:p>
          <a:p>
            <a:pPr lvl="1">
              <a:lnSpc>
                <a:spcPct val="100000"/>
              </a:lnSpc>
              <a:spcBef>
                <a:spcPts val="0"/>
              </a:spcBef>
            </a:pPr>
            <a:r>
              <a:rPr lang="nl-BE" sz="2000" dirty="0"/>
              <a:t>risk of animals “lost” during the study  (e.g. dead, injury, vomiting)</a:t>
            </a:r>
          </a:p>
          <a:p>
            <a:pPr lvl="1">
              <a:lnSpc>
                <a:spcPct val="100000"/>
              </a:lnSpc>
              <a:spcBef>
                <a:spcPts val="0"/>
              </a:spcBef>
            </a:pPr>
            <a:r>
              <a:rPr lang="nl-BE" sz="2000" dirty="0"/>
              <a:t>should be justified a priori in the study protocol</a:t>
            </a:r>
          </a:p>
          <a:p>
            <a:pPr marL="228600" indent="-457200">
              <a:lnSpc>
                <a:spcPct val="100000"/>
              </a:lnSpc>
              <a:spcBef>
                <a:spcPts val="0"/>
              </a:spcBef>
              <a:buFont typeface="Arial" panose="020B0604020202020204" pitchFamily="34" charset="0"/>
              <a:buChar char="•"/>
            </a:pPr>
            <a:r>
              <a:rPr lang="nl-BE" sz="2200" dirty="0">
                <a:solidFill>
                  <a:schemeClr val="tx1"/>
                </a:solidFill>
              </a:rPr>
              <a:t>Always estimate sample size for PK parameter</a:t>
            </a:r>
          </a:p>
          <a:p>
            <a:pPr lvl="1">
              <a:lnSpc>
                <a:spcPct val="100000"/>
              </a:lnSpc>
              <a:spcBef>
                <a:spcPts val="0"/>
              </a:spcBef>
            </a:pPr>
            <a:r>
              <a:rPr lang="en-GB" sz="2000" dirty="0"/>
              <a:t>for which the greatest within (crossover study) or between (parallel study) variability is expected.</a:t>
            </a:r>
          </a:p>
          <a:p>
            <a:pPr lvl="1">
              <a:lnSpc>
                <a:spcPct val="100000"/>
              </a:lnSpc>
              <a:spcBef>
                <a:spcPts val="0"/>
              </a:spcBef>
            </a:pPr>
            <a:r>
              <a:rPr lang="en-GB" sz="2000" dirty="0"/>
              <a:t>for which you expect the largest difference between the treatment estimates</a:t>
            </a:r>
          </a:p>
        </p:txBody>
      </p:sp>
    </p:spTree>
    <p:extLst>
      <p:ext uri="{BB962C8B-B14F-4D97-AF65-F5344CB8AC3E}">
        <p14:creationId xmlns:p14="http://schemas.microsoft.com/office/powerpoint/2010/main" val="1172572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BE" b="1" dirty="0"/>
              <a:t>Sample size (2)</a:t>
            </a:r>
            <a:endParaRPr lang="en-GB" b="1" dirty="0"/>
          </a:p>
          <a:p>
            <a:endParaRPr lang="en-US" dirty="0"/>
          </a:p>
        </p:txBody>
      </p:sp>
      <p:sp>
        <p:nvSpPr>
          <p:cNvPr id="3" name="Text Placeholder 2"/>
          <p:cNvSpPr>
            <a:spLocks noGrp="1"/>
          </p:cNvSpPr>
          <p:nvPr>
            <p:ph type="body" sz="quarter" idx="11"/>
          </p:nvPr>
        </p:nvSpPr>
        <p:spPr/>
        <p:txBody>
          <a:bodyPr/>
          <a:lstStyle/>
          <a:p>
            <a:pPr marL="457200" indent="-457200">
              <a:lnSpc>
                <a:spcPct val="100000"/>
              </a:lnSpc>
              <a:spcBef>
                <a:spcPts val="0"/>
              </a:spcBef>
              <a:buFont typeface="Arial" panose="020B0604020202020204" pitchFamily="34" charset="0"/>
              <a:buChar char="•"/>
            </a:pPr>
            <a:r>
              <a:rPr lang="nl-BE" sz="2400" dirty="0">
                <a:solidFill>
                  <a:schemeClr val="tx1"/>
                </a:solidFill>
              </a:rPr>
              <a:t>International “minimum” size of evaluable treatment group : N≥12</a:t>
            </a:r>
          </a:p>
          <a:p>
            <a:pPr marL="457200" lvl="1" indent="0">
              <a:lnSpc>
                <a:spcPct val="100000"/>
              </a:lnSpc>
              <a:spcBef>
                <a:spcPts val="0"/>
              </a:spcBef>
              <a:buNone/>
            </a:pPr>
            <a:r>
              <a:rPr lang="nl-BE" dirty="0"/>
              <a:t>- So for 2 period - 2 sequence – 2 treatment crossover: </a:t>
            </a:r>
          </a:p>
          <a:p>
            <a:pPr lvl="2">
              <a:lnSpc>
                <a:spcPct val="100000"/>
              </a:lnSpc>
              <a:spcBef>
                <a:spcPts val="0"/>
              </a:spcBef>
            </a:pPr>
            <a:r>
              <a:rPr lang="nl-BE" sz="2400" dirty="0"/>
              <a:t>two groups for each sequence (A-B and B-A) </a:t>
            </a:r>
          </a:p>
          <a:p>
            <a:pPr lvl="2">
              <a:lnSpc>
                <a:spcPct val="100000"/>
              </a:lnSpc>
              <a:spcBef>
                <a:spcPts val="0"/>
              </a:spcBef>
            </a:pPr>
            <a:r>
              <a:rPr lang="nl-BE" sz="2400" dirty="0"/>
              <a:t>minimal 6 animals per sequence, or in total minimum 12 animals in the study</a:t>
            </a:r>
          </a:p>
          <a:p>
            <a:pPr marL="457200" lvl="1" indent="0">
              <a:lnSpc>
                <a:spcPct val="100000"/>
              </a:lnSpc>
              <a:spcBef>
                <a:spcPts val="0"/>
              </a:spcBef>
              <a:buNone/>
            </a:pPr>
            <a:r>
              <a:rPr lang="nl-BE" dirty="0"/>
              <a:t>- So for parallel design</a:t>
            </a:r>
          </a:p>
          <a:p>
            <a:pPr lvl="2">
              <a:lnSpc>
                <a:spcPct val="100000"/>
              </a:lnSpc>
              <a:spcBef>
                <a:spcPts val="0"/>
              </a:spcBef>
            </a:pPr>
            <a:r>
              <a:rPr lang="nl-BE" sz="2400" dirty="0"/>
              <a:t>Only one group per treatment</a:t>
            </a:r>
          </a:p>
          <a:p>
            <a:pPr lvl="2">
              <a:lnSpc>
                <a:spcPct val="100000"/>
              </a:lnSpc>
              <a:spcBef>
                <a:spcPts val="0"/>
              </a:spcBef>
            </a:pPr>
            <a:r>
              <a:rPr lang="nl-BE" sz="2400" dirty="0"/>
              <a:t>So minimal 12 animals in each group, and thus  minimum 24 animals in the study</a:t>
            </a:r>
          </a:p>
          <a:p>
            <a:endParaRPr lang="en-US" dirty="0"/>
          </a:p>
        </p:txBody>
      </p:sp>
    </p:spTree>
    <p:extLst>
      <p:ext uri="{BB962C8B-B14F-4D97-AF65-F5344CB8AC3E}">
        <p14:creationId xmlns:p14="http://schemas.microsoft.com/office/powerpoint/2010/main" val="3231966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17E6B87-DFF5-4DF4-B4AE-82E7A56A0C77}"/>
              </a:ext>
            </a:extLst>
          </p:cNvPr>
          <p:cNvSpPr>
            <a:spLocks noGrp="1"/>
          </p:cNvSpPr>
          <p:nvPr>
            <p:ph type="body" sz="quarter" idx="11"/>
          </p:nvPr>
        </p:nvSpPr>
        <p:spPr/>
        <p:txBody>
          <a:bodyPr/>
          <a:lstStyle/>
          <a:p>
            <a:r>
              <a:rPr lang="nl-BE" b="1" dirty="0">
                <a:solidFill>
                  <a:srgbClr val="218BA7"/>
                </a:solidFill>
              </a:rPr>
              <a:t>9. Blood sampling </a:t>
            </a:r>
            <a:r>
              <a:rPr lang="nl-BE" b="1" dirty="0" err="1">
                <a:solidFill>
                  <a:srgbClr val="218BA7"/>
                </a:solidFill>
              </a:rPr>
              <a:t>schedule</a:t>
            </a:r>
            <a:endParaRPr lang="en-GB" b="1" dirty="0">
              <a:solidFill>
                <a:srgbClr val="218BA7"/>
              </a:solidFill>
            </a:endParaRPr>
          </a:p>
        </p:txBody>
      </p:sp>
    </p:spTree>
    <p:extLst>
      <p:ext uri="{BB962C8B-B14F-4D97-AF65-F5344CB8AC3E}">
        <p14:creationId xmlns:p14="http://schemas.microsoft.com/office/powerpoint/2010/main" val="4073497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3DBBBE3-C08A-4C88-A5F6-6095DBE7974D}"/>
              </a:ext>
            </a:extLst>
          </p:cNvPr>
          <p:cNvSpPr>
            <a:spLocks noGrp="1"/>
          </p:cNvSpPr>
          <p:nvPr>
            <p:ph type="body" sz="quarter" idx="10"/>
          </p:nvPr>
        </p:nvSpPr>
        <p:spPr/>
        <p:txBody>
          <a:bodyPr/>
          <a:lstStyle/>
          <a:p>
            <a:r>
              <a:rPr lang="nl-BE" sz="3600" b="1" dirty="0"/>
              <a:t>Blood sampling schedule</a:t>
            </a:r>
            <a:endParaRPr lang="en-GB" sz="3600" b="1" dirty="0"/>
          </a:p>
        </p:txBody>
      </p:sp>
      <p:sp>
        <p:nvSpPr>
          <p:cNvPr id="5" name="Content Placeholder 2">
            <a:extLst>
              <a:ext uri="{FF2B5EF4-FFF2-40B4-BE49-F238E27FC236}">
                <a16:creationId xmlns:a16="http://schemas.microsoft.com/office/drawing/2014/main" xmlns="" id="{AF945A55-6D79-4A3C-860F-7E419B37FF71}"/>
              </a:ext>
            </a:extLst>
          </p:cNvPr>
          <p:cNvSpPr>
            <a:spLocks noGrp="1"/>
          </p:cNvSpPr>
          <p:nvPr>
            <p:ph type="body" sz="quarter" idx="11"/>
          </p:nvPr>
        </p:nvSpPr>
        <p:spPr/>
        <p:txBody>
          <a:bodyPr>
            <a:normAutofit fontScale="77500" lnSpcReduction="20000"/>
          </a:bodyPr>
          <a:lstStyle/>
          <a:p>
            <a:pPr marL="457200" indent="-457200">
              <a:buFont typeface="Arial" panose="020B0604020202020204" pitchFamily="34" charset="0"/>
              <a:buChar char="•"/>
            </a:pPr>
            <a:r>
              <a:rPr lang="nl-BE" dirty="0">
                <a:solidFill>
                  <a:schemeClr val="tx1"/>
                </a:solidFill>
              </a:rPr>
              <a:t>No </a:t>
            </a:r>
            <a:r>
              <a:rPr lang="nl-BE" dirty="0" err="1">
                <a:solidFill>
                  <a:schemeClr val="tx1"/>
                </a:solidFill>
              </a:rPr>
              <a:t>less</a:t>
            </a:r>
            <a:r>
              <a:rPr lang="nl-BE" dirty="0">
                <a:solidFill>
                  <a:schemeClr val="tx1"/>
                </a:solidFill>
              </a:rPr>
              <a:t> </a:t>
            </a:r>
            <a:r>
              <a:rPr lang="nl-BE" dirty="0" err="1">
                <a:solidFill>
                  <a:schemeClr val="tx1"/>
                </a:solidFill>
              </a:rPr>
              <a:t>than</a:t>
            </a:r>
            <a:r>
              <a:rPr lang="nl-BE" dirty="0">
                <a:solidFill>
                  <a:schemeClr val="tx1"/>
                </a:solidFill>
              </a:rPr>
              <a:t> 80% of </a:t>
            </a:r>
            <a:r>
              <a:rPr lang="en-GB" dirty="0">
                <a:solidFill>
                  <a:schemeClr val="tx1"/>
                </a:solidFill>
              </a:rPr>
              <a:t>AUC</a:t>
            </a:r>
            <a:r>
              <a:rPr lang="en-GB" baseline="-25000" dirty="0">
                <a:solidFill>
                  <a:schemeClr val="tx1"/>
                </a:solidFill>
              </a:rPr>
              <a:t>0-∞ </a:t>
            </a:r>
            <a:r>
              <a:rPr lang="nl-BE" dirty="0">
                <a:solidFill>
                  <a:schemeClr val="tx1"/>
                </a:solidFill>
              </a:rPr>
              <a:t>should </a:t>
            </a:r>
            <a:r>
              <a:rPr lang="nl-BE" dirty="0" err="1">
                <a:solidFill>
                  <a:schemeClr val="tx1"/>
                </a:solidFill>
              </a:rPr>
              <a:t>be</a:t>
            </a:r>
            <a:r>
              <a:rPr lang="nl-BE" dirty="0">
                <a:solidFill>
                  <a:schemeClr val="tx1"/>
                </a:solidFill>
              </a:rPr>
              <a:t> </a:t>
            </a:r>
            <a:r>
              <a:rPr lang="nl-BE" dirty="0" err="1">
                <a:solidFill>
                  <a:schemeClr val="tx1"/>
                </a:solidFill>
              </a:rPr>
              <a:t>covered</a:t>
            </a:r>
            <a:r>
              <a:rPr lang="nl-BE" dirty="0">
                <a:solidFill>
                  <a:schemeClr val="tx1"/>
                </a:solidFill>
              </a:rPr>
              <a:t> </a:t>
            </a:r>
            <a:r>
              <a:rPr lang="nl-BE" dirty="0" err="1">
                <a:solidFill>
                  <a:schemeClr val="tx1"/>
                </a:solidFill>
              </a:rPr>
              <a:t>by</a:t>
            </a:r>
            <a:r>
              <a:rPr lang="nl-BE" dirty="0">
                <a:solidFill>
                  <a:schemeClr val="tx1"/>
                </a:solidFill>
              </a:rPr>
              <a:t> </a:t>
            </a:r>
            <a:r>
              <a:rPr lang="en-GB" dirty="0">
                <a:solidFill>
                  <a:schemeClr val="tx1"/>
                </a:solidFill>
              </a:rPr>
              <a:t>AUC</a:t>
            </a:r>
            <a:r>
              <a:rPr lang="en-GB" baseline="-25000" dirty="0">
                <a:solidFill>
                  <a:schemeClr val="tx1"/>
                </a:solidFill>
              </a:rPr>
              <a:t>0-last</a:t>
            </a:r>
            <a:endParaRPr lang="nl-BE" dirty="0">
              <a:solidFill>
                <a:schemeClr val="tx1"/>
              </a:solidFill>
            </a:endParaRPr>
          </a:p>
          <a:p>
            <a:pPr lvl="1">
              <a:buFontTx/>
              <a:buChar char="-"/>
            </a:pPr>
            <a:r>
              <a:rPr lang="nl-BE" dirty="0"/>
              <a:t>Frequent sampling </a:t>
            </a:r>
            <a:r>
              <a:rPr lang="nl-BE" dirty="0" err="1"/>
              <a:t>around</a:t>
            </a:r>
            <a:r>
              <a:rPr lang="nl-BE" dirty="0"/>
              <a:t> </a:t>
            </a:r>
            <a:r>
              <a:rPr lang="nl-BE" dirty="0" err="1"/>
              <a:t>T</a:t>
            </a:r>
            <a:r>
              <a:rPr lang="nl-BE" baseline="-25000" dirty="0" err="1"/>
              <a:t>max</a:t>
            </a:r>
            <a:r>
              <a:rPr lang="nl-BE" dirty="0"/>
              <a:t> </a:t>
            </a:r>
            <a:r>
              <a:rPr lang="nl-BE" dirty="0" err="1"/>
              <a:t>to</a:t>
            </a:r>
            <a:r>
              <a:rPr lang="nl-BE" dirty="0"/>
              <a:t> </a:t>
            </a:r>
            <a:r>
              <a:rPr lang="nl-BE" dirty="0" err="1"/>
              <a:t>estimate</a:t>
            </a:r>
            <a:r>
              <a:rPr lang="nl-BE" dirty="0"/>
              <a:t> </a:t>
            </a:r>
            <a:r>
              <a:rPr lang="nl-BE" dirty="0" err="1"/>
              <a:t>C</a:t>
            </a:r>
            <a:r>
              <a:rPr lang="nl-BE" baseline="-25000" dirty="0" err="1"/>
              <a:t>max</a:t>
            </a:r>
            <a:r>
              <a:rPr lang="nl-BE" baseline="-25000" dirty="0"/>
              <a:t> </a:t>
            </a:r>
            <a:endParaRPr lang="nl-BE" dirty="0"/>
          </a:p>
          <a:p>
            <a:pPr lvl="2">
              <a:buFontTx/>
              <a:buChar char="-"/>
            </a:pPr>
            <a:r>
              <a:rPr lang="nl-BE" dirty="0"/>
              <a:t>make </a:t>
            </a:r>
            <a:r>
              <a:rPr lang="nl-BE" dirty="0" err="1"/>
              <a:t>sure</a:t>
            </a:r>
            <a:r>
              <a:rPr lang="nl-BE" dirty="0"/>
              <a:t> first sample is </a:t>
            </a:r>
            <a:r>
              <a:rPr lang="nl-BE" dirty="0" err="1"/>
              <a:t>before</a:t>
            </a:r>
            <a:r>
              <a:rPr lang="nl-BE" dirty="0"/>
              <a:t> </a:t>
            </a:r>
            <a:r>
              <a:rPr lang="nl-BE" dirty="0" err="1"/>
              <a:t>C</a:t>
            </a:r>
            <a:r>
              <a:rPr lang="nl-BE" baseline="-25000" dirty="0" err="1"/>
              <a:t>max</a:t>
            </a:r>
            <a:r>
              <a:rPr lang="nl-BE" baseline="-25000" dirty="0"/>
              <a:t> </a:t>
            </a:r>
            <a:endParaRPr lang="nl-BE" dirty="0"/>
          </a:p>
          <a:p>
            <a:pPr marL="722313" lvl="1" indent="-277813">
              <a:buNone/>
            </a:pPr>
            <a:r>
              <a:rPr lang="nl-BE" dirty="0"/>
              <a:t>-  Duration of sampling</a:t>
            </a:r>
          </a:p>
          <a:p>
            <a:pPr lvl="2"/>
            <a:r>
              <a:rPr lang="nl-BE" dirty="0"/>
              <a:t>at least 3 samples in terminal log-linear phase,  to estimate the terminal elimination rate constant (k</a:t>
            </a:r>
            <a:r>
              <a:rPr lang="nl-BE" baseline="-25000" dirty="0"/>
              <a:t>e</a:t>
            </a:r>
            <a:r>
              <a:rPr lang="nl-BE" dirty="0"/>
              <a:t>) and </a:t>
            </a:r>
            <a:r>
              <a:rPr lang="en-GB" dirty="0"/>
              <a:t>AUC</a:t>
            </a:r>
            <a:r>
              <a:rPr lang="en-GB" baseline="-25000" dirty="0"/>
              <a:t>0-∞ </a:t>
            </a:r>
            <a:endParaRPr lang="nl-BE" baseline="-25000" dirty="0"/>
          </a:p>
          <a:p>
            <a:pPr lvl="2"/>
            <a:r>
              <a:rPr lang="nl-BE" dirty="0"/>
              <a:t>must cover ≥ 80% of AUC</a:t>
            </a:r>
            <a:r>
              <a:rPr lang="nl-BE" baseline="-25000" dirty="0"/>
              <a:t>0-∞ </a:t>
            </a:r>
          </a:p>
          <a:p>
            <a:pPr marL="457200" indent="-457200">
              <a:buFont typeface="Arial" panose="020B0604020202020204" pitchFamily="34" charset="0"/>
              <a:buChar char="•"/>
            </a:pPr>
            <a:r>
              <a:rPr lang="nl-BE" dirty="0">
                <a:solidFill>
                  <a:schemeClr val="tx1"/>
                </a:solidFill>
              </a:rPr>
              <a:t>For immediate release dosage forms with long terminal elimination half-life, less than 80% of </a:t>
            </a:r>
            <a:r>
              <a:rPr lang="en-GB" dirty="0">
                <a:solidFill>
                  <a:schemeClr val="tx1"/>
                </a:solidFill>
              </a:rPr>
              <a:t>AUC</a:t>
            </a:r>
            <a:r>
              <a:rPr lang="en-GB" baseline="-25000" dirty="0">
                <a:solidFill>
                  <a:schemeClr val="tx1"/>
                </a:solidFill>
              </a:rPr>
              <a:t>0-∞ </a:t>
            </a:r>
            <a:r>
              <a:rPr lang="nl-BE" dirty="0">
                <a:solidFill>
                  <a:schemeClr val="tx1"/>
                </a:solidFill>
              </a:rPr>
              <a:t>could be covered if sampling schedule covers C</a:t>
            </a:r>
            <a:r>
              <a:rPr lang="nl-BE" baseline="-25000" dirty="0">
                <a:solidFill>
                  <a:schemeClr val="tx1"/>
                </a:solidFill>
              </a:rPr>
              <a:t>max </a:t>
            </a:r>
            <a:r>
              <a:rPr lang="nl-BE" dirty="0">
                <a:solidFill>
                  <a:schemeClr val="tx1"/>
                </a:solidFill>
              </a:rPr>
              <a:t>and</a:t>
            </a:r>
            <a:r>
              <a:rPr lang="nl-BE" baseline="-25000" dirty="0">
                <a:solidFill>
                  <a:schemeClr val="tx1"/>
                </a:solidFill>
              </a:rPr>
              <a:t> </a:t>
            </a:r>
            <a:r>
              <a:rPr lang="nl-BE" dirty="0">
                <a:solidFill>
                  <a:schemeClr val="tx1"/>
                </a:solidFill>
              </a:rPr>
              <a:t>the complete absorption phase</a:t>
            </a:r>
          </a:p>
          <a:p>
            <a:pPr marL="457200" indent="-457200">
              <a:buFont typeface="Arial" panose="020B0604020202020204" pitchFamily="34" charset="0"/>
              <a:buChar char="•"/>
            </a:pPr>
            <a:r>
              <a:rPr lang="nl-BE" dirty="0">
                <a:solidFill>
                  <a:schemeClr val="tx1"/>
                </a:solidFill>
              </a:rPr>
              <a:t>For multiple </a:t>
            </a:r>
            <a:r>
              <a:rPr lang="nl-BE" dirty="0" err="1">
                <a:solidFill>
                  <a:schemeClr val="tx1"/>
                </a:solidFill>
              </a:rPr>
              <a:t>dose</a:t>
            </a:r>
            <a:r>
              <a:rPr lang="nl-BE" dirty="0">
                <a:solidFill>
                  <a:schemeClr val="tx1"/>
                </a:solidFill>
              </a:rPr>
              <a:t> studies, </a:t>
            </a:r>
            <a:r>
              <a:rPr lang="nl-BE" dirty="0" err="1">
                <a:solidFill>
                  <a:schemeClr val="tx1"/>
                </a:solidFill>
              </a:rPr>
              <a:t>to</a:t>
            </a:r>
            <a:r>
              <a:rPr lang="nl-BE" dirty="0">
                <a:solidFill>
                  <a:schemeClr val="tx1"/>
                </a:solidFill>
              </a:rPr>
              <a:t> </a:t>
            </a:r>
            <a:r>
              <a:rPr lang="nl-BE" dirty="0" err="1">
                <a:solidFill>
                  <a:schemeClr val="tx1"/>
                </a:solidFill>
              </a:rPr>
              <a:t>allow</a:t>
            </a:r>
            <a:r>
              <a:rPr lang="nl-BE" dirty="0">
                <a:solidFill>
                  <a:schemeClr val="tx1"/>
                </a:solidFill>
              </a:rPr>
              <a:t> accurate AUC assessment</a:t>
            </a:r>
          </a:p>
          <a:p>
            <a:pPr marL="457200" lvl="1" indent="0">
              <a:buNone/>
            </a:pPr>
            <a:r>
              <a:rPr lang="nl-BE" dirty="0"/>
              <a:t>- Pre-</a:t>
            </a:r>
            <a:r>
              <a:rPr lang="nl-BE" dirty="0" err="1"/>
              <a:t>dose</a:t>
            </a:r>
            <a:r>
              <a:rPr lang="nl-BE" dirty="0"/>
              <a:t> sample must </a:t>
            </a:r>
            <a:r>
              <a:rPr lang="nl-BE" dirty="0" err="1"/>
              <a:t>be</a:t>
            </a:r>
            <a:r>
              <a:rPr lang="nl-BE" dirty="0"/>
              <a:t> </a:t>
            </a:r>
            <a:r>
              <a:rPr lang="nl-BE" dirty="0" err="1"/>
              <a:t>collected</a:t>
            </a:r>
            <a:r>
              <a:rPr lang="nl-BE" dirty="0"/>
              <a:t> </a:t>
            </a:r>
            <a:r>
              <a:rPr lang="nl-BE" dirty="0" err="1"/>
              <a:t>immediately</a:t>
            </a:r>
            <a:r>
              <a:rPr lang="nl-BE" dirty="0"/>
              <a:t> </a:t>
            </a:r>
            <a:r>
              <a:rPr lang="nl-BE" dirty="0" err="1"/>
              <a:t>before</a:t>
            </a:r>
            <a:r>
              <a:rPr lang="nl-BE" dirty="0"/>
              <a:t> </a:t>
            </a:r>
            <a:r>
              <a:rPr lang="nl-BE" dirty="0" err="1"/>
              <a:t>dosing</a:t>
            </a:r>
            <a:r>
              <a:rPr lang="nl-BE" dirty="0"/>
              <a:t> and</a:t>
            </a:r>
          </a:p>
          <a:p>
            <a:pPr marL="457200" lvl="1" indent="0">
              <a:buNone/>
            </a:pPr>
            <a:r>
              <a:rPr lang="nl-BE" dirty="0"/>
              <a:t>- Last sample as close as </a:t>
            </a:r>
            <a:r>
              <a:rPr lang="nl-BE" dirty="0" err="1"/>
              <a:t>possible</a:t>
            </a:r>
            <a:r>
              <a:rPr lang="nl-BE" dirty="0"/>
              <a:t> </a:t>
            </a:r>
            <a:r>
              <a:rPr lang="nl-BE" dirty="0" err="1"/>
              <a:t>to</a:t>
            </a:r>
            <a:r>
              <a:rPr lang="nl-BE" dirty="0"/>
              <a:t> end of </a:t>
            </a:r>
            <a:r>
              <a:rPr lang="nl-BE" dirty="0" err="1"/>
              <a:t>dosing</a:t>
            </a:r>
            <a:r>
              <a:rPr lang="nl-BE" dirty="0"/>
              <a:t> interval</a:t>
            </a:r>
          </a:p>
          <a:p>
            <a:pPr marL="457200" lvl="1" indent="0">
              <a:buNone/>
            </a:pPr>
            <a:r>
              <a:rPr lang="nl-BE" dirty="0"/>
              <a:t>- Show </a:t>
            </a:r>
            <a:r>
              <a:rPr lang="nl-BE" dirty="0" err="1"/>
              <a:t>that</a:t>
            </a:r>
            <a:r>
              <a:rPr lang="nl-BE" dirty="0"/>
              <a:t> steady state </a:t>
            </a:r>
            <a:r>
              <a:rPr lang="nl-BE" dirty="0" err="1"/>
              <a:t>conditions</a:t>
            </a:r>
            <a:r>
              <a:rPr lang="nl-BE" dirty="0"/>
              <a:t> are </a:t>
            </a:r>
            <a:r>
              <a:rPr lang="nl-BE" dirty="0" err="1"/>
              <a:t>reached</a:t>
            </a:r>
            <a:endParaRPr lang="nl-BE" dirty="0"/>
          </a:p>
          <a:p>
            <a:pPr marL="457200" indent="-457200">
              <a:buFont typeface="Arial" panose="020B0604020202020204" pitchFamily="34" charset="0"/>
              <a:buChar char="•"/>
            </a:pPr>
            <a:r>
              <a:rPr lang="nl-BE" dirty="0">
                <a:solidFill>
                  <a:schemeClr val="tx1"/>
                </a:solidFill>
              </a:rPr>
              <a:t>For </a:t>
            </a:r>
            <a:r>
              <a:rPr lang="nl-BE" dirty="0" err="1">
                <a:solidFill>
                  <a:schemeClr val="tx1"/>
                </a:solidFill>
              </a:rPr>
              <a:t>endogenous</a:t>
            </a:r>
            <a:r>
              <a:rPr lang="nl-BE" dirty="0">
                <a:solidFill>
                  <a:schemeClr val="tx1"/>
                </a:solidFill>
              </a:rPr>
              <a:t> </a:t>
            </a:r>
            <a:r>
              <a:rPr lang="nl-BE" dirty="0" err="1">
                <a:solidFill>
                  <a:schemeClr val="tx1"/>
                </a:solidFill>
              </a:rPr>
              <a:t>substances</a:t>
            </a:r>
            <a:endParaRPr lang="nl-BE" dirty="0">
              <a:solidFill>
                <a:schemeClr val="tx1"/>
              </a:solidFill>
            </a:endParaRPr>
          </a:p>
          <a:p>
            <a:pPr marL="457200" lvl="1" indent="0">
              <a:buNone/>
            </a:pPr>
            <a:r>
              <a:rPr lang="nl-BE" dirty="0"/>
              <a:t>- Pre-dose sample consistent with  method of baseline correction </a:t>
            </a:r>
          </a:p>
          <a:p>
            <a:endParaRPr lang="en-GB" dirty="0">
              <a:solidFill>
                <a:schemeClr val="tx1"/>
              </a:solidFill>
            </a:endParaRPr>
          </a:p>
        </p:txBody>
      </p:sp>
    </p:spTree>
    <p:extLst>
      <p:ext uri="{BB962C8B-B14F-4D97-AF65-F5344CB8AC3E}">
        <p14:creationId xmlns:p14="http://schemas.microsoft.com/office/powerpoint/2010/main" val="150349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0"/>
          </p:nvPr>
        </p:nvSpPr>
        <p:spPr/>
        <p:txBody>
          <a:bodyPr/>
          <a:lstStyle/>
          <a:p>
            <a:r>
              <a:rPr lang="nl-BE" sz="3600" b="1" dirty="0"/>
              <a:t>VICH GL52 vs other guidelines:</a:t>
            </a:r>
            <a:endParaRPr lang="en-GB" sz="3600" b="1" dirty="0"/>
          </a:p>
        </p:txBody>
      </p:sp>
      <p:sp>
        <p:nvSpPr>
          <p:cNvPr id="5" name="Content Placeholder 2"/>
          <p:cNvSpPr>
            <a:spLocks noGrp="1"/>
          </p:cNvSpPr>
          <p:nvPr>
            <p:ph type="body" sz="quarter" idx="11"/>
          </p:nvPr>
        </p:nvSpPr>
        <p:spPr/>
        <p:txBody>
          <a:bodyPr>
            <a:normAutofit/>
          </a:bodyPr>
          <a:lstStyle/>
          <a:p>
            <a:pPr marL="457200" indent="-457200">
              <a:lnSpc>
                <a:spcPct val="100000"/>
              </a:lnSpc>
              <a:buFont typeface="Arial" panose="020B0604020202020204" pitchFamily="34" charset="0"/>
              <a:buChar char="•"/>
            </a:pPr>
            <a:r>
              <a:rPr lang="en-US" sz="2400" dirty="0">
                <a:solidFill>
                  <a:schemeClr val="tx1"/>
                </a:solidFill>
              </a:rPr>
              <a:t>As appropriate, local guidance documents should be followed for addressing topics that are outside the scope of this BE guideline.</a:t>
            </a:r>
            <a:endParaRPr lang="en-GB" sz="2400" dirty="0">
              <a:solidFill>
                <a:schemeClr val="tx1"/>
              </a:solidFill>
            </a:endParaRPr>
          </a:p>
          <a:p>
            <a:pPr marL="457200" indent="-457200">
              <a:buFont typeface="Arial" panose="020B0604020202020204" pitchFamily="34" charset="0"/>
              <a:buChar char="•"/>
            </a:pPr>
            <a:r>
              <a:rPr lang="en-US" sz="2400" dirty="0">
                <a:solidFill>
                  <a:schemeClr val="tx1"/>
                </a:solidFill>
              </a:rPr>
              <a:t>The glossary of GL 52 provides a definition of the various terms used in this guideline and provides some synonymous terms that may be applied in guidelines available in local jurisdictions.</a:t>
            </a:r>
            <a:endParaRPr lang="en-GB" sz="2400" dirty="0">
              <a:solidFill>
                <a:schemeClr val="tx1"/>
              </a:solidFill>
            </a:endParaRPr>
          </a:p>
          <a:p>
            <a:pPr marL="457200" indent="-457200">
              <a:buFont typeface="Arial" panose="020B0604020202020204" pitchFamily="34" charset="0"/>
              <a:buChar char="•"/>
            </a:pPr>
            <a:r>
              <a:rPr lang="en-US" sz="2400" dirty="0">
                <a:solidFill>
                  <a:schemeClr val="tx1"/>
                </a:solidFill>
              </a:rPr>
              <a:t>Other relevant VICH guidelines should be consulted, such as GL 1 and 2 on the validation of analytical methods.</a:t>
            </a:r>
            <a:endParaRPr lang="en-GB" sz="2400" dirty="0">
              <a:solidFill>
                <a:schemeClr val="tx1"/>
              </a:solidFill>
            </a:endParaRPr>
          </a:p>
        </p:txBody>
      </p:sp>
    </p:spTree>
    <p:extLst>
      <p:ext uri="{BB962C8B-B14F-4D97-AF65-F5344CB8AC3E}">
        <p14:creationId xmlns:p14="http://schemas.microsoft.com/office/powerpoint/2010/main" val="3896249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0F647ACE-8215-45C0-B712-659C65638F7A}"/>
              </a:ext>
            </a:extLst>
          </p:cNvPr>
          <p:cNvSpPr>
            <a:spLocks noGrp="1"/>
          </p:cNvSpPr>
          <p:nvPr>
            <p:ph type="body" sz="quarter" idx="11"/>
          </p:nvPr>
        </p:nvSpPr>
        <p:spPr/>
        <p:txBody>
          <a:bodyPr/>
          <a:lstStyle/>
          <a:p>
            <a:r>
              <a:rPr lang="nl-BE" b="1" dirty="0">
                <a:solidFill>
                  <a:srgbClr val="218BA7"/>
                </a:solidFill>
              </a:rPr>
              <a:t>10. Blood level BE parameters</a:t>
            </a:r>
            <a:endParaRPr lang="en-GB" b="1" dirty="0">
              <a:solidFill>
                <a:srgbClr val="218BA7"/>
              </a:solidFill>
            </a:endParaRPr>
          </a:p>
        </p:txBody>
      </p:sp>
    </p:spTree>
    <p:extLst>
      <p:ext uri="{BB962C8B-B14F-4D97-AF65-F5344CB8AC3E}">
        <p14:creationId xmlns:p14="http://schemas.microsoft.com/office/powerpoint/2010/main" val="1400207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33139BF9-D6EA-4FE3-85F8-2C8C67487080}"/>
              </a:ext>
            </a:extLst>
          </p:cNvPr>
          <p:cNvSpPr>
            <a:spLocks noGrp="1"/>
          </p:cNvSpPr>
          <p:nvPr>
            <p:ph type="body" sz="quarter" idx="11"/>
          </p:nvPr>
        </p:nvSpPr>
        <p:spPr/>
        <p:txBody>
          <a:bodyPr/>
          <a:lstStyle/>
          <a:p>
            <a:endParaRPr lang="fr-BE"/>
          </a:p>
        </p:txBody>
      </p:sp>
      <p:sp>
        <p:nvSpPr>
          <p:cNvPr id="4" name="Title 1">
            <a:extLst>
              <a:ext uri="{FF2B5EF4-FFF2-40B4-BE49-F238E27FC236}">
                <a16:creationId xmlns:a16="http://schemas.microsoft.com/office/drawing/2014/main" xmlns="" id="{34EE1C38-AE07-419E-84AF-A19D00B24652}"/>
              </a:ext>
            </a:extLst>
          </p:cNvPr>
          <p:cNvSpPr>
            <a:spLocks noGrp="1"/>
          </p:cNvSpPr>
          <p:nvPr>
            <p:ph type="body" sz="quarter" idx="10"/>
          </p:nvPr>
        </p:nvSpPr>
        <p:spPr/>
        <p:txBody>
          <a:bodyPr/>
          <a:lstStyle/>
          <a:p>
            <a:r>
              <a:rPr lang="en-CA" sz="3600" b="1" dirty="0"/>
              <a:t>Blood level study</a:t>
            </a:r>
            <a:br>
              <a:rPr lang="en-CA" sz="3600" b="1" dirty="0"/>
            </a:br>
            <a:endParaRPr lang="en-GB" sz="3600" dirty="0"/>
          </a:p>
        </p:txBody>
      </p:sp>
      <p:pic>
        <p:nvPicPr>
          <p:cNvPr id="5" name="Picture 3">
            <a:extLst>
              <a:ext uri="{FF2B5EF4-FFF2-40B4-BE49-F238E27FC236}">
                <a16:creationId xmlns:a16="http://schemas.microsoft.com/office/drawing/2014/main" xmlns="" id="{88D4AEE3-E791-4297-B194-55F3B9A62A58}"/>
              </a:ext>
            </a:extLst>
          </p:cNvPr>
          <p:cNvPicPr>
            <a:picLocks noChangeAspect="1"/>
          </p:cNvPicPr>
          <p:nvPr/>
        </p:nvPicPr>
        <p:blipFill>
          <a:blip r:embed="rId2"/>
          <a:stretch>
            <a:fillRect/>
          </a:stretch>
        </p:blipFill>
        <p:spPr>
          <a:xfrm>
            <a:off x="479430" y="1279594"/>
            <a:ext cx="8131170" cy="4766548"/>
          </a:xfrm>
          <a:prstGeom prst="rect">
            <a:avLst/>
          </a:prstGeom>
        </p:spPr>
      </p:pic>
      <p:sp>
        <p:nvSpPr>
          <p:cNvPr id="6" name="Text Box 33">
            <a:extLst>
              <a:ext uri="{FF2B5EF4-FFF2-40B4-BE49-F238E27FC236}">
                <a16:creationId xmlns:a16="http://schemas.microsoft.com/office/drawing/2014/main" xmlns="" id="{0EE994F8-1310-4C80-BCAF-5D49884462ED}"/>
              </a:ext>
            </a:extLst>
          </p:cNvPr>
          <p:cNvSpPr txBox="1">
            <a:spLocks noChangeArrowheads="1"/>
          </p:cNvSpPr>
          <p:nvPr/>
        </p:nvSpPr>
        <p:spPr bwMode="auto">
          <a:xfrm>
            <a:off x="1380965" y="5772090"/>
            <a:ext cx="1079500" cy="400110"/>
          </a:xfrm>
          <a:prstGeom prst="rect">
            <a:avLst/>
          </a:prstGeom>
          <a:solidFill>
            <a:srgbClr val="F2FD69"/>
          </a:solidFill>
          <a:ln w="9525">
            <a:solidFill>
              <a:srgbClr val="00192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CA" sz="2000" b="1" dirty="0" err="1">
                <a:solidFill>
                  <a:srgbClr val="C00000"/>
                </a:solidFill>
                <a:latin typeface="Arial" charset="0"/>
              </a:rPr>
              <a:t>Tmax</a:t>
            </a:r>
            <a:endParaRPr lang="en-CA" sz="2000" b="1" dirty="0">
              <a:solidFill>
                <a:srgbClr val="C00000"/>
              </a:solidFill>
              <a:latin typeface="Arial" charset="0"/>
            </a:endParaRPr>
          </a:p>
        </p:txBody>
      </p:sp>
      <p:sp>
        <p:nvSpPr>
          <p:cNvPr id="7" name="Text Box 33">
            <a:extLst>
              <a:ext uri="{FF2B5EF4-FFF2-40B4-BE49-F238E27FC236}">
                <a16:creationId xmlns:a16="http://schemas.microsoft.com/office/drawing/2014/main" xmlns="" id="{F1B25EBF-EB46-438F-83A5-68BFAD8A3312}"/>
              </a:ext>
            </a:extLst>
          </p:cNvPr>
          <p:cNvSpPr txBox="1">
            <a:spLocks noChangeArrowheads="1"/>
          </p:cNvSpPr>
          <p:nvPr/>
        </p:nvSpPr>
        <p:spPr bwMode="auto">
          <a:xfrm>
            <a:off x="1380965" y="6180164"/>
            <a:ext cx="1079500" cy="400110"/>
          </a:xfrm>
          <a:prstGeom prst="rect">
            <a:avLst/>
          </a:prstGeom>
          <a:solidFill>
            <a:srgbClr val="F2FD69"/>
          </a:solidFill>
          <a:ln w="9525">
            <a:solidFill>
              <a:srgbClr val="00192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CA" sz="2000" b="1" dirty="0" err="1">
                <a:solidFill>
                  <a:srgbClr val="679DDF"/>
                </a:solidFill>
                <a:latin typeface="Arial" charset="0"/>
              </a:rPr>
              <a:t>Tmax</a:t>
            </a:r>
            <a:endParaRPr lang="en-CA" sz="2000" b="1" dirty="0">
              <a:solidFill>
                <a:srgbClr val="679DDF"/>
              </a:solidFill>
              <a:latin typeface="Arial" charset="0"/>
            </a:endParaRPr>
          </a:p>
        </p:txBody>
      </p:sp>
      <p:grpSp>
        <p:nvGrpSpPr>
          <p:cNvPr id="8" name="Group 20">
            <a:extLst>
              <a:ext uri="{FF2B5EF4-FFF2-40B4-BE49-F238E27FC236}">
                <a16:creationId xmlns:a16="http://schemas.microsoft.com/office/drawing/2014/main" xmlns="" id="{3F9B73CC-93A8-456F-BEBC-EBAAFE32FDAB}"/>
              </a:ext>
            </a:extLst>
          </p:cNvPr>
          <p:cNvGrpSpPr/>
          <p:nvPr/>
        </p:nvGrpSpPr>
        <p:grpSpPr>
          <a:xfrm>
            <a:off x="1238352" y="1276290"/>
            <a:ext cx="2438400" cy="400110"/>
            <a:chOff x="1238352" y="1276290"/>
            <a:chExt cx="2438400" cy="400110"/>
          </a:xfrm>
        </p:grpSpPr>
        <p:sp>
          <p:nvSpPr>
            <p:cNvPr id="9" name="Text Box 25">
              <a:extLst>
                <a:ext uri="{FF2B5EF4-FFF2-40B4-BE49-F238E27FC236}">
                  <a16:creationId xmlns:a16="http://schemas.microsoft.com/office/drawing/2014/main" xmlns="" id="{6A904905-F3BD-4C75-A18B-517DC5295ACC}"/>
                </a:ext>
              </a:extLst>
            </p:cNvPr>
            <p:cNvSpPr txBox="1">
              <a:spLocks noChangeArrowheads="1"/>
            </p:cNvSpPr>
            <p:nvPr/>
          </p:nvSpPr>
          <p:spPr bwMode="auto">
            <a:xfrm>
              <a:off x="2597251" y="1276290"/>
              <a:ext cx="1079501" cy="400110"/>
            </a:xfrm>
            <a:prstGeom prst="rect">
              <a:avLst/>
            </a:prstGeom>
            <a:solidFill>
              <a:srgbClr val="F4FF67"/>
            </a:solidFill>
            <a:ln w="9525">
              <a:solidFill>
                <a:srgbClr val="2769B9">
                  <a:alpha val="41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CA" sz="2000" b="1" dirty="0" err="1">
                  <a:solidFill>
                    <a:srgbClr val="679DDF"/>
                  </a:solidFill>
                  <a:latin typeface="Arial" charset="0"/>
                </a:rPr>
                <a:t>Cmax</a:t>
              </a:r>
              <a:endParaRPr lang="en-CA" sz="2000" b="1" dirty="0">
                <a:solidFill>
                  <a:srgbClr val="679DDF"/>
                </a:solidFill>
                <a:latin typeface="Arial" charset="0"/>
              </a:endParaRPr>
            </a:p>
          </p:txBody>
        </p:sp>
        <p:cxnSp>
          <p:nvCxnSpPr>
            <p:cNvPr id="10" name="Straight Arrow Connector 15">
              <a:extLst>
                <a:ext uri="{FF2B5EF4-FFF2-40B4-BE49-F238E27FC236}">
                  <a16:creationId xmlns:a16="http://schemas.microsoft.com/office/drawing/2014/main" xmlns="" id="{4A80A83C-A7CE-4E15-87A7-CB3F2D2D048E}"/>
                </a:ext>
              </a:extLst>
            </p:cNvPr>
            <p:cNvCxnSpPr/>
            <p:nvPr/>
          </p:nvCxnSpPr>
          <p:spPr>
            <a:xfrm flipH="1">
              <a:off x="1238352" y="1676008"/>
              <a:ext cx="1358900" cy="0"/>
            </a:xfrm>
            <a:prstGeom prst="straightConnector1">
              <a:avLst/>
            </a:prstGeom>
            <a:ln w="15875">
              <a:solidFill>
                <a:srgbClr val="2769B9">
                  <a:alpha val="41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8">
            <a:extLst>
              <a:ext uri="{FF2B5EF4-FFF2-40B4-BE49-F238E27FC236}">
                <a16:creationId xmlns:a16="http://schemas.microsoft.com/office/drawing/2014/main" xmlns="" id="{91FC499F-731A-4B70-86CE-E109BED74D7B}"/>
              </a:ext>
            </a:extLst>
          </p:cNvPr>
          <p:cNvGrpSpPr/>
          <p:nvPr/>
        </p:nvGrpSpPr>
        <p:grpSpPr>
          <a:xfrm>
            <a:off x="1224917" y="1918137"/>
            <a:ext cx="2438401" cy="400110"/>
            <a:chOff x="1205765" y="1923292"/>
            <a:chExt cx="2438401" cy="400110"/>
          </a:xfrm>
        </p:grpSpPr>
        <p:sp>
          <p:nvSpPr>
            <p:cNvPr id="12" name="Text Box 25">
              <a:extLst>
                <a:ext uri="{FF2B5EF4-FFF2-40B4-BE49-F238E27FC236}">
                  <a16:creationId xmlns:a16="http://schemas.microsoft.com/office/drawing/2014/main" xmlns="" id="{DCC83E73-0966-499D-BA2B-B637BFE17E32}"/>
                </a:ext>
              </a:extLst>
            </p:cNvPr>
            <p:cNvSpPr txBox="1">
              <a:spLocks noChangeArrowheads="1"/>
            </p:cNvSpPr>
            <p:nvPr/>
          </p:nvSpPr>
          <p:spPr bwMode="auto">
            <a:xfrm>
              <a:off x="2564665" y="1923292"/>
              <a:ext cx="1079501" cy="400110"/>
            </a:xfrm>
            <a:prstGeom prst="rect">
              <a:avLst/>
            </a:prstGeom>
            <a:solidFill>
              <a:srgbClr val="F4FF67"/>
            </a:solidFill>
            <a:ln w="9525">
              <a:solidFill>
                <a:srgbClr val="C00000">
                  <a:alpha val="41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CA" sz="2000" b="1" dirty="0" err="1">
                  <a:solidFill>
                    <a:srgbClr val="C00000"/>
                  </a:solidFill>
                  <a:latin typeface="Arial" charset="0"/>
                </a:rPr>
                <a:t>Cmax</a:t>
              </a:r>
              <a:endParaRPr lang="en-CA" sz="2000" b="1" dirty="0">
                <a:solidFill>
                  <a:srgbClr val="C00000"/>
                </a:solidFill>
                <a:latin typeface="Arial" charset="0"/>
              </a:endParaRPr>
            </a:p>
          </p:txBody>
        </p:sp>
        <p:cxnSp>
          <p:nvCxnSpPr>
            <p:cNvPr id="13" name="Straight Arrow Connector 65">
              <a:extLst>
                <a:ext uri="{FF2B5EF4-FFF2-40B4-BE49-F238E27FC236}">
                  <a16:creationId xmlns:a16="http://schemas.microsoft.com/office/drawing/2014/main" xmlns="" id="{E113B594-9A52-43A5-887F-5E77105C7B8F}"/>
                </a:ext>
              </a:extLst>
            </p:cNvPr>
            <p:cNvCxnSpPr/>
            <p:nvPr/>
          </p:nvCxnSpPr>
          <p:spPr>
            <a:xfrm flipH="1">
              <a:off x="1205765" y="1923292"/>
              <a:ext cx="1358900" cy="0"/>
            </a:xfrm>
            <a:prstGeom prst="straightConnector1">
              <a:avLst/>
            </a:prstGeom>
            <a:ln w="15875">
              <a:solidFill>
                <a:srgbClr val="C00000">
                  <a:alpha val="41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2564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99" y="1195550"/>
            <a:ext cx="4021436" cy="268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xmlns="" id="{A8DDCB6A-7E44-4FC7-8F23-542654D5D704}"/>
              </a:ext>
            </a:extLst>
          </p:cNvPr>
          <p:cNvSpPr>
            <a:spLocks noGrp="1"/>
          </p:cNvSpPr>
          <p:nvPr>
            <p:ph type="body" sz="quarter" idx="10"/>
          </p:nvPr>
        </p:nvSpPr>
        <p:spPr>
          <a:xfrm>
            <a:off x="133099" y="221095"/>
            <a:ext cx="8204785" cy="536575"/>
          </a:xfrm>
        </p:spPr>
        <p:txBody>
          <a:bodyPr/>
          <a:lstStyle/>
          <a:p>
            <a:r>
              <a:rPr lang="nl-BE" sz="3200" b="1" dirty="0"/>
              <a:t>Blood level studies: single / multiple </a:t>
            </a:r>
            <a:r>
              <a:rPr lang="nl-BE" sz="3200" b="1" dirty="0" err="1"/>
              <a:t>dose</a:t>
            </a:r>
            <a:endParaRPr lang="en-GB" sz="3200" b="1" dirty="0"/>
          </a:p>
        </p:txBody>
      </p:sp>
      <p:sp>
        <p:nvSpPr>
          <p:cNvPr id="5" name="Text Placeholder 7">
            <a:extLst>
              <a:ext uri="{FF2B5EF4-FFF2-40B4-BE49-F238E27FC236}">
                <a16:creationId xmlns:a16="http://schemas.microsoft.com/office/drawing/2014/main" xmlns="" id="{397A9EFE-CDFB-4B0A-ADA6-49F3523AFDAA}"/>
              </a:ext>
            </a:extLst>
          </p:cNvPr>
          <p:cNvSpPr txBox="1">
            <a:spLocks/>
          </p:cNvSpPr>
          <p:nvPr/>
        </p:nvSpPr>
        <p:spPr>
          <a:xfrm>
            <a:off x="369721" y="3876929"/>
            <a:ext cx="4040188"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t>Single </a:t>
            </a:r>
            <a:r>
              <a:rPr lang="nl-BE" dirty="0" err="1"/>
              <a:t>dose</a:t>
            </a:r>
            <a:endParaRPr lang="en-GB" dirty="0"/>
          </a:p>
        </p:txBody>
      </p:sp>
      <p:sp>
        <p:nvSpPr>
          <p:cNvPr id="6" name="Text Placeholder 9">
            <a:extLst>
              <a:ext uri="{FF2B5EF4-FFF2-40B4-BE49-F238E27FC236}">
                <a16:creationId xmlns:a16="http://schemas.microsoft.com/office/drawing/2014/main" xmlns="" id="{016E592E-6772-4CF0-A2F9-6B8DDE9435F0}"/>
              </a:ext>
            </a:extLst>
          </p:cNvPr>
          <p:cNvSpPr txBox="1">
            <a:spLocks/>
          </p:cNvSpPr>
          <p:nvPr/>
        </p:nvSpPr>
        <p:spPr>
          <a:xfrm>
            <a:off x="4067509" y="3876929"/>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t>Multiple </a:t>
            </a:r>
            <a:r>
              <a:rPr lang="nl-BE" dirty="0" err="1"/>
              <a:t>dose</a:t>
            </a:r>
            <a:endParaRPr lang="en-GB" dirty="0"/>
          </a:p>
        </p:txBody>
      </p:sp>
      <p:sp>
        <p:nvSpPr>
          <p:cNvPr id="7" name="Content Placeholder 10">
            <a:extLst>
              <a:ext uri="{FF2B5EF4-FFF2-40B4-BE49-F238E27FC236}">
                <a16:creationId xmlns:a16="http://schemas.microsoft.com/office/drawing/2014/main" xmlns="" id="{45E1A52B-351D-4C04-B0F5-CBB02EF3C882}"/>
              </a:ext>
            </a:extLst>
          </p:cNvPr>
          <p:cNvSpPr txBox="1">
            <a:spLocks/>
          </p:cNvSpPr>
          <p:nvPr/>
        </p:nvSpPr>
        <p:spPr>
          <a:xfrm>
            <a:off x="4067509" y="4443681"/>
            <a:ext cx="4715544" cy="20518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where </a:t>
            </a:r>
            <a:r>
              <a:rPr lang="en-GB" sz="2000" dirty="0" err="1"/>
              <a:t>AUCτ</a:t>
            </a:r>
            <a:r>
              <a:rPr lang="en-GB" sz="2000" dirty="0"/>
              <a:t> is the AUC estimated over a complete dosing interval at steady state.  </a:t>
            </a:r>
          </a:p>
          <a:p>
            <a:r>
              <a:rPr lang="en-GB" sz="2000" dirty="0"/>
              <a:t>In that case, steady state </a:t>
            </a:r>
            <a:r>
              <a:rPr lang="en-GB" sz="2000" dirty="0" err="1"/>
              <a:t>AUCτ</a:t>
            </a:r>
            <a:r>
              <a:rPr lang="en-GB" sz="2000" dirty="0"/>
              <a:t> = AUC</a:t>
            </a:r>
            <a:r>
              <a:rPr lang="en-GB" sz="2000" baseline="-25000" dirty="0"/>
              <a:t>0-inf</a:t>
            </a:r>
            <a:r>
              <a:rPr lang="en-GB" sz="2000" dirty="0"/>
              <a:t> after a single dose if the absorption and elimination processes are concentration-independent.</a:t>
            </a:r>
          </a:p>
        </p:txBody>
      </p:sp>
      <p:pic>
        <p:nvPicPr>
          <p:cNvPr id="9" name="Picture 5">
            <a:extLst>
              <a:ext uri="{FF2B5EF4-FFF2-40B4-BE49-F238E27FC236}">
                <a16:creationId xmlns:a16="http://schemas.microsoft.com/office/drawing/2014/main" xmlns="" id="{22DA116D-BD81-4AA4-AF73-1D6FAE6DC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871" y="1784501"/>
            <a:ext cx="3305459" cy="2029668"/>
          </a:xfrm>
          <a:prstGeom prst="rect">
            <a:avLst/>
          </a:prstGeom>
        </p:spPr>
      </p:pic>
    </p:spTree>
    <p:extLst>
      <p:ext uri="{BB962C8B-B14F-4D97-AF65-F5344CB8AC3E}">
        <p14:creationId xmlns:p14="http://schemas.microsoft.com/office/powerpoint/2010/main" val="1924586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88" y="36121"/>
            <a:ext cx="1359568" cy="90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xmlns="" id="{3D25BF84-DC14-424E-8D2C-AFBB9952F7C2}"/>
              </a:ext>
            </a:extLst>
          </p:cNvPr>
          <p:cNvSpPr>
            <a:spLocks noGrp="1"/>
          </p:cNvSpPr>
          <p:nvPr>
            <p:ph type="body" sz="quarter" idx="10"/>
          </p:nvPr>
        </p:nvSpPr>
        <p:spPr/>
        <p:txBody>
          <a:bodyPr/>
          <a:lstStyle/>
          <a:p>
            <a:r>
              <a:rPr lang="en-GB" sz="3600" b="1" dirty="0"/>
              <a:t>Blood Level BE Parameters</a:t>
            </a:r>
            <a:endParaRPr lang="en-GB" sz="3600" dirty="0"/>
          </a:p>
        </p:txBody>
      </p:sp>
      <p:sp>
        <p:nvSpPr>
          <p:cNvPr id="5" name="Content Placeholder 2">
            <a:extLst>
              <a:ext uri="{FF2B5EF4-FFF2-40B4-BE49-F238E27FC236}">
                <a16:creationId xmlns:a16="http://schemas.microsoft.com/office/drawing/2014/main" xmlns="" id="{34820D90-FCCD-4E05-B012-0AAFFBA609CE}"/>
              </a:ext>
            </a:extLst>
          </p:cNvPr>
          <p:cNvSpPr txBox="1">
            <a:spLocks/>
          </p:cNvSpPr>
          <p:nvPr/>
        </p:nvSpPr>
        <p:spPr>
          <a:xfrm>
            <a:off x="838200" y="850900"/>
            <a:ext cx="7924800" cy="5549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 single dose studies</a:t>
            </a:r>
          </a:p>
          <a:p>
            <a:pPr marL="457200" lvl="1" indent="0">
              <a:buNone/>
            </a:pPr>
            <a:r>
              <a:rPr lang="en-US" sz="2000" dirty="0"/>
              <a:t>- </a:t>
            </a:r>
            <a:r>
              <a:rPr lang="en-US" sz="2000" dirty="0" err="1"/>
              <a:t>C</a:t>
            </a:r>
            <a:r>
              <a:rPr lang="en-US" sz="2000" baseline="-25000" dirty="0" err="1"/>
              <a:t>max</a:t>
            </a:r>
            <a:r>
              <a:rPr lang="en-US" sz="2000" dirty="0"/>
              <a:t>, </a:t>
            </a:r>
            <a:r>
              <a:rPr lang="en-US" sz="2000" dirty="0" err="1"/>
              <a:t>T</a:t>
            </a:r>
            <a:r>
              <a:rPr lang="en-US" sz="2000" baseline="-25000" dirty="0" err="1"/>
              <a:t>max</a:t>
            </a:r>
            <a:r>
              <a:rPr lang="en-US" sz="2000" dirty="0"/>
              <a:t>, AUC</a:t>
            </a:r>
            <a:r>
              <a:rPr lang="en-US" sz="2000" baseline="-25000" dirty="0"/>
              <a:t>0-Last</a:t>
            </a:r>
            <a:r>
              <a:rPr lang="en-US" sz="2000" dirty="0"/>
              <a:t>, and AUC</a:t>
            </a:r>
            <a:r>
              <a:rPr lang="en-US" sz="2000" baseline="-25000" dirty="0"/>
              <a:t>0-∞ </a:t>
            </a:r>
            <a:r>
              <a:rPr lang="en-US" sz="2000" dirty="0"/>
              <a:t>should be determined.</a:t>
            </a:r>
          </a:p>
          <a:p>
            <a:pPr marL="457200" lvl="1" indent="0">
              <a:buNone/>
            </a:pPr>
            <a:r>
              <a:rPr lang="en-US" sz="2000" dirty="0"/>
              <a:t>- terminal elimination half-life (</a:t>
            </a:r>
            <a:r>
              <a:rPr lang="en-US" sz="2000" dirty="0" err="1"/>
              <a:t>k</a:t>
            </a:r>
            <a:r>
              <a:rPr lang="en-US" sz="2000" baseline="-25000" dirty="0" err="1"/>
              <a:t>e</a:t>
            </a:r>
            <a:r>
              <a:rPr lang="en-US" sz="2000" baseline="-25000" dirty="0"/>
              <a:t> </a:t>
            </a:r>
            <a:r>
              <a:rPr lang="en-US" sz="2000" dirty="0"/>
              <a:t>) and </a:t>
            </a:r>
            <a:r>
              <a:rPr lang="en-US" sz="2000" dirty="0" err="1"/>
              <a:t>T</a:t>
            </a:r>
            <a:r>
              <a:rPr lang="en-US" sz="2000" baseline="-25000" dirty="0" err="1"/>
              <a:t>lag</a:t>
            </a:r>
            <a:r>
              <a:rPr lang="en-US" sz="2000" dirty="0"/>
              <a:t> may be relevant</a:t>
            </a:r>
          </a:p>
          <a:p>
            <a:r>
              <a:rPr lang="en-US" sz="2000" dirty="0"/>
              <a:t>In multiple dose studies the following should be determined</a:t>
            </a:r>
          </a:p>
          <a:p>
            <a:pPr marL="457200" lvl="1" indent="0">
              <a:buNone/>
            </a:pPr>
            <a:r>
              <a:rPr lang="en-US" sz="2000" dirty="0"/>
              <a:t>- </a:t>
            </a:r>
            <a:r>
              <a:rPr lang="en-US" sz="2000" dirty="0" err="1"/>
              <a:t>AUC</a:t>
            </a:r>
            <a:r>
              <a:rPr lang="en-US" sz="2000" baseline="-25000" dirty="0" err="1"/>
              <a:t>τ</a:t>
            </a:r>
            <a:r>
              <a:rPr lang="en-US" sz="2000" dirty="0"/>
              <a:t> </a:t>
            </a:r>
          </a:p>
          <a:p>
            <a:pPr marL="457200" lvl="1" indent="0">
              <a:buNone/>
            </a:pPr>
            <a:r>
              <a:rPr lang="en-US" sz="2000" dirty="0"/>
              <a:t>- steady state </a:t>
            </a:r>
            <a:r>
              <a:rPr lang="en-US" sz="2000" dirty="0" err="1"/>
              <a:t>C</a:t>
            </a:r>
            <a:r>
              <a:rPr lang="en-US" sz="2000" baseline="-25000" dirty="0" err="1"/>
              <a:t>max</a:t>
            </a:r>
            <a:r>
              <a:rPr lang="en-US" sz="2000" dirty="0"/>
              <a:t> values (</a:t>
            </a:r>
            <a:r>
              <a:rPr lang="en-US" sz="2000" dirty="0" err="1"/>
              <a:t>C</a:t>
            </a:r>
            <a:r>
              <a:rPr lang="en-US" sz="2000" baseline="-25000" dirty="0" err="1"/>
              <a:t>max</a:t>
            </a:r>
            <a:r>
              <a:rPr lang="en-US" sz="2000" baseline="-25000" dirty="0"/>
              <a:t> </a:t>
            </a:r>
            <a:r>
              <a:rPr lang="en-US" sz="2000" baseline="-25000" dirty="0" err="1"/>
              <a:t>ss</a:t>
            </a:r>
            <a:r>
              <a:rPr lang="en-US" sz="2000" dirty="0"/>
              <a:t>), </a:t>
            </a:r>
          </a:p>
          <a:p>
            <a:pPr marL="457200" lvl="1" indent="0">
              <a:buNone/>
            </a:pPr>
            <a:r>
              <a:rPr lang="en-US" sz="2000" dirty="0"/>
              <a:t>- steady state </a:t>
            </a:r>
            <a:r>
              <a:rPr lang="en-US" sz="2000" dirty="0" err="1"/>
              <a:t>C</a:t>
            </a:r>
            <a:r>
              <a:rPr lang="en-US" sz="2000" baseline="-25000" dirty="0" err="1"/>
              <a:t>trough</a:t>
            </a:r>
            <a:r>
              <a:rPr lang="en-US" sz="2000" dirty="0"/>
              <a:t> values (</a:t>
            </a:r>
            <a:r>
              <a:rPr lang="en-US" sz="2000" dirty="0" err="1"/>
              <a:t>C</a:t>
            </a:r>
            <a:r>
              <a:rPr lang="en-US" sz="2000" baseline="-25000" dirty="0" err="1"/>
              <a:t>trough</a:t>
            </a:r>
            <a:r>
              <a:rPr lang="en-US" sz="2000" dirty="0"/>
              <a:t> </a:t>
            </a:r>
            <a:r>
              <a:rPr lang="en-US" sz="2000" baseline="-25000" dirty="0" err="1"/>
              <a:t>ss</a:t>
            </a:r>
            <a:r>
              <a:rPr lang="en-US" sz="2000" dirty="0"/>
              <a:t>) </a:t>
            </a:r>
          </a:p>
          <a:p>
            <a:pPr marL="457200" lvl="1" indent="0">
              <a:buNone/>
            </a:pPr>
            <a:r>
              <a:rPr lang="en-US" sz="2000" dirty="0"/>
              <a:t>- steady state T</a:t>
            </a:r>
            <a:r>
              <a:rPr lang="en-US" sz="2000" baseline="-25000" dirty="0"/>
              <a:t>max</a:t>
            </a:r>
            <a:r>
              <a:rPr lang="en-US" sz="2000" dirty="0"/>
              <a:t> values (T</a:t>
            </a:r>
            <a:r>
              <a:rPr lang="en-US" sz="2000" baseline="-25000" dirty="0"/>
              <a:t>max</a:t>
            </a:r>
            <a:r>
              <a:rPr lang="en-US" sz="2000" dirty="0"/>
              <a:t> </a:t>
            </a:r>
            <a:r>
              <a:rPr lang="en-US" sz="2000" baseline="-25000" dirty="0" err="1"/>
              <a:t>ss</a:t>
            </a:r>
            <a:r>
              <a:rPr lang="en-US" sz="2000" dirty="0"/>
              <a:t>)</a:t>
            </a:r>
          </a:p>
          <a:p>
            <a:r>
              <a:rPr lang="en-US" sz="2000" dirty="0"/>
              <a:t>If endogenous substance: correct for baseline levels using method defined in protocol </a:t>
            </a:r>
            <a:r>
              <a:rPr lang="en-US" sz="2000" i="1" dirty="0"/>
              <a:t>a priori</a:t>
            </a:r>
            <a:r>
              <a:rPr lang="en-US" sz="2000" dirty="0"/>
              <a:t>. </a:t>
            </a:r>
          </a:p>
          <a:p>
            <a:pPr marL="457200" lvl="1" indent="0">
              <a:buNone/>
            </a:pPr>
            <a:r>
              <a:rPr lang="en-US" sz="2000" dirty="0"/>
              <a:t>- Recommendation: </a:t>
            </a:r>
          </a:p>
          <a:p>
            <a:pPr lvl="2"/>
            <a:r>
              <a:rPr lang="en-GB" dirty="0"/>
              <a:t>Estimate pre-dose levels at the same time on 3 consecutive days</a:t>
            </a:r>
          </a:p>
          <a:p>
            <a:pPr lvl="2"/>
            <a:r>
              <a:rPr lang="nl-BE" dirty="0" err="1"/>
              <a:t>Substract</a:t>
            </a:r>
            <a:r>
              <a:rPr lang="nl-BE" dirty="0"/>
              <a:t> </a:t>
            </a:r>
            <a:r>
              <a:rPr lang="nl-BE" dirty="0" err="1"/>
              <a:t>that</a:t>
            </a:r>
            <a:r>
              <a:rPr lang="nl-BE" dirty="0"/>
              <a:t> </a:t>
            </a:r>
            <a:r>
              <a:rPr lang="nl-BE" dirty="0" err="1"/>
              <a:t>mean</a:t>
            </a:r>
            <a:r>
              <a:rPr lang="nl-BE" dirty="0"/>
              <a:t> </a:t>
            </a:r>
            <a:r>
              <a:rPr lang="nl-BE" dirty="0" err="1"/>
              <a:t>endogenous</a:t>
            </a:r>
            <a:r>
              <a:rPr lang="nl-BE" dirty="0"/>
              <a:t> baseline </a:t>
            </a:r>
            <a:r>
              <a:rPr lang="nl-BE" dirty="0" err="1"/>
              <a:t>from</a:t>
            </a:r>
            <a:r>
              <a:rPr lang="nl-BE" dirty="0"/>
              <a:t> </a:t>
            </a:r>
            <a:r>
              <a:rPr lang="en-GB" dirty="0"/>
              <a:t>quantified concentrations at each sampling time</a:t>
            </a:r>
            <a:endParaRPr lang="nl-BE" dirty="0"/>
          </a:p>
          <a:p>
            <a:r>
              <a:rPr lang="nl-BE" sz="2000" dirty="0" err="1"/>
              <a:t>Use</a:t>
            </a:r>
            <a:r>
              <a:rPr lang="nl-BE" sz="2000" dirty="0"/>
              <a:t> non-</a:t>
            </a:r>
            <a:r>
              <a:rPr lang="nl-BE" sz="2000" dirty="0" err="1"/>
              <a:t>compartmental</a:t>
            </a:r>
            <a:r>
              <a:rPr lang="nl-BE" sz="2000" dirty="0"/>
              <a:t> </a:t>
            </a:r>
            <a:r>
              <a:rPr lang="nl-BE" sz="2000" dirty="0" err="1"/>
              <a:t>methods</a:t>
            </a:r>
            <a:r>
              <a:rPr lang="nl-BE" sz="2000" dirty="0"/>
              <a:t> </a:t>
            </a:r>
            <a:r>
              <a:rPr lang="nl-BE" sz="2000" dirty="0" err="1"/>
              <a:t>to</a:t>
            </a:r>
            <a:r>
              <a:rPr lang="nl-BE" sz="2000" dirty="0"/>
              <a:t> </a:t>
            </a:r>
            <a:r>
              <a:rPr lang="nl-BE" sz="2000" dirty="0" err="1"/>
              <a:t>determine</a:t>
            </a:r>
            <a:r>
              <a:rPr lang="nl-BE" sz="2000" dirty="0"/>
              <a:t> PK parameters</a:t>
            </a:r>
          </a:p>
          <a:p>
            <a:pPr marL="457200" lvl="1" indent="0">
              <a:buNone/>
            </a:pPr>
            <a:r>
              <a:rPr lang="nl-BE" sz="2000" dirty="0"/>
              <a:t>- </a:t>
            </a:r>
            <a:r>
              <a:rPr lang="nl-BE" sz="2000" dirty="0" err="1"/>
              <a:t>Describe</a:t>
            </a:r>
            <a:r>
              <a:rPr lang="nl-BE" sz="2000" dirty="0"/>
              <a:t> </a:t>
            </a:r>
            <a:r>
              <a:rPr lang="nl-BE" sz="2000" dirty="0" err="1"/>
              <a:t>methods</a:t>
            </a:r>
            <a:r>
              <a:rPr lang="nl-BE" sz="2000" dirty="0"/>
              <a:t> </a:t>
            </a:r>
            <a:r>
              <a:rPr lang="nl-BE" sz="2000" dirty="0" err="1"/>
              <a:t>used</a:t>
            </a:r>
            <a:r>
              <a:rPr lang="nl-BE" sz="2000" dirty="0"/>
              <a:t> in report</a:t>
            </a:r>
            <a:endParaRPr lang="en-GB" sz="2000" dirty="0"/>
          </a:p>
        </p:txBody>
      </p:sp>
      <p:pic>
        <p:nvPicPr>
          <p:cNvPr id="7" name="Picture 6">
            <a:extLst>
              <a:ext uri="{FF2B5EF4-FFF2-40B4-BE49-F238E27FC236}">
                <a16:creationId xmlns:a16="http://schemas.microsoft.com/office/drawing/2014/main" xmlns="" id="{6C8A9F6D-5506-4B5A-BBB1-515620C31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022" y="2514600"/>
            <a:ext cx="1417932" cy="870660"/>
          </a:xfrm>
          <a:prstGeom prst="rect">
            <a:avLst/>
          </a:prstGeom>
        </p:spPr>
      </p:pic>
    </p:spTree>
    <p:extLst>
      <p:ext uri="{BB962C8B-B14F-4D97-AF65-F5344CB8AC3E}">
        <p14:creationId xmlns:p14="http://schemas.microsoft.com/office/powerpoint/2010/main" val="3875530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748FB7A3-1D55-40E8-A8D5-9B76C5AF7338}"/>
              </a:ext>
            </a:extLst>
          </p:cNvPr>
          <p:cNvSpPr>
            <a:spLocks noGrp="1"/>
          </p:cNvSpPr>
          <p:nvPr>
            <p:ph type="body" sz="quarter" idx="11"/>
          </p:nvPr>
        </p:nvSpPr>
        <p:spPr/>
        <p:txBody>
          <a:bodyPr/>
          <a:lstStyle/>
          <a:p>
            <a:r>
              <a:rPr lang="nl-BE" b="1" dirty="0">
                <a:solidFill>
                  <a:srgbClr val="218BA7"/>
                </a:solidFill>
              </a:rPr>
              <a:t>11. </a:t>
            </a:r>
            <a:r>
              <a:rPr lang="nl-BE" b="1" dirty="0" err="1">
                <a:solidFill>
                  <a:srgbClr val="218BA7"/>
                </a:solidFill>
              </a:rPr>
              <a:t>Define</a:t>
            </a:r>
            <a:r>
              <a:rPr lang="nl-BE" b="1" dirty="0">
                <a:solidFill>
                  <a:srgbClr val="218BA7"/>
                </a:solidFill>
              </a:rPr>
              <a:t> the </a:t>
            </a:r>
            <a:r>
              <a:rPr lang="nl-BE" b="1" dirty="0" err="1">
                <a:solidFill>
                  <a:srgbClr val="218BA7"/>
                </a:solidFill>
              </a:rPr>
              <a:t>analyte</a:t>
            </a:r>
            <a:endParaRPr lang="en-GB" b="1" dirty="0">
              <a:solidFill>
                <a:srgbClr val="218BA7"/>
              </a:solidFill>
            </a:endParaRPr>
          </a:p>
        </p:txBody>
      </p:sp>
    </p:spTree>
    <p:extLst>
      <p:ext uri="{BB962C8B-B14F-4D97-AF65-F5344CB8AC3E}">
        <p14:creationId xmlns:p14="http://schemas.microsoft.com/office/powerpoint/2010/main" val="2534820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7FC823E-996D-46C2-AC8F-F972E44E38B9}"/>
              </a:ext>
            </a:extLst>
          </p:cNvPr>
          <p:cNvSpPr>
            <a:spLocks noGrp="1"/>
          </p:cNvSpPr>
          <p:nvPr>
            <p:ph type="body" sz="quarter" idx="10"/>
          </p:nvPr>
        </p:nvSpPr>
        <p:spPr/>
        <p:txBody>
          <a:bodyPr/>
          <a:lstStyle/>
          <a:p>
            <a:r>
              <a:rPr lang="nl-BE" sz="3600" b="1" dirty="0"/>
              <a:t>What is the analyte</a:t>
            </a:r>
            <a:endParaRPr lang="en-GB" sz="3600" b="1" dirty="0"/>
          </a:p>
        </p:txBody>
      </p:sp>
      <p:sp>
        <p:nvSpPr>
          <p:cNvPr id="5" name="Content Placeholder 2">
            <a:extLst>
              <a:ext uri="{FF2B5EF4-FFF2-40B4-BE49-F238E27FC236}">
                <a16:creationId xmlns:a16="http://schemas.microsoft.com/office/drawing/2014/main" xmlns="" id="{1FFB2BAE-E2CE-43D5-89BA-FA7E9A641816}"/>
              </a:ext>
            </a:extLst>
          </p:cNvPr>
          <p:cNvSpPr>
            <a:spLocks noGrp="1"/>
          </p:cNvSpPr>
          <p:nvPr>
            <p:ph type="body" sz="quarter" idx="11"/>
          </p:nvPr>
        </p:nvSpPr>
        <p:spPr/>
        <p:txBody>
          <a:bodyPr>
            <a:normAutofit fontScale="77500" lnSpcReduction="20000"/>
          </a:bodyPr>
          <a:lstStyle/>
          <a:p>
            <a:pPr marL="457200" indent="-457200">
              <a:buFont typeface="Arial" panose="020B0604020202020204" pitchFamily="34" charset="0"/>
              <a:buChar char="•"/>
            </a:pPr>
            <a:r>
              <a:rPr lang="nl-BE" dirty="0">
                <a:solidFill>
                  <a:schemeClr val="tx1"/>
                </a:solidFill>
              </a:rPr>
              <a:t>Parent compound (classic): </a:t>
            </a:r>
          </a:p>
          <a:p>
            <a:pPr marL="457200" lvl="1" indent="0">
              <a:buNone/>
            </a:pPr>
            <a:r>
              <a:rPr lang="nl-BE" dirty="0"/>
              <a:t>- </a:t>
            </a:r>
            <a:r>
              <a:rPr lang="nl-BE" dirty="0" err="1"/>
              <a:t>usually</a:t>
            </a:r>
            <a:r>
              <a:rPr lang="nl-BE" dirty="0"/>
              <a:t> </a:t>
            </a:r>
            <a:r>
              <a:rPr lang="nl-BE" dirty="0" err="1"/>
              <a:t>C</a:t>
            </a:r>
            <a:r>
              <a:rPr lang="nl-BE" baseline="-25000" dirty="0" err="1"/>
              <a:t>max</a:t>
            </a:r>
            <a:r>
              <a:rPr lang="nl-BE" dirty="0"/>
              <a:t> </a:t>
            </a:r>
            <a:r>
              <a:rPr lang="nl-BE" baseline="-25000" dirty="0" err="1"/>
              <a:t>parent</a:t>
            </a:r>
            <a:r>
              <a:rPr lang="nl-BE" dirty="0"/>
              <a:t> more </a:t>
            </a:r>
            <a:r>
              <a:rPr lang="nl-BE" dirty="0" err="1"/>
              <a:t>sensitive</a:t>
            </a:r>
            <a:r>
              <a:rPr lang="nl-BE" dirty="0"/>
              <a:t> </a:t>
            </a:r>
            <a:r>
              <a:rPr lang="nl-BE" dirty="0" err="1"/>
              <a:t>to</a:t>
            </a:r>
            <a:r>
              <a:rPr lang="nl-BE" dirty="0"/>
              <a:t> </a:t>
            </a:r>
            <a:r>
              <a:rPr lang="nl-BE" dirty="0" err="1"/>
              <a:t>difference</a:t>
            </a:r>
            <a:r>
              <a:rPr lang="nl-BE" dirty="0"/>
              <a:t> in </a:t>
            </a:r>
            <a:r>
              <a:rPr lang="nl-BE" dirty="0" err="1"/>
              <a:t>absorption</a:t>
            </a:r>
            <a:r>
              <a:rPr lang="nl-BE" dirty="0"/>
              <a:t> </a:t>
            </a:r>
            <a:r>
              <a:rPr lang="nl-BE" dirty="0" err="1"/>
              <a:t>rates</a:t>
            </a:r>
            <a:endParaRPr lang="nl-BE" dirty="0"/>
          </a:p>
          <a:p>
            <a:pPr marL="457200" lvl="1" indent="0">
              <a:buNone/>
            </a:pPr>
            <a:r>
              <a:rPr lang="nl-BE" dirty="0"/>
              <a:t>- </a:t>
            </a:r>
            <a:r>
              <a:rPr lang="nl-BE" dirty="0" err="1"/>
              <a:t>total</a:t>
            </a:r>
            <a:r>
              <a:rPr lang="nl-BE" dirty="0"/>
              <a:t> </a:t>
            </a:r>
            <a:r>
              <a:rPr lang="nl-BE" dirty="0" err="1"/>
              <a:t>concentrations</a:t>
            </a:r>
            <a:r>
              <a:rPr lang="nl-BE" dirty="0"/>
              <a:t> (</a:t>
            </a:r>
            <a:r>
              <a:rPr lang="nl-BE" dirty="0" err="1"/>
              <a:t>sum</a:t>
            </a:r>
            <a:r>
              <a:rPr lang="nl-BE" dirty="0"/>
              <a:t> of protein-bound and free </a:t>
            </a:r>
            <a:r>
              <a:rPr lang="nl-BE" dirty="0" err="1"/>
              <a:t>concentrations</a:t>
            </a:r>
            <a:r>
              <a:rPr lang="nl-BE" dirty="0"/>
              <a:t>)</a:t>
            </a:r>
          </a:p>
          <a:p>
            <a:pPr marL="457200" indent="-457200">
              <a:buFont typeface="Arial" panose="020B0604020202020204" pitchFamily="34" charset="0"/>
              <a:buChar char="•"/>
            </a:pPr>
            <a:r>
              <a:rPr lang="nl-BE" dirty="0" err="1">
                <a:solidFill>
                  <a:schemeClr val="tx1"/>
                </a:solidFill>
              </a:rPr>
              <a:t>If</a:t>
            </a:r>
            <a:r>
              <a:rPr lang="nl-BE" dirty="0">
                <a:solidFill>
                  <a:schemeClr val="tx1"/>
                </a:solidFill>
              </a:rPr>
              <a:t> the </a:t>
            </a:r>
            <a:r>
              <a:rPr lang="nl-BE" dirty="0" err="1">
                <a:solidFill>
                  <a:schemeClr val="tx1"/>
                </a:solidFill>
              </a:rPr>
              <a:t>administered</a:t>
            </a:r>
            <a:r>
              <a:rPr lang="nl-BE" dirty="0">
                <a:solidFill>
                  <a:schemeClr val="tx1"/>
                </a:solidFill>
              </a:rPr>
              <a:t> compound is  a pro-drug </a:t>
            </a:r>
            <a:r>
              <a:rPr lang="nl-BE" dirty="0" err="1">
                <a:solidFill>
                  <a:schemeClr val="tx1"/>
                </a:solidFill>
              </a:rPr>
              <a:t>with</a:t>
            </a:r>
            <a:r>
              <a:rPr lang="nl-BE" dirty="0">
                <a:solidFill>
                  <a:schemeClr val="tx1"/>
                </a:solidFill>
              </a:rPr>
              <a:t> </a:t>
            </a:r>
            <a:r>
              <a:rPr lang="nl-BE" dirty="0" err="1">
                <a:solidFill>
                  <a:schemeClr val="tx1"/>
                </a:solidFill>
              </a:rPr>
              <a:t>negligible</a:t>
            </a:r>
            <a:r>
              <a:rPr lang="nl-BE" dirty="0">
                <a:solidFill>
                  <a:schemeClr val="tx1"/>
                </a:solidFill>
              </a:rPr>
              <a:t> blood concentrations: </a:t>
            </a:r>
          </a:p>
          <a:p>
            <a:pPr marL="457200" lvl="1" indent="0">
              <a:buNone/>
            </a:pPr>
            <a:r>
              <a:rPr lang="nl-BE" dirty="0"/>
              <a:t>- test for active metabolite (formed after </a:t>
            </a:r>
            <a:r>
              <a:rPr lang="nl-BE" dirty="0" err="1"/>
              <a:t>absorption</a:t>
            </a:r>
            <a:r>
              <a:rPr lang="nl-BE" dirty="0"/>
              <a:t>)</a:t>
            </a:r>
          </a:p>
          <a:p>
            <a:pPr marL="457200" lvl="1" indent="0">
              <a:buNone/>
            </a:pPr>
            <a:r>
              <a:rPr lang="nl-BE" dirty="0"/>
              <a:t>- </a:t>
            </a:r>
            <a:r>
              <a:rPr lang="nl-BE" dirty="0" err="1"/>
              <a:t>justify</a:t>
            </a:r>
            <a:r>
              <a:rPr lang="nl-BE" dirty="0"/>
              <a:t> the </a:t>
            </a:r>
            <a:r>
              <a:rPr lang="nl-BE" dirty="0" err="1"/>
              <a:t>metabolite</a:t>
            </a:r>
            <a:r>
              <a:rPr lang="nl-BE" dirty="0"/>
              <a:t> </a:t>
            </a:r>
            <a:r>
              <a:rPr lang="nl-BE" dirty="0" err="1"/>
              <a:t>measured</a:t>
            </a:r>
            <a:endParaRPr lang="nl-BE" dirty="0"/>
          </a:p>
          <a:p>
            <a:pPr marL="457200" indent="-457200">
              <a:buFont typeface="Arial" panose="020B0604020202020204" pitchFamily="34" charset="0"/>
              <a:buChar char="•"/>
            </a:pPr>
            <a:r>
              <a:rPr lang="nl-BE" dirty="0">
                <a:solidFill>
                  <a:schemeClr val="tx1"/>
                </a:solidFill>
              </a:rPr>
              <a:t>If drug with enantiomers: </a:t>
            </a:r>
            <a:r>
              <a:rPr lang="nl-BE" dirty="0" err="1">
                <a:solidFill>
                  <a:schemeClr val="tx1"/>
                </a:solidFill>
              </a:rPr>
              <a:t>need</a:t>
            </a:r>
            <a:r>
              <a:rPr lang="nl-BE" dirty="0">
                <a:solidFill>
                  <a:schemeClr val="tx1"/>
                </a:solidFill>
              </a:rPr>
              <a:t> </a:t>
            </a:r>
            <a:r>
              <a:rPr lang="nl-BE" dirty="0" err="1">
                <a:solidFill>
                  <a:schemeClr val="tx1"/>
                </a:solidFill>
              </a:rPr>
              <a:t>enantiomer</a:t>
            </a:r>
            <a:r>
              <a:rPr lang="nl-BE" dirty="0">
                <a:solidFill>
                  <a:schemeClr val="tx1"/>
                </a:solidFill>
              </a:rPr>
              <a:t> (</a:t>
            </a:r>
            <a:r>
              <a:rPr lang="nl-BE" dirty="0" err="1">
                <a:solidFill>
                  <a:schemeClr val="tx1"/>
                </a:solidFill>
              </a:rPr>
              <a:t>chiral</a:t>
            </a:r>
            <a:r>
              <a:rPr lang="nl-BE" dirty="0">
                <a:solidFill>
                  <a:schemeClr val="tx1"/>
                </a:solidFill>
              </a:rPr>
              <a:t>)-</a:t>
            </a:r>
            <a:r>
              <a:rPr lang="nl-BE" dirty="0" err="1">
                <a:solidFill>
                  <a:schemeClr val="tx1"/>
                </a:solidFill>
              </a:rPr>
              <a:t>specific</a:t>
            </a:r>
            <a:r>
              <a:rPr lang="nl-BE" dirty="0">
                <a:solidFill>
                  <a:schemeClr val="tx1"/>
                </a:solidFill>
              </a:rPr>
              <a:t> analysis </a:t>
            </a:r>
            <a:r>
              <a:rPr lang="nl-BE" b="1" u="sng" dirty="0">
                <a:solidFill>
                  <a:srgbClr val="FF0000"/>
                </a:solidFill>
              </a:rPr>
              <a:t>IF</a:t>
            </a:r>
          </a:p>
          <a:p>
            <a:pPr marL="722313" lvl="1" indent="-277813">
              <a:buNone/>
            </a:pPr>
            <a:r>
              <a:rPr lang="nl-BE" dirty="0"/>
              <a:t>- </a:t>
            </a:r>
            <a:r>
              <a:rPr lang="nl-BE" dirty="0" err="1"/>
              <a:t>enantiomers</a:t>
            </a:r>
            <a:r>
              <a:rPr lang="nl-BE" dirty="0"/>
              <a:t> have different PK </a:t>
            </a:r>
            <a:r>
              <a:rPr lang="nl-BE" dirty="0" err="1"/>
              <a:t>profiles</a:t>
            </a:r>
            <a:r>
              <a:rPr lang="nl-BE" dirty="0"/>
              <a:t>  </a:t>
            </a:r>
            <a:r>
              <a:rPr lang="nl-BE" b="1" dirty="0">
                <a:solidFill>
                  <a:srgbClr val="FF0000"/>
                </a:solidFill>
              </a:rPr>
              <a:t>AND</a:t>
            </a:r>
          </a:p>
          <a:p>
            <a:pPr marL="722313" lvl="1" indent="-277813">
              <a:buNone/>
            </a:pPr>
            <a:r>
              <a:rPr lang="nl-BE" dirty="0"/>
              <a:t>- the AUC ratio of the </a:t>
            </a:r>
            <a:r>
              <a:rPr lang="nl-BE" dirty="0" err="1"/>
              <a:t>enantiomers</a:t>
            </a:r>
            <a:r>
              <a:rPr lang="nl-BE" dirty="0"/>
              <a:t> is </a:t>
            </a:r>
            <a:r>
              <a:rPr lang="nl-BE" dirty="0" err="1"/>
              <a:t>modified</a:t>
            </a:r>
            <a:r>
              <a:rPr lang="nl-BE" dirty="0"/>
              <a:t> </a:t>
            </a:r>
            <a:r>
              <a:rPr lang="nl-BE" dirty="0" err="1"/>
              <a:t>by</a:t>
            </a:r>
            <a:r>
              <a:rPr lang="nl-BE" dirty="0"/>
              <a:t> a </a:t>
            </a:r>
            <a:r>
              <a:rPr lang="nl-BE" dirty="0" err="1"/>
              <a:t>difference</a:t>
            </a:r>
            <a:r>
              <a:rPr lang="nl-BE" dirty="0"/>
              <a:t> in </a:t>
            </a:r>
            <a:r>
              <a:rPr lang="nl-BE" dirty="0" err="1"/>
              <a:t>their</a:t>
            </a:r>
            <a:r>
              <a:rPr lang="nl-BE" dirty="0"/>
              <a:t> </a:t>
            </a:r>
            <a:r>
              <a:rPr lang="nl-BE" dirty="0" err="1"/>
              <a:t>respective</a:t>
            </a:r>
            <a:r>
              <a:rPr lang="nl-BE" dirty="0"/>
              <a:t> </a:t>
            </a:r>
            <a:r>
              <a:rPr lang="nl-BE" dirty="0" err="1"/>
              <a:t>absorption</a:t>
            </a:r>
            <a:r>
              <a:rPr lang="nl-BE" dirty="0"/>
              <a:t> </a:t>
            </a:r>
            <a:r>
              <a:rPr lang="nl-BE" dirty="0" err="1"/>
              <a:t>rates</a:t>
            </a:r>
            <a:r>
              <a:rPr lang="nl-BE" dirty="0"/>
              <a:t>  </a:t>
            </a:r>
            <a:r>
              <a:rPr lang="nl-BE" b="1" dirty="0">
                <a:solidFill>
                  <a:srgbClr val="FF0000"/>
                </a:solidFill>
              </a:rPr>
              <a:t>AND</a:t>
            </a:r>
          </a:p>
          <a:p>
            <a:pPr marL="722313" lvl="1" indent="-277813">
              <a:buNone/>
            </a:pPr>
            <a:r>
              <a:rPr lang="nl-BE" dirty="0"/>
              <a:t>- </a:t>
            </a:r>
            <a:r>
              <a:rPr lang="nl-BE" dirty="0" err="1"/>
              <a:t>enantiomers</a:t>
            </a:r>
            <a:r>
              <a:rPr lang="nl-BE" dirty="0"/>
              <a:t> have different </a:t>
            </a:r>
            <a:r>
              <a:rPr lang="nl-BE" dirty="0" err="1"/>
              <a:t>pharmacodynamic</a:t>
            </a:r>
            <a:r>
              <a:rPr lang="nl-BE" dirty="0"/>
              <a:t> </a:t>
            </a:r>
            <a:r>
              <a:rPr lang="nl-BE" dirty="0" err="1"/>
              <a:t>profiles</a:t>
            </a:r>
            <a:endParaRPr lang="nl-BE" dirty="0"/>
          </a:p>
          <a:p>
            <a:pPr marL="457200" indent="-457200">
              <a:buFont typeface="Arial" panose="020B0604020202020204" pitchFamily="34" charset="0"/>
              <a:buChar char="•"/>
            </a:pPr>
            <a:r>
              <a:rPr lang="nl-BE" dirty="0" err="1">
                <a:solidFill>
                  <a:schemeClr val="tx1"/>
                </a:solidFill>
              </a:rPr>
              <a:t>Possibly</a:t>
            </a:r>
            <a:r>
              <a:rPr lang="nl-BE" dirty="0">
                <a:solidFill>
                  <a:schemeClr val="tx1"/>
                </a:solidFill>
              </a:rPr>
              <a:t> </a:t>
            </a:r>
            <a:r>
              <a:rPr lang="nl-BE" dirty="0" err="1">
                <a:solidFill>
                  <a:schemeClr val="tx1"/>
                </a:solidFill>
              </a:rPr>
              <a:t>need</a:t>
            </a:r>
            <a:r>
              <a:rPr lang="nl-BE" dirty="0">
                <a:solidFill>
                  <a:schemeClr val="tx1"/>
                </a:solidFill>
              </a:rPr>
              <a:t> </a:t>
            </a:r>
            <a:r>
              <a:rPr lang="nl-BE" dirty="0" err="1">
                <a:solidFill>
                  <a:schemeClr val="tx1"/>
                </a:solidFill>
              </a:rPr>
              <a:t>for</a:t>
            </a:r>
            <a:r>
              <a:rPr lang="nl-BE" dirty="0">
                <a:solidFill>
                  <a:schemeClr val="tx1"/>
                </a:solidFill>
              </a:rPr>
              <a:t> </a:t>
            </a:r>
            <a:r>
              <a:rPr lang="nl-BE" dirty="0" err="1">
                <a:solidFill>
                  <a:schemeClr val="tx1"/>
                </a:solidFill>
              </a:rPr>
              <a:t>stereospecific</a:t>
            </a:r>
            <a:r>
              <a:rPr lang="nl-BE" dirty="0">
                <a:solidFill>
                  <a:schemeClr val="tx1"/>
                </a:solidFill>
              </a:rPr>
              <a:t> </a:t>
            </a:r>
            <a:r>
              <a:rPr lang="nl-BE" dirty="0" err="1">
                <a:solidFill>
                  <a:schemeClr val="tx1"/>
                </a:solidFill>
              </a:rPr>
              <a:t>analytical</a:t>
            </a:r>
            <a:r>
              <a:rPr lang="nl-BE" dirty="0">
                <a:solidFill>
                  <a:schemeClr val="tx1"/>
                </a:solidFill>
              </a:rPr>
              <a:t> </a:t>
            </a:r>
            <a:r>
              <a:rPr lang="nl-BE" dirty="0" err="1">
                <a:solidFill>
                  <a:schemeClr val="tx1"/>
                </a:solidFill>
              </a:rPr>
              <a:t>method</a:t>
            </a:r>
            <a:r>
              <a:rPr lang="nl-BE" dirty="0">
                <a:solidFill>
                  <a:schemeClr val="tx1"/>
                </a:solidFill>
              </a:rPr>
              <a:t> </a:t>
            </a:r>
          </a:p>
          <a:p>
            <a:pPr marL="722313" lvl="1" indent="-277813">
              <a:buNone/>
            </a:pPr>
            <a:r>
              <a:rPr lang="nl-BE" dirty="0"/>
              <a:t>- </a:t>
            </a:r>
            <a:r>
              <a:rPr lang="nl-BE" dirty="0" err="1"/>
              <a:t>if</a:t>
            </a:r>
            <a:r>
              <a:rPr lang="nl-BE" dirty="0"/>
              <a:t> test or </a:t>
            </a:r>
            <a:r>
              <a:rPr lang="nl-BE" dirty="0" err="1"/>
              <a:t>reference</a:t>
            </a:r>
            <a:r>
              <a:rPr lang="nl-BE" dirty="0"/>
              <a:t> product </a:t>
            </a:r>
            <a:r>
              <a:rPr lang="nl-BE" dirty="0" err="1"/>
              <a:t>contains</a:t>
            </a:r>
            <a:r>
              <a:rPr lang="nl-BE" dirty="0"/>
              <a:t> </a:t>
            </a:r>
            <a:r>
              <a:rPr lang="nl-BE" dirty="0" err="1"/>
              <a:t>chiral</a:t>
            </a:r>
            <a:r>
              <a:rPr lang="nl-BE" dirty="0"/>
              <a:t> </a:t>
            </a:r>
            <a:r>
              <a:rPr lang="nl-BE" dirty="0" err="1"/>
              <a:t>excipient</a:t>
            </a:r>
            <a:r>
              <a:rPr lang="nl-BE" dirty="0"/>
              <a:t> </a:t>
            </a:r>
            <a:r>
              <a:rPr lang="nl-BE" dirty="0" err="1"/>
              <a:t>that</a:t>
            </a:r>
            <a:r>
              <a:rPr lang="nl-BE" dirty="0"/>
              <a:t> </a:t>
            </a:r>
            <a:r>
              <a:rPr lang="nl-BE" dirty="0" err="1"/>
              <a:t>selectively</a:t>
            </a:r>
            <a:r>
              <a:rPr lang="nl-BE" dirty="0"/>
              <a:t> </a:t>
            </a:r>
            <a:r>
              <a:rPr lang="nl-BE" dirty="0" err="1"/>
              <a:t>can</a:t>
            </a:r>
            <a:r>
              <a:rPr lang="nl-BE" dirty="0"/>
              <a:t> alter </a:t>
            </a:r>
            <a:r>
              <a:rPr lang="nl-BE" dirty="0" err="1"/>
              <a:t>absorption</a:t>
            </a:r>
            <a:r>
              <a:rPr lang="nl-BE" dirty="0"/>
              <a:t> of </a:t>
            </a:r>
            <a:r>
              <a:rPr lang="nl-BE" dirty="0" err="1"/>
              <a:t>one</a:t>
            </a:r>
            <a:r>
              <a:rPr lang="nl-BE" dirty="0"/>
              <a:t> or </a:t>
            </a:r>
            <a:r>
              <a:rPr lang="nl-BE" dirty="0" err="1"/>
              <a:t>both</a:t>
            </a:r>
            <a:r>
              <a:rPr lang="nl-BE" dirty="0"/>
              <a:t> of the </a:t>
            </a:r>
            <a:r>
              <a:rPr lang="nl-BE" dirty="0" err="1"/>
              <a:t>enantiomers</a:t>
            </a:r>
            <a:endParaRPr lang="nl-BE" dirty="0"/>
          </a:p>
          <a:p>
            <a:pPr marL="722313" lvl="1" indent="-277813">
              <a:buNone/>
            </a:pPr>
            <a:r>
              <a:rPr lang="nl-BE" dirty="0"/>
              <a:t>- </a:t>
            </a:r>
            <a:r>
              <a:rPr lang="nl-BE" dirty="0" err="1"/>
              <a:t>if</a:t>
            </a:r>
            <a:r>
              <a:rPr lang="nl-BE" dirty="0"/>
              <a:t> drug  is a single </a:t>
            </a:r>
            <a:r>
              <a:rPr lang="nl-BE" dirty="0" err="1"/>
              <a:t>enantiomer</a:t>
            </a:r>
            <a:r>
              <a:rPr lang="nl-BE" dirty="0"/>
              <a:t> </a:t>
            </a:r>
            <a:r>
              <a:rPr lang="nl-BE" dirty="0" err="1"/>
              <a:t>that</a:t>
            </a:r>
            <a:r>
              <a:rPr lang="nl-BE" dirty="0"/>
              <a:t> </a:t>
            </a:r>
            <a:r>
              <a:rPr lang="nl-BE" dirty="0" err="1"/>
              <a:t>undergoes</a:t>
            </a:r>
            <a:r>
              <a:rPr lang="nl-BE" dirty="0"/>
              <a:t> in vivo </a:t>
            </a:r>
            <a:r>
              <a:rPr lang="nl-BE" dirty="0" err="1"/>
              <a:t>chiral</a:t>
            </a:r>
            <a:r>
              <a:rPr lang="nl-BE" dirty="0"/>
              <a:t> </a:t>
            </a:r>
            <a:r>
              <a:rPr lang="nl-BE" dirty="0" err="1"/>
              <a:t>conversion</a:t>
            </a:r>
            <a:endParaRPr lang="en-GB" dirty="0"/>
          </a:p>
        </p:txBody>
      </p:sp>
    </p:spTree>
    <p:extLst>
      <p:ext uri="{BB962C8B-B14F-4D97-AF65-F5344CB8AC3E}">
        <p14:creationId xmlns:p14="http://schemas.microsoft.com/office/powerpoint/2010/main" val="751474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B18BA9F1-7B88-4DDA-80E7-CB39B9474745}"/>
              </a:ext>
            </a:extLst>
          </p:cNvPr>
          <p:cNvSpPr>
            <a:spLocks noGrp="1"/>
          </p:cNvSpPr>
          <p:nvPr>
            <p:ph type="body" sz="quarter" idx="11"/>
          </p:nvPr>
        </p:nvSpPr>
        <p:spPr/>
        <p:txBody>
          <a:bodyPr/>
          <a:lstStyle/>
          <a:p>
            <a:r>
              <a:rPr lang="nl-BE" b="1" dirty="0">
                <a:solidFill>
                  <a:srgbClr val="218BA7"/>
                </a:solidFill>
              </a:rPr>
              <a:t>12. </a:t>
            </a:r>
            <a:r>
              <a:rPr lang="nl-BE" b="1" dirty="0" err="1">
                <a:solidFill>
                  <a:srgbClr val="218BA7"/>
                </a:solidFill>
              </a:rPr>
              <a:t>Bioanalytical</a:t>
            </a:r>
            <a:r>
              <a:rPr lang="nl-BE" b="1" dirty="0">
                <a:solidFill>
                  <a:srgbClr val="218BA7"/>
                </a:solidFill>
              </a:rPr>
              <a:t> </a:t>
            </a:r>
            <a:r>
              <a:rPr lang="nl-BE" b="1" dirty="0" err="1">
                <a:solidFill>
                  <a:srgbClr val="218BA7"/>
                </a:solidFill>
              </a:rPr>
              <a:t>method</a:t>
            </a:r>
            <a:r>
              <a:rPr lang="nl-BE" b="1" dirty="0">
                <a:solidFill>
                  <a:srgbClr val="218BA7"/>
                </a:solidFill>
              </a:rPr>
              <a:t> </a:t>
            </a:r>
            <a:r>
              <a:rPr lang="nl-BE" b="1" dirty="0" err="1">
                <a:solidFill>
                  <a:srgbClr val="218BA7"/>
                </a:solidFill>
              </a:rPr>
              <a:t>validation</a:t>
            </a:r>
            <a:endParaRPr lang="en-GB" b="1" dirty="0">
              <a:solidFill>
                <a:srgbClr val="218BA7"/>
              </a:solidFill>
            </a:endParaRPr>
          </a:p>
        </p:txBody>
      </p:sp>
    </p:spTree>
    <p:extLst>
      <p:ext uri="{BB962C8B-B14F-4D97-AF65-F5344CB8AC3E}">
        <p14:creationId xmlns:p14="http://schemas.microsoft.com/office/powerpoint/2010/main" val="2901699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F4BBA80-B23A-4808-8E49-DB04389929C0}"/>
              </a:ext>
            </a:extLst>
          </p:cNvPr>
          <p:cNvSpPr>
            <a:spLocks noGrp="1"/>
          </p:cNvSpPr>
          <p:nvPr>
            <p:ph type="body" sz="quarter" idx="10"/>
          </p:nvPr>
        </p:nvSpPr>
        <p:spPr/>
        <p:txBody>
          <a:bodyPr/>
          <a:lstStyle/>
          <a:p>
            <a:r>
              <a:rPr lang="nl-BE" sz="3600" b="1" dirty="0" err="1"/>
              <a:t>Bioanalytical</a:t>
            </a:r>
            <a:r>
              <a:rPr lang="nl-BE" sz="3600" b="1" dirty="0"/>
              <a:t> </a:t>
            </a:r>
            <a:r>
              <a:rPr lang="nl-BE" sz="3600" b="1" dirty="0" err="1"/>
              <a:t>method</a:t>
            </a:r>
            <a:r>
              <a:rPr lang="nl-BE" sz="3600" b="1" dirty="0"/>
              <a:t> </a:t>
            </a:r>
            <a:r>
              <a:rPr lang="nl-BE" sz="3600" b="1" dirty="0" err="1"/>
              <a:t>validation</a:t>
            </a:r>
            <a:endParaRPr lang="en-GB" sz="3600" b="1" dirty="0"/>
          </a:p>
        </p:txBody>
      </p:sp>
      <p:sp>
        <p:nvSpPr>
          <p:cNvPr id="5" name="Content Placeholder 2">
            <a:extLst>
              <a:ext uri="{FF2B5EF4-FFF2-40B4-BE49-F238E27FC236}">
                <a16:creationId xmlns:a16="http://schemas.microsoft.com/office/drawing/2014/main" xmlns="" id="{8A16F281-1E56-493D-9F55-78222DBCAA92}"/>
              </a:ext>
            </a:extLst>
          </p:cNvPr>
          <p:cNvSpPr>
            <a:spLocks noGrp="1"/>
          </p:cNvSpPr>
          <p:nvPr>
            <p:ph type="body" sz="quarter" idx="11"/>
          </p:nvPr>
        </p:nvSpPr>
        <p:spPr/>
        <p:txBody>
          <a:bodyPr>
            <a:noAutofit/>
          </a:bodyPr>
          <a:lstStyle/>
          <a:p>
            <a:pPr marL="457200" indent="-457200">
              <a:lnSpc>
                <a:spcPct val="100000"/>
              </a:lnSpc>
              <a:spcBef>
                <a:spcPts val="0"/>
              </a:spcBef>
              <a:buFont typeface="Arial" panose="020B0604020202020204" pitchFamily="34" charset="0"/>
              <a:buChar char="•"/>
            </a:pPr>
            <a:r>
              <a:rPr lang="nl-BE" sz="2200" dirty="0" err="1">
                <a:solidFill>
                  <a:schemeClr val="tx1"/>
                </a:solidFill>
              </a:rPr>
              <a:t>Appropriate</a:t>
            </a:r>
            <a:r>
              <a:rPr lang="nl-BE" sz="2200" dirty="0">
                <a:solidFill>
                  <a:schemeClr val="tx1"/>
                </a:solidFill>
              </a:rPr>
              <a:t> </a:t>
            </a:r>
            <a:r>
              <a:rPr lang="nl-BE" sz="2200" dirty="0" err="1">
                <a:solidFill>
                  <a:schemeClr val="tx1"/>
                </a:solidFill>
              </a:rPr>
              <a:t>validation</a:t>
            </a:r>
            <a:r>
              <a:rPr lang="nl-BE" sz="2200" dirty="0">
                <a:solidFill>
                  <a:schemeClr val="tx1"/>
                </a:solidFill>
              </a:rPr>
              <a:t> of the </a:t>
            </a:r>
            <a:r>
              <a:rPr lang="nl-BE" sz="2200" dirty="0" err="1">
                <a:solidFill>
                  <a:schemeClr val="tx1"/>
                </a:solidFill>
              </a:rPr>
              <a:t>bioanalytical</a:t>
            </a:r>
            <a:r>
              <a:rPr lang="nl-BE" sz="2200" dirty="0">
                <a:solidFill>
                  <a:schemeClr val="tx1"/>
                </a:solidFill>
              </a:rPr>
              <a:t> </a:t>
            </a:r>
            <a:r>
              <a:rPr lang="nl-BE" sz="2200" dirty="0" err="1">
                <a:solidFill>
                  <a:schemeClr val="tx1"/>
                </a:solidFill>
              </a:rPr>
              <a:t>method</a:t>
            </a:r>
            <a:r>
              <a:rPr lang="nl-BE" sz="2200" dirty="0">
                <a:solidFill>
                  <a:schemeClr val="tx1"/>
                </a:solidFill>
              </a:rPr>
              <a:t> is </a:t>
            </a:r>
            <a:r>
              <a:rPr lang="nl-BE" sz="2200" dirty="0" err="1">
                <a:solidFill>
                  <a:schemeClr val="tx1"/>
                </a:solidFill>
              </a:rPr>
              <a:t>required</a:t>
            </a:r>
            <a:r>
              <a:rPr lang="nl-BE" sz="2200" dirty="0">
                <a:solidFill>
                  <a:schemeClr val="tx1"/>
                </a:solidFill>
              </a:rPr>
              <a:t> (</a:t>
            </a:r>
            <a:r>
              <a:rPr lang="nl-BE" sz="2200" dirty="0" err="1">
                <a:solidFill>
                  <a:schemeClr val="tx1"/>
                </a:solidFill>
              </a:rPr>
              <a:t>see</a:t>
            </a:r>
            <a:r>
              <a:rPr lang="nl-BE" sz="2200" dirty="0">
                <a:solidFill>
                  <a:schemeClr val="tx1"/>
                </a:solidFill>
              </a:rPr>
              <a:t> </a:t>
            </a:r>
            <a:r>
              <a:rPr lang="nl-BE" sz="2200" dirty="0" err="1">
                <a:solidFill>
                  <a:schemeClr val="tx1"/>
                </a:solidFill>
              </a:rPr>
              <a:t>also</a:t>
            </a:r>
            <a:r>
              <a:rPr lang="nl-BE" sz="2200" dirty="0">
                <a:solidFill>
                  <a:schemeClr val="tx1"/>
                </a:solidFill>
              </a:rPr>
              <a:t> </a:t>
            </a:r>
            <a:r>
              <a:rPr lang="nl-BE" sz="2200" dirty="0" err="1">
                <a:solidFill>
                  <a:schemeClr val="tx1"/>
                </a:solidFill>
              </a:rPr>
              <a:t>other</a:t>
            </a:r>
            <a:r>
              <a:rPr lang="nl-BE" sz="2200" dirty="0">
                <a:solidFill>
                  <a:schemeClr val="tx1"/>
                </a:solidFill>
              </a:rPr>
              <a:t> relevant VICH </a:t>
            </a:r>
            <a:r>
              <a:rPr lang="nl-BE" sz="2200" dirty="0" err="1">
                <a:solidFill>
                  <a:schemeClr val="tx1"/>
                </a:solidFill>
              </a:rPr>
              <a:t>GLs</a:t>
            </a:r>
            <a:r>
              <a:rPr lang="nl-BE" sz="2200" dirty="0">
                <a:solidFill>
                  <a:schemeClr val="tx1"/>
                </a:solidFill>
              </a:rPr>
              <a:t> 1 and 2)</a:t>
            </a:r>
          </a:p>
          <a:p>
            <a:pPr marL="457200" indent="-457200">
              <a:lnSpc>
                <a:spcPct val="100000"/>
              </a:lnSpc>
              <a:spcBef>
                <a:spcPts val="0"/>
              </a:spcBef>
              <a:buFont typeface="Arial" panose="020B0604020202020204" pitchFamily="34" charset="0"/>
              <a:buChar char="•"/>
            </a:pPr>
            <a:r>
              <a:rPr lang="nl-BE" sz="2200" dirty="0">
                <a:solidFill>
                  <a:schemeClr val="tx1"/>
                </a:solidFill>
              </a:rPr>
              <a:t>Report must </a:t>
            </a:r>
            <a:r>
              <a:rPr lang="nl-BE" sz="2200" dirty="0" err="1">
                <a:solidFill>
                  <a:schemeClr val="tx1"/>
                </a:solidFill>
              </a:rPr>
              <a:t>contain</a:t>
            </a:r>
            <a:r>
              <a:rPr lang="nl-BE" sz="2200" dirty="0">
                <a:solidFill>
                  <a:schemeClr val="tx1"/>
                </a:solidFill>
              </a:rPr>
              <a:t> </a:t>
            </a:r>
            <a:r>
              <a:rPr lang="nl-BE" sz="2200" dirty="0" err="1">
                <a:solidFill>
                  <a:schemeClr val="tx1"/>
                </a:solidFill>
              </a:rPr>
              <a:t>following</a:t>
            </a:r>
            <a:r>
              <a:rPr lang="nl-BE" sz="2200" dirty="0">
                <a:solidFill>
                  <a:schemeClr val="tx1"/>
                </a:solidFill>
              </a:rPr>
              <a:t> </a:t>
            </a:r>
            <a:r>
              <a:rPr lang="nl-BE" sz="2200" dirty="0" err="1">
                <a:solidFill>
                  <a:schemeClr val="tx1"/>
                </a:solidFill>
              </a:rPr>
              <a:t>aspects</a:t>
            </a:r>
            <a:r>
              <a:rPr lang="nl-BE" sz="2200" dirty="0">
                <a:solidFill>
                  <a:schemeClr val="tx1"/>
                </a:solidFill>
              </a:rPr>
              <a:t> of performance and </a:t>
            </a:r>
            <a:r>
              <a:rPr lang="nl-BE" sz="2200" dirty="0" err="1">
                <a:solidFill>
                  <a:schemeClr val="tx1"/>
                </a:solidFill>
              </a:rPr>
              <a:t>validation</a:t>
            </a:r>
            <a:r>
              <a:rPr lang="nl-BE" sz="2200" dirty="0">
                <a:solidFill>
                  <a:schemeClr val="tx1"/>
                </a:solidFill>
              </a:rPr>
              <a:t> of the </a:t>
            </a:r>
            <a:r>
              <a:rPr lang="nl-BE" sz="2200" dirty="0" err="1">
                <a:solidFill>
                  <a:schemeClr val="tx1"/>
                </a:solidFill>
              </a:rPr>
              <a:t>method</a:t>
            </a:r>
            <a:endParaRPr lang="nl-BE" sz="2200" dirty="0">
              <a:solidFill>
                <a:schemeClr val="tx1"/>
              </a:solidFill>
            </a:endParaRPr>
          </a:p>
          <a:p>
            <a:pPr marL="457200" lvl="1" indent="0">
              <a:lnSpc>
                <a:spcPct val="100000"/>
              </a:lnSpc>
              <a:spcBef>
                <a:spcPts val="0"/>
              </a:spcBef>
              <a:buNone/>
            </a:pPr>
            <a:r>
              <a:rPr lang="en-GB" sz="1800" dirty="0"/>
              <a:t>- </a:t>
            </a:r>
            <a:r>
              <a:rPr lang="en-GB" sz="1900" dirty="0"/>
              <a:t>Concentration range and linearity</a:t>
            </a:r>
          </a:p>
          <a:p>
            <a:pPr marL="457200" lvl="1" indent="0">
              <a:lnSpc>
                <a:spcPct val="100000"/>
              </a:lnSpc>
              <a:spcBef>
                <a:spcPts val="0"/>
              </a:spcBef>
              <a:buNone/>
            </a:pPr>
            <a:r>
              <a:rPr lang="en-GB" sz="1900" dirty="0"/>
              <a:t>- Matrix effects</a:t>
            </a:r>
          </a:p>
          <a:p>
            <a:pPr marL="457200" lvl="1" indent="0">
              <a:lnSpc>
                <a:spcPct val="100000"/>
              </a:lnSpc>
              <a:spcBef>
                <a:spcPts val="0"/>
              </a:spcBef>
              <a:buNone/>
            </a:pPr>
            <a:r>
              <a:rPr lang="en-GB" sz="1900" dirty="0"/>
              <a:t>- Limit of quantitation (LOQ, lower and higher)</a:t>
            </a:r>
          </a:p>
          <a:p>
            <a:pPr marL="457200" lvl="1" indent="0">
              <a:lnSpc>
                <a:spcPct val="100000"/>
              </a:lnSpc>
              <a:spcBef>
                <a:spcPts val="0"/>
              </a:spcBef>
              <a:buNone/>
            </a:pPr>
            <a:r>
              <a:rPr lang="en-GB" sz="1900" dirty="0"/>
              <a:t>- Specificity (selectivity)</a:t>
            </a:r>
          </a:p>
          <a:p>
            <a:pPr marL="457200" lvl="1" indent="0">
              <a:lnSpc>
                <a:spcPct val="100000"/>
              </a:lnSpc>
              <a:spcBef>
                <a:spcPts val="0"/>
              </a:spcBef>
              <a:buNone/>
            </a:pPr>
            <a:r>
              <a:rPr lang="en-GB" sz="1900" dirty="0"/>
              <a:t>- Accuracy</a:t>
            </a:r>
          </a:p>
          <a:p>
            <a:pPr marL="457200" lvl="1" indent="0">
              <a:lnSpc>
                <a:spcPct val="100000"/>
              </a:lnSpc>
              <a:spcBef>
                <a:spcPts val="0"/>
              </a:spcBef>
              <a:buNone/>
            </a:pPr>
            <a:r>
              <a:rPr lang="en-GB" sz="1900" dirty="0"/>
              <a:t>- Precision</a:t>
            </a:r>
          </a:p>
          <a:p>
            <a:pPr marL="457200" lvl="1" indent="0">
              <a:lnSpc>
                <a:spcPct val="100000"/>
              </a:lnSpc>
              <a:spcBef>
                <a:spcPts val="0"/>
              </a:spcBef>
              <a:buNone/>
            </a:pPr>
            <a:r>
              <a:rPr lang="en-GB" sz="1900" dirty="0"/>
              <a:t>- Stability of analyte and internal standard</a:t>
            </a:r>
          </a:p>
        </p:txBody>
      </p:sp>
    </p:spTree>
    <p:extLst>
      <p:ext uri="{BB962C8B-B14F-4D97-AF65-F5344CB8AC3E}">
        <p14:creationId xmlns:p14="http://schemas.microsoft.com/office/powerpoint/2010/main" val="1353827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BE" b="1" dirty="0"/>
              <a:t>Bioanalytical method validation</a:t>
            </a:r>
            <a:endParaRPr lang="en-GB" b="1" dirty="0"/>
          </a:p>
          <a:p>
            <a:endParaRPr lang="en-US" dirty="0"/>
          </a:p>
        </p:txBody>
      </p:sp>
      <p:sp>
        <p:nvSpPr>
          <p:cNvPr id="3" name="Text Placeholder 2"/>
          <p:cNvSpPr>
            <a:spLocks noGrp="1"/>
          </p:cNvSpPr>
          <p:nvPr>
            <p:ph type="body" sz="quarter" idx="11"/>
          </p:nvPr>
        </p:nvSpPr>
        <p:spPr/>
        <p:txBody>
          <a:bodyPr/>
          <a:lstStyle/>
          <a:p>
            <a:pPr marL="457200" indent="-457200">
              <a:lnSpc>
                <a:spcPct val="100000"/>
              </a:lnSpc>
              <a:spcBef>
                <a:spcPts val="0"/>
              </a:spcBef>
              <a:buFont typeface="Arial" panose="020B0604020202020204" pitchFamily="34" charset="0"/>
              <a:buChar char="•"/>
            </a:pPr>
            <a:r>
              <a:rPr lang="en-GB" sz="2200" dirty="0">
                <a:solidFill>
                  <a:schemeClr val="tx1"/>
                </a:solidFill>
              </a:rPr>
              <a:t>The following data from quality control (QC) samples obtained during in-phase analytical runs containing incurred samples should be provided:</a:t>
            </a:r>
          </a:p>
          <a:p>
            <a:pPr marL="457200" lvl="1" indent="0">
              <a:lnSpc>
                <a:spcPct val="100000"/>
              </a:lnSpc>
              <a:spcBef>
                <a:spcPts val="0"/>
              </a:spcBef>
              <a:buNone/>
            </a:pPr>
            <a:r>
              <a:rPr lang="en-GB" sz="2000" dirty="0"/>
              <a:t>- </a:t>
            </a:r>
            <a:r>
              <a:rPr lang="en-GB" sz="1900" dirty="0"/>
              <a:t>Precision</a:t>
            </a:r>
          </a:p>
          <a:p>
            <a:pPr marL="457200" lvl="1" indent="0">
              <a:lnSpc>
                <a:spcPct val="100000"/>
              </a:lnSpc>
              <a:spcBef>
                <a:spcPts val="0"/>
              </a:spcBef>
              <a:buNone/>
            </a:pPr>
            <a:r>
              <a:rPr lang="en-GB" sz="1900" dirty="0"/>
              <a:t>- Accuracy</a:t>
            </a:r>
          </a:p>
          <a:p>
            <a:pPr marL="457200" indent="-457200">
              <a:lnSpc>
                <a:spcPct val="100000"/>
              </a:lnSpc>
              <a:spcBef>
                <a:spcPts val="0"/>
              </a:spcBef>
              <a:buFont typeface="Arial" panose="020B0604020202020204" pitchFamily="34" charset="0"/>
              <a:buChar char="•"/>
            </a:pPr>
            <a:r>
              <a:rPr lang="en-US" sz="2200" dirty="0">
                <a:solidFill>
                  <a:schemeClr val="tx1"/>
                </a:solidFill>
              </a:rPr>
              <a:t>Contact regulatory authorities beforehand if there might be a need to include incurred sample reanalysis (IRS) as a component of the method validation </a:t>
            </a:r>
          </a:p>
          <a:p>
            <a:pPr marL="457200" lvl="1" indent="0">
              <a:lnSpc>
                <a:spcPct val="100000"/>
              </a:lnSpc>
              <a:spcBef>
                <a:spcPts val="0"/>
              </a:spcBef>
              <a:buNone/>
            </a:pPr>
            <a:r>
              <a:rPr lang="en-US" sz="2000" dirty="0"/>
              <a:t>- IRS is the repeat analysis of a subset of subject samples in separate analytical runs</a:t>
            </a:r>
            <a:endParaRPr lang="en-GB" sz="2000" dirty="0"/>
          </a:p>
          <a:p>
            <a:endParaRPr lang="en-US" dirty="0"/>
          </a:p>
        </p:txBody>
      </p:sp>
    </p:spTree>
    <p:extLst>
      <p:ext uri="{BB962C8B-B14F-4D97-AF65-F5344CB8AC3E}">
        <p14:creationId xmlns:p14="http://schemas.microsoft.com/office/powerpoint/2010/main" val="3746414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39D609F7-0E45-4B24-8820-5DDDBA46B730}"/>
              </a:ext>
            </a:extLst>
          </p:cNvPr>
          <p:cNvSpPr>
            <a:spLocks noGrp="1"/>
          </p:cNvSpPr>
          <p:nvPr>
            <p:ph type="body" sz="quarter" idx="11"/>
          </p:nvPr>
        </p:nvSpPr>
        <p:spPr/>
        <p:txBody>
          <a:bodyPr/>
          <a:lstStyle/>
          <a:p>
            <a:r>
              <a:rPr lang="nl-BE" b="1" dirty="0">
                <a:solidFill>
                  <a:srgbClr val="218BA7"/>
                </a:solidFill>
              </a:rPr>
              <a:t>13. Statistical analysis</a:t>
            </a:r>
            <a:endParaRPr lang="en-GB" b="1" dirty="0">
              <a:solidFill>
                <a:srgbClr val="218BA7"/>
              </a:solidFill>
            </a:endParaRPr>
          </a:p>
        </p:txBody>
      </p:sp>
    </p:spTree>
    <p:extLst>
      <p:ext uri="{BB962C8B-B14F-4D97-AF65-F5344CB8AC3E}">
        <p14:creationId xmlns:p14="http://schemas.microsoft.com/office/powerpoint/2010/main" val="281767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sz="quarter" idx="10"/>
          </p:nvPr>
        </p:nvSpPr>
        <p:spPr/>
        <p:txBody>
          <a:bodyPr>
            <a:noAutofit/>
          </a:bodyPr>
          <a:lstStyle/>
          <a:p>
            <a:pPr eaLnBrk="1" fontAlgn="auto" hangingPunct="1">
              <a:spcAft>
                <a:spcPts val="0"/>
              </a:spcAft>
              <a:defRPr/>
            </a:pPr>
            <a:r>
              <a:rPr lang="en-CA" sz="3600" b="1" dirty="0"/>
              <a:t>What is Bioequivalence (BE)?</a:t>
            </a:r>
          </a:p>
        </p:txBody>
      </p:sp>
      <p:sp>
        <p:nvSpPr>
          <p:cNvPr id="5" name="Rectangle 3"/>
          <p:cNvSpPr>
            <a:spLocks noGrp="1" noChangeArrowheads="1"/>
          </p:cNvSpPr>
          <p:nvPr>
            <p:ph type="body" sz="quarter" idx="11"/>
          </p:nvPr>
        </p:nvSpPr>
        <p:spPr/>
        <p:txBody>
          <a:bodyPr>
            <a:normAutofit fontScale="55000" lnSpcReduction="20000"/>
          </a:bodyPr>
          <a:lstStyle/>
          <a:p>
            <a:pPr eaLnBrk="1" hangingPunct="1">
              <a:lnSpc>
                <a:spcPct val="120000"/>
              </a:lnSpc>
              <a:buFont typeface="Arial" charset="0"/>
              <a:buChar char="•"/>
            </a:pPr>
            <a:r>
              <a:rPr lang="en-US" sz="3600" dirty="0">
                <a:solidFill>
                  <a:schemeClr val="tx1"/>
                </a:solidFill>
              </a:rPr>
              <a:t>The</a:t>
            </a:r>
            <a:r>
              <a:rPr lang="en-US" sz="3600" dirty="0"/>
              <a:t> </a:t>
            </a:r>
            <a:r>
              <a:rPr lang="en-US" sz="3600" dirty="0">
                <a:solidFill>
                  <a:srgbClr val="FF0000"/>
                </a:solidFill>
              </a:rPr>
              <a:t>absence of a </a:t>
            </a:r>
            <a:r>
              <a:rPr lang="en-GB" sz="3600" dirty="0">
                <a:solidFill>
                  <a:srgbClr val="FF0000"/>
                </a:solidFill>
              </a:rPr>
              <a:t>difference (within predefined acceptance criteria) </a:t>
            </a:r>
            <a:r>
              <a:rPr lang="en-US" sz="3600" dirty="0">
                <a:solidFill>
                  <a:srgbClr val="FF0000"/>
                </a:solidFill>
              </a:rPr>
              <a:t>in the bioavailability of the active pharmaceutical ingredient (API) or its metabolite(s) </a:t>
            </a:r>
            <a:r>
              <a:rPr lang="en-US" sz="3600" dirty="0">
                <a:solidFill>
                  <a:schemeClr val="tx1"/>
                </a:solidFill>
              </a:rPr>
              <a:t>at the site of action when administered at the same molar dose under similar conditions in an appropriately designed study. </a:t>
            </a:r>
          </a:p>
          <a:p>
            <a:pPr lvl="1" eaLnBrk="1" hangingPunct="1">
              <a:lnSpc>
                <a:spcPct val="120000"/>
              </a:lnSpc>
              <a:buFont typeface="Arial" charset="0"/>
              <a:buChar char="•"/>
            </a:pPr>
            <a:r>
              <a:rPr lang="en-GB" sz="3500" dirty="0"/>
              <a:t>The rate and extent of drug absorption is typically estimated on the basis of drug concentrations in the blood </a:t>
            </a:r>
          </a:p>
          <a:p>
            <a:pPr lvl="2" eaLnBrk="1" hangingPunct="1">
              <a:lnSpc>
                <a:spcPct val="120000"/>
              </a:lnSpc>
              <a:buFont typeface="Arial" charset="0"/>
              <a:buChar char="•"/>
            </a:pPr>
            <a:r>
              <a:rPr lang="en-GB" sz="3500" dirty="0"/>
              <a:t>typically measured in plasma or serum</a:t>
            </a:r>
          </a:p>
          <a:p>
            <a:pPr lvl="2" eaLnBrk="1" hangingPunct="1">
              <a:lnSpc>
                <a:spcPct val="120000"/>
              </a:lnSpc>
              <a:buFont typeface="Arial" charset="0"/>
              <a:buChar char="•"/>
            </a:pPr>
            <a:r>
              <a:rPr lang="en-GB" sz="3500" dirty="0"/>
              <a:t>in GL52, the terms blood, plasma and serum are used interchangeably</a:t>
            </a:r>
          </a:p>
          <a:p>
            <a:pPr lvl="2" eaLnBrk="1" hangingPunct="1">
              <a:lnSpc>
                <a:spcPct val="120000"/>
              </a:lnSpc>
              <a:buFont typeface="Arial" charset="0"/>
              <a:buChar char="•"/>
            </a:pPr>
            <a:r>
              <a:rPr lang="nl-BE" sz="3500" dirty="0" err="1"/>
              <a:t>So</a:t>
            </a:r>
            <a:r>
              <a:rPr lang="nl-BE" sz="3500" dirty="0"/>
              <a:t>, </a:t>
            </a:r>
            <a:r>
              <a:rPr lang="en-US" sz="3500" dirty="0"/>
              <a:t>plasma (or blood) concentrations are used as a surrogate to demonstrate BE between products </a:t>
            </a:r>
            <a:endParaRPr lang="en-CA" sz="3500" dirty="0"/>
          </a:p>
          <a:p>
            <a:pPr>
              <a:lnSpc>
                <a:spcPct val="120000"/>
              </a:lnSpc>
              <a:buFont typeface="Arial" charset="0"/>
              <a:buChar char="•"/>
            </a:pPr>
            <a:r>
              <a:rPr lang="en-GB" sz="3600" dirty="0">
                <a:solidFill>
                  <a:schemeClr val="tx1"/>
                </a:solidFill>
              </a:rPr>
              <a:t>The assumption is that if two products are BE on the basis of comparative blood  concentration versus time profiles, their safety profiles and effects at the site of actions will be likewise be indistinguishable</a:t>
            </a:r>
            <a:r>
              <a:rPr lang="en-GB" sz="3600" dirty="0"/>
              <a:t>.</a:t>
            </a:r>
          </a:p>
        </p:txBody>
      </p:sp>
    </p:spTree>
    <p:extLst>
      <p:ext uri="{BB962C8B-B14F-4D97-AF65-F5344CB8AC3E}">
        <p14:creationId xmlns:p14="http://schemas.microsoft.com/office/powerpoint/2010/main" val="163493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02691C4-83A6-4451-BD62-1ACAFF24FD57}"/>
              </a:ext>
            </a:extLst>
          </p:cNvPr>
          <p:cNvSpPr>
            <a:spLocks noGrp="1"/>
          </p:cNvSpPr>
          <p:nvPr>
            <p:ph type="body" sz="quarter" idx="10"/>
          </p:nvPr>
        </p:nvSpPr>
        <p:spPr/>
        <p:txBody>
          <a:bodyPr/>
          <a:lstStyle/>
          <a:p>
            <a:r>
              <a:rPr lang="nl-BE" sz="3600" b="1" dirty="0"/>
              <a:t>Statistical model</a:t>
            </a:r>
            <a:endParaRPr lang="en-GB" sz="3600" b="1" dirty="0"/>
          </a:p>
        </p:txBody>
      </p:sp>
      <p:sp>
        <p:nvSpPr>
          <p:cNvPr id="5" name="Content Placeholder 2">
            <a:extLst>
              <a:ext uri="{FF2B5EF4-FFF2-40B4-BE49-F238E27FC236}">
                <a16:creationId xmlns:a16="http://schemas.microsoft.com/office/drawing/2014/main" xmlns="" id="{5D75C3D2-0101-45B4-A534-F170AE145036}"/>
              </a:ext>
            </a:extLst>
          </p:cNvPr>
          <p:cNvSpPr>
            <a:spLocks noGrp="1"/>
          </p:cNvSpPr>
          <p:nvPr>
            <p:ph type="body" sz="quarter" idx="11"/>
          </p:nvPr>
        </p:nvSpPr>
        <p:spPr/>
        <p:txBody>
          <a:bodyPr>
            <a:normAutofit fontScale="85000" lnSpcReduction="20000"/>
          </a:bodyPr>
          <a:lstStyle/>
          <a:p>
            <a:pPr marL="457200" indent="-457200">
              <a:lnSpc>
                <a:spcPct val="120000"/>
              </a:lnSpc>
              <a:spcBef>
                <a:spcPts val="0"/>
              </a:spcBef>
              <a:buFont typeface="Arial" panose="020B0604020202020204" pitchFamily="34" charset="0"/>
              <a:buChar char="•"/>
            </a:pPr>
            <a:r>
              <a:rPr lang="en-GB" sz="2600" dirty="0">
                <a:solidFill>
                  <a:schemeClr val="tx1"/>
                </a:solidFill>
              </a:rPr>
              <a:t>The ANOVA (Analysis of Variance) </a:t>
            </a:r>
            <a:r>
              <a:rPr lang="nl-BE" sz="2600" dirty="0">
                <a:solidFill>
                  <a:schemeClr val="tx1"/>
                </a:solidFill>
              </a:rPr>
              <a:t>takes </a:t>
            </a:r>
            <a:r>
              <a:rPr lang="nl-BE" sz="2600" dirty="0" err="1">
                <a:solidFill>
                  <a:schemeClr val="tx1"/>
                </a:solidFill>
              </a:rPr>
              <a:t>into</a:t>
            </a:r>
            <a:r>
              <a:rPr lang="nl-BE" sz="2600" dirty="0">
                <a:solidFill>
                  <a:schemeClr val="tx1"/>
                </a:solidFill>
              </a:rPr>
              <a:t> account sources of </a:t>
            </a:r>
            <a:r>
              <a:rPr lang="nl-BE" sz="2600" dirty="0" err="1">
                <a:solidFill>
                  <a:schemeClr val="tx1"/>
                </a:solidFill>
              </a:rPr>
              <a:t>variation</a:t>
            </a:r>
            <a:r>
              <a:rPr lang="nl-BE" sz="2600" dirty="0">
                <a:solidFill>
                  <a:schemeClr val="tx1"/>
                </a:solidFill>
              </a:rPr>
              <a:t> </a:t>
            </a:r>
            <a:r>
              <a:rPr lang="nl-BE" sz="2600" dirty="0" err="1">
                <a:solidFill>
                  <a:schemeClr val="tx1"/>
                </a:solidFill>
              </a:rPr>
              <a:t>that</a:t>
            </a:r>
            <a:r>
              <a:rPr lang="nl-BE" sz="2600" dirty="0">
                <a:solidFill>
                  <a:schemeClr val="tx1"/>
                </a:solidFill>
              </a:rPr>
              <a:t> </a:t>
            </a:r>
            <a:r>
              <a:rPr lang="nl-BE" sz="2600" dirty="0" err="1">
                <a:solidFill>
                  <a:schemeClr val="tx1"/>
                </a:solidFill>
              </a:rPr>
              <a:t>can</a:t>
            </a:r>
            <a:r>
              <a:rPr lang="nl-BE" sz="2600" dirty="0">
                <a:solidFill>
                  <a:schemeClr val="tx1"/>
                </a:solidFill>
              </a:rPr>
              <a:t> have </a:t>
            </a:r>
            <a:r>
              <a:rPr lang="nl-BE" sz="2600" dirty="0" err="1">
                <a:solidFill>
                  <a:schemeClr val="tx1"/>
                </a:solidFill>
              </a:rPr>
              <a:t>an</a:t>
            </a:r>
            <a:r>
              <a:rPr lang="nl-BE" sz="2600" dirty="0">
                <a:solidFill>
                  <a:schemeClr val="tx1"/>
                </a:solidFill>
              </a:rPr>
              <a:t> effect on the response variables</a:t>
            </a:r>
          </a:p>
          <a:p>
            <a:pPr marL="457200" indent="-457200">
              <a:lnSpc>
                <a:spcPct val="120000"/>
              </a:lnSpc>
              <a:spcBef>
                <a:spcPts val="0"/>
              </a:spcBef>
              <a:buFont typeface="Arial" panose="020B0604020202020204" pitchFamily="34" charset="0"/>
              <a:buChar char="•"/>
            </a:pPr>
            <a:r>
              <a:rPr lang="nl-BE" sz="2600" dirty="0">
                <a:solidFill>
                  <a:schemeClr val="tx1"/>
                </a:solidFill>
              </a:rPr>
              <a:t>For </a:t>
            </a:r>
            <a:r>
              <a:rPr lang="nl-BE" sz="2600" dirty="0" err="1">
                <a:solidFill>
                  <a:schemeClr val="tx1"/>
                </a:solidFill>
              </a:rPr>
              <a:t>crossover</a:t>
            </a:r>
            <a:r>
              <a:rPr lang="nl-BE" sz="2600" dirty="0">
                <a:solidFill>
                  <a:schemeClr val="tx1"/>
                </a:solidFill>
              </a:rPr>
              <a:t> studies:</a:t>
            </a:r>
            <a:r>
              <a:rPr lang="nl-BE" dirty="0">
                <a:solidFill>
                  <a:schemeClr val="tx1"/>
                </a:solidFill>
              </a:rPr>
              <a:t> </a:t>
            </a:r>
          </a:p>
          <a:p>
            <a:pPr lvl="1">
              <a:lnSpc>
                <a:spcPct val="120000"/>
              </a:lnSpc>
              <a:spcBef>
                <a:spcPts val="0"/>
              </a:spcBef>
              <a:buFont typeface="Calibri" panose="020F0502020204030204" pitchFamily="34" charset="0"/>
              <a:buChar char="⁻"/>
            </a:pPr>
            <a:r>
              <a:rPr lang="en-GB" sz="2200" dirty="0"/>
              <a:t>The statistical model typically accounts for the variation due to sequence, animal-nested-in-sequence, period and treatment, removing </a:t>
            </a:r>
            <a:r>
              <a:rPr lang="en-GB" sz="2200" dirty="0" err="1"/>
              <a:t>intersubject</a:t>
            </a:r>
            <a:r>
              <a:rPr lang="en-GB" sz="2200" dirty="0"/>
              <a:t> variability from the “residual error” term.  </a:t>
            </a:r>
          </a:p>
          <a:p>
            <a:pPr lvl="1">
              <a:lnSpc>
                <a:spcPct val="120000"/>
              </a:lnSpc>
              <a:spcBef>
                <a:spcPts val="0"/>
              </a:spcBef>
              <a:buFont typeface="Calibri" panose="020F0502020204030204" pitchFamily="34" charset="0"/>
              <a:buChar char="⁻"/>
            </a:pPr>
            <a:r>
              <a:rPr lang="en-GB" sz="2200" dirty="0"/>
              <a:t>The residual error is the variation that remains undefined.  </a:t>
            </a:r>
          </a:p>
          <a:p>
            <a:pPr lvl="2">
              <a:lnSpc>
                <a:spcPct val="120000"/>
              </a:lnSpc>
              <a:spcBef>
                <a:spcPts val="0"/>
              </a:spcBef>
              <a:buFont typeface="Calibri" panose="020F0502020204030204" pitchFamily="34" charset="0"/>
              <a:buChar char="⁻"/>
            </a:pPr>
            <a:r>
              <a:rPr lang="en-GB" dirty="0"/>
              <a:t>This residual error contains both intra-individual variability plus the unexplained variability. </a:t>
            </a:r>
          </a:p>
          <a:p>
            <a:pPr lvl="2">
              <a:lnSpc>
                <a:spcPct val="120000"/>
              </a:lnSpc>
              <a:spcBef>
                <a:spcPts val="0"/>
              </a:spcBef>
              <a:buFont typeface="Calibri" panose="020F0502020204030204" pitchFamily="34" charset="0"/>
              <a:buChar char="⁻"/>
            </a:pPr>
            <a:r>
              <a:rPr lang="en-GB" dirty="0"/>
              <a:t>It is the residual error that is used in the estimation of the width of the confidence interval</a:t>
            </a:r>
          </a:p>
          <a:p>
            <a:pPr marL="457200" indent="-457200">
              <a:lnSpc>
                <a:spcPct val="120000"/>
              </a:lnSpc>
              <a:spcBef>
                <a:spcPts val="0"/>
              </a:spcBef>
              <a:buFont typeface="Arial" panose="020B0604020202020204" pitchFamily="34" charset="0"/>
              <a:buChar char="•"/>
            </a:pPr>
            <a:r>
              <a:rPr lang="nl-BE" sz="2600" dirty="0">
                <a:solidFill>
                  <a:schemeClr val="tx1"/>
                </a:solidFill>
              </a:rPr>
              <a:t>For parallel design studies</a:t>
            </a:r>
            <a:r>
              <a:rPr lang="nl-BE" dirty="0">
                <a:solidFill>
                  <a:schemeClr val="tx1"/>
                </a:solidFill>
              </a:rPr>
              <a:t>:</a:t>
            </a:r>
          </a:p>
          <a:p>
            <a:pPr lvl="1">
              <a:lnSpc>
                <a:spcPct val="120000"/>
              </a:lnSpc>
              <a:spcBef>
                <a:spcPts val="0"/>
              </a:spcBef>
              <a:buFont typeface="Calibri" panose="020F0502020204030204" pitchFamily="34" charset="0"/>
              <a:buChar char="⁻"/>
            </a:pPr>
            <a:r>
              <a:rPr lang="nl-BE" sz="2200" dirty="0" err="1"/>
              <a:t>Treatments</a:t>
            </a:r>
            <a:r>
              <a:rPr lang="nl-BE" sz="2200" dirty="0"/>
              <a:t> </a:t>
            </a:r>
            <a:r>
              <a:rPr lang="nl-BE" sz="2200" dirty="0" err="1"/>
              <a:t>typically</a:t>
            </a:r>
            <a:r>
              <a:rPr lang="nl-BE" sz="2200" dirty="0"/>
              <a:t> </a:t>
            </a:r>
            <a:r>
              <a:rPr lang="nl-BE" sz="2200" dirty="0" err="1"/>
              <a:t>compared</a:t>
            </a:r>
            <a:r>
              <a:rPr lang="nl-BE" sz="2200" dirty="0"/>
              <a:t> </a:t>
            </a:r>
            <a:r>
              <a:rPr lang="nl-BE" sz="2200" dirty="0" err="1"/>
              <a:t>using</a:t>
            </a:r>
            <a:r>
              <a:rPr lang="nl-BE" sz="2200" dirty="0"/>
              <a:t> a </a:t>
            </a:r>
            <a:r>
              <a:rPr lang="nl-BE" sz="2200" dirty="0" err="1"/>
              <a:t>one</a:t>
            </a:r>
            <a:r>
              <a:rPr lang="nl-BE" sz="2200" dirty="0"/>
              <a:t>-way ANOVA</a:t>
            </a:r>
          </a:p>
          <a:p>
            <a:pPr lvl="1">
              <a:lnSpc>
                <a:spcPct val="120000"/>
              </a:lnSpc>
              <a:spcBef>
                <a:spcPts val="0"/>
              </a:spcBef>
              <a:buFont typeface="Calibri" panose="020F0502020204030204" pitchFamily="34" charset="0"/>
              <a:buChar char="⁻"/>
            </a:pPr>
            <a:r>
              <a:rPr lang="nl-BE" sz="2200" dirty="0" err="1"/>
              <a:t>So</a:t>
            </a:r>
            <a:r>
              <a:rPr lang="nl-BE" sz="2200" dirty="0"/>
              <a:t> the </a:t>
            </a:r>
            <a:r>
              <a:rPr lang="nl-BE" sz="2200" dirty="0" err="1"/>
              <a:t>residual</a:t>
            </a:r>
            <a:r>
              <a:rPr lang="nl-BE" sz="2200" dirty="0"/>
              <a:t> error </a:t>
            </a:r>
            <a:r>
              <a:rPr lang="en-GB" sz="2200" dirty="0"/>
              <a:t>contains </a:t>
            </a:r>
            <a:r>
              <a:rPr lang="en-GB" sz="2200" dirty="0" err="1"/>
              <a:t>intrasubject</a:t>
            </a:r>
            <a:r>
              <a:rPr lang="en-GB" sz="2200" dirty="0"/>
              <a:t>, </a:t>
            </a:r>
            <a:r>
              <a:rPr lang="en-GB" sz="2200" dirty="0" err="1"/>
              <a:t>intersubject</a:t>
            </a:r>
            <a:r>
              <a:rPr lang="en-GB" sz="2200" dirty="0"/>
              <a:t> variability and random error.</a:t>
            </a:r>
          </a:p>
        </p:txBody>
      </p:sp>
    </p:spTree>
    <p:extLst>
      <p:ext uri="{BB962C8B-B14F-4D97-AF65-F5344CB8AC3E}">
        <p14:creationId xmlns:p14="http://schemas.microsoft.com/office/powerpoint/2010/main" val="4240322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2BBA537-088E-4203-949A-2D47B542179A}"/>
              </a:ext>
            </a:extLst>
          </p:cNvPr>
          <p:cNvSpPr>
            <a:spLocks noGrp="1"/>
          </p:cNvSpPr>
          <p:nvPr>
            <p:ph type="body" sz="quarter" idx="10"/>
          </p:nvPr>
        </p:nvSpPr>
        <p:spPr/>
        <p:txBody>
          <a:bodyPr/>
          <a:lstStyle/>
          <a:p>
            <a:r>
              <a:rPr lang="nl-BE" sz="3600" b="1" dirty="0" err="1"/>
              <a:t>Ln-Transformation</a:t>
            </a:r>
            <a:endParaRPr lang="en-GB" sz="3600" b="1" dirty="0"/>
          </a:p>
        </p:txBody>
      </p:sp>
      <p:sp>
        <p:nvSpPr>
          <p:cNvPr id="5" name="Content Placeholder 2">
            <a:extLst>
              <a:ext uri="{FF2B5EF4-FFF2-40B4-BE49-F238E27FC236}">
                <a16:creationId xmlns:a16="http://schemas.microsoft.com/office/drawing/2014/main" xmlns="" id="{77CD2806-A539-46C7-BADE-637601AC787F}"/>
              </a:ext>
            </a:extLst>
          </p:cNvPr>
          <p:cNvSpPr>
            <a:spLocks noGrp="1"/>
          </p:cNvSpPr>
          <p:nvPr>
            <p:ph type="body" sz="quarter" idx="11"/>
          </p:nvPr>
        </p:nvSpPr>
        <p:spPr/>
        <p:txBody>
          <a:bodyPr/>
          <a:lstStyle/>
          <a:p>
            <a:pPr marL="457200" indent="-457200">
              <a:buFont typeface="Arial" panose="020B0604020202020204" pitchFamily="34" charset="0"/>
              <a:buChar char="•"/>
            </a:pPr>
            <a:r>
              <a:rPr lang="nl-BE" sz="2400" dirty="0" err="1">
                <a:solidFill>
                  <a:schemeClr val="tx1"/>
                </a:solidFill>
              </a:rPr>
              <a:t>Should</a:t>
            </a:r>
            <a:r>
              <a:rPr lang="nl-BE" sz="2400" dirty="0">
                <a:solidFill>
                  <a:schemeClr val="tx1"/>
                </a:solidFill>
              </a:rPr>
              <a:t> </a:t>
            </a:r>
            <a:r>
              <a:rPr lang="nl-BE" sz="2400" dirty="0" err="1">
                <a:solidFill>
                  <a:schemeClr val="tx1"/>
                </a:solidFill>
              </a:rPr>
              <a:t>be</a:t>
            </a:r>
            <a:r>
              <a:rPr lang="nl-BE" sz="2400" dirty="0">
                <a:solidFill>
                  <a:schemeClr val="tx1"/>
                </a:solidFill>
              </a:rPr>
              <a:t> </a:t>
            </a:r>
            <a:r>
              <a:rPr lang="nl-BE" sz="2400" dirty="0" err="1">
                <a:solidFill>
                  <a:schemeClr val="tx1"/>
                </a:solidFill>
              </a:rPr>
              <a:t>used</a:t>
            </a:r>
            <a:r>
              <a:rPr lang="nl-BE" sz="2400" dirty="0">
                <a:solidFill>
                  <a:schemeClr val="tx1"/>
                </a:solidFill>
              </a:rPr>
              <a:t> </a:t>
            </a:r>
            <a:r>
              <a:rPr lang="nl-BE" sz="2400" dirty="0" err="1">
                <a:solidFill>
                  <a:schemeClr val="tx1"/>
                </a:solidFill>
              </a:rPr>
              <a:t>for</a:t>
            </a:r>
            <a:r>
              <a:rPr lang="nl-BE" sz="2400" dirty="0">
                <a:solidFill>
                  <a:schemeClr val="tx1"/>
                </a:solidFill>
              </a:rPr>
              <a:t> BE </a:t>
            </a:r>
            <a:r>
              <a:rPr lang="nl-BE" sz="2400" dirty="0" err="1">
                <a:solidFill>
                  <a:schemeClr val="tx1"/>
                </a:solidFill>
              </a:rPr>
              <a:t>evaluation</a:t>
            </a:r>
            <a:endParaRPr lang="nl-BE" sz="2400" dirty="0">
              <a:solidFill>
                <a:schemeClr val="tx1"/>
              </a:solidFill>
            </a:endParaRPr>
          </a:p>
          <a:p>
            <a:pPr marL="457200" lvl="0" indent="-457200">
              <a:buFont typeface="Arial" panose="020B0604020202020204" pitchFamily="34" charset="0"/>
              <a:buChar char="•"/>
            </a:pPr>
            <a:r>
              <a:rPr lang="en-US" sz="2400" dirty="0">
                <a:solidFill>
                  <a:schemeClr val="tx1"/>
                </a:solidFill>
              </a:rPr>
              <a:t>Distribution of AUC and </a:t>
            </a:r>
            <a:r>
              <a:rPr lang="en-US" sz="2400" dirty="0" err="1">
                <a:solidFill>
                  <a:schemeClr val="tx1"/>
                </a:solidFill>
              </a:rPr>
              <a:t>C</a:t>
            </a:r>
            <a:r>
              <a:rPr lang="en-US" sz="2400" baseline="-25000" dirty="0" err="1">
                <a:solidFill>
                  <a:schemeClr val="tx1"/>
                </a:solidFill>
              </a:rPr>
              <a:t>max</a:t>
            </a:r>
            <a:r>
              <a:rPr lang="en-US" sz="2400" dirty="0">
                <a:solidFill>
                  <a:schemeClr val="tx1"/>
                </a:solidFill>
              </a:rPr>
              <a:t> is typically log-normal rather than normal.  Therefore, analysis is conducted on a log-normal scale.</a:t>
            </a:r>
            <a:endParaRPr lang="en-GB" sz="2400" dirty="0">
              <a:solidFill>
                <a:schemeClr val="tx1"/>
              </a:solidFill>
            </a:endParaRPr>
          </a:p>
          <a:p>
            <a:pPr marL="457200" indent="-457200">
              <a:buFont typeface="Arial" panose="020B0604020202020204" pitchFamily="34" charset="0"/>
              <a:buChar char="•"/>
            </a:pPr>
            <a:r>
              <a:rPr lang="en-US" sz="2400" dirty="0">
                <a:solidFill>
                  <a:schemeClr val="tx1"/>
                </a:solidFill>
              </a:rPr>
              <a:t>When evaluating Ln-transformed treatment effects, treatment comparisons are based upon the difference in Ln-transformed treatment values.  Upon back-transformation (returning values to an arithmetic scale) of these differences (exponentiation of differences), the comparison is then expressed in terms of ratios (i.e., </a:t>
            </a:r>
            <a:r>
              <a:rPr lang="en-US" sz="2400" dirty="0" err="1">
                <a:solidFill>
                  <a:schemeClr val="tx1"/>
                </a:solidFill>
              </a:rPr>
              <a:t>exp</a:t>
            </a:r>
            <a:r>
              <a:rPr lang="en-US" sz="2400" dirty="0">
                <a:solidFill>
                  <a:schemeClr val="tx1"/>
                </a:solidFill>
              </a:rPr>
              <a:t> (Ln A – Ln B) = A/B). </a:t>
            </a:r>
            <a:endParaRPr lang="en-GB" sz="2400" dirty="0">
              <a:solidFill>
                <a:schemeClr val="tx1"/>
              </a:solidFill>
            </a:endParaRPr>
          </a:p>
        </p:txBody>
      </p:sp>
    </p:spTree>
    <p:extLst>
      <p:ext uri="{BB962C8B-B14F-4D97-AF65-F5344CB8AC3E}">
        <p14:creationId xmlns:p14="http://schemas.microsoft.com/office/powerpoint/2010/main" val="2689251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4983827-0E63-4435-9EC3-87596C6D6E49}"/>
              </a:ext>
            </a:extLst>
          </p:cNvPr>
          <p:cNvSpPr>
            <a:spLocks noGrp="1"/>
          </p:cNvSpPr>
          <p:nvPr>
            <p:ph type="body" sz="quarter" idx="10"/>
          </p:nvPr>
        </p:nvSpPr>
        <p:spPr/>
        <p:txBody>
          <a:bodyPr/>
          <a:lstStyle/>
          <a:p>
            <a:r>
              <a:rPr lang="nl-BE" sz="3600" b="1" dirty="0" err="1"/>
              <a:t>Dose</a:t>
            </a:r>
            <a:r>
              <a:rPr lang="nl-BE" sz="3600" b="1" dirty="0"/>
              <a:t> </a:t>
            </a:r>
            <a:r>
              <a:rPr lang="nl-BE" sz="3600" b="1" dirty="0" err="1"/>
              <a:t>normalisation</a:t>
            </a:r>
            <a:endParaRPr lang="en-GB" sz="3600" b="1" dirty="0"/>
          </a:p>
        </p:txBody>
      </p:sp>
      <p:sp>
        <p:nvSpPr>
          <p:cNvPr id="5" name="Content Placeholder 2">
            <a:extLst>
              <a:ext uri="{FF2B5EF4-FFF2-40B4-BE49-F238E27FC236}">
                <a16:creationId xmlns:a16="http://schemas.microsoft.com/office/drawing/2014/main" xmlns="" id="{82E23F7B-0299-4B4B-9A81-C194C9569A9E}"/>
              </a:ext>
            </a:extLst>
          </p:cNvPr>
          <p:cNvSpPr>
            <a:spLocks noGrp="1"/>
          </p:cNvSpPr>
          <p:nvPr>
            <p:ph type="body" sz="quarter" idx="11"/>
          </p:nvPr>
        </p:nvSpPr>
        <p:spPr/>
        <p:txBody>
          <a:bodyPr>
            <a:normAutofit fontScale="77500" lnSpcReduction="20000"/>
          </a:bodyPr>
          <a:lstStyle/>
          <a:p>
            <a:pPr marL="457200" indent="-457200">
              <a:buFont typeface="Arial" panose="020B0604020202020204" pitchFamily="34" charset="0"/>
              <a:buChar char="•"/>
            </a:pPr>
            <a:r>
              <a:rPr lang="en-US" dirty="0">
                <a:solidFill>
                  <a:schemeClr val="tx1"/>
                </a:solidFill>
              </a:rPr>
              <a:t>In a crossover study, dose normalization is only considered if there are very large differences in animal weights over the course of the study</a:t>
            </a:r>
          </a:p>
          <a:p>
            <a:pPr marL="457200" indent="-457200">
              <a:buFont typeface="Arial" panose="020B0604020202020204" pitchFamily="34" charset="0"/>
              <a:buChar char="•"/>
            </a:pPr>
            <a:r>
              <a:rPr lang="en-GB" dirty="0">
                <a:solidFill>
                  <a:schemeClr val="tx1"/>
                </a:solidFill>
              </a:rPr>
              <a:t>In rare instances involving parallel study and when the drugs are administered on a mg rather than on a mg/kg basis, between-animal differences in body weight could inflate the magnitude of the residual error to an extent that a prohibitively large increase in subject numbers would be necessary to maintain study power. </a:t>
            </a:r>
          </a:p>
          <a:p>
            <a:pPr marL="1143000" lvl="1" indent="-457200"/>
            <a:r>
              <a:rPr lang="en-GB" sz="2700" dirty="0"/>
              <a:t>In such situations, discuss with the regulatory authorities the acceptability of dose normalization and the corresponding method of data analysis </a:t>
            </a:r>
            <a:r>
              <a:rPr lang="en-GB" sz="2700" i="1" dirty="0"/>
              <a:t>a priori </a:t>
            </a:r>
            <a:r>
              <a:rPr lang="en-GB" sz="2700" dirty="0"/>
              <a:t>during protocol development.</a:t>
            </a:r>
          </a:p>
          <a:p>
            <a:pPr marL="457200" indent="-457200">
              <a:buFont typeface="Arial" panose="020B0604020202020204" pitchFamily="34" charset="0"/>
              <a:buChar char="•"/>
            </a:pPr>
            <a:r>
              <a:rPr lang="en-GB" dirty="0">
                <a:solidFill>
                  <a:schemeClr val="tx1"/>
                </a:solidFill>
              </a:rPr>
              <a:t>In exceptional cases where a batch of reference product with an assay content differing less than 5% from the test product cannot be found, the data could be dose normalized. </a:t>
            </a:r>
          </a:p>
          <a:p>
            <a:pPr marL="1143000" lvl="1" indent="-457200"/>
            <a:r>
              <a:rPr lang="en-GB" sz="2700" dirty="0"/>
              <a:t>In such cases, the procedure for dose normalization should be pre-specified and justified by inclusion of the results from the assay of the test and reference products in the protocol.</a:t>
            </a:r>
          </a:p>
          <a:p>
            <a:pPr marL="457200" lvl="1" indent="0">
              <a:buNone/>
            </a:pPr>
            <a:endParaRPr lang="en-GB" dirty="0"/>
          </a:p>
        </p:txBody>
      </p:sp>
    </p:spTree>
    <p:extLst>
      <p:ext uri="{BB962C8B-B14F-4D97-AF65-F5344CB8AC3E}">
        <p14:creationId xmlns:p14="http://schemas.microsoft.com/office/powerpoint/2010/main" val="3233768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83FE0C5-227B-40FD-AD72-CC3F075E476E}"/>
              </a:ext>
            </a:extLst>
          </p:cNvPr>
          <p:cNvSpPr>
            <a:spLocks noGrp="1"/>
          </p:cNvSpPr>
          <p:nvPr>
            <p:ph type="body" sz="quarter" idx="10"/>
          </p:nvPr>
        </p:nvSpPr>
        <p:spPr/>
        <p:txBody>
          <a:bodyPr/>
          <a:lstStyle/>
          <a:p>
            <a:r>
              <a:rPr lang="nl-BE" sz="3600" b="1" dirty="0" err="1"/>
              <a:t>Confidence</a:t>
            </a:r>
            <a:r>
              <a:rPr lang="nl-BE" sz="3600" b="1" dirty="0"/>
              <a:t> interval </a:t>
            </a:r>
            <a:r>
              <a:rPr lang="nl-BE" sz="3600" b="1" dirty="0" err="1"/>
              <a:t>acceptance</a:t>
            </a:r>
            <a:r>
              <a:rPr lang="nl-BE" sz="3600" b="1" dirty="0"/>
              <a:t> criteria</a:t>
            </a:r>
            <a:endParaRPr lang="en-GB" sz="3600" b="1" dirty="0"/>
          </a:p>
        </p:txBody>
      </p:sp>
      <p:sp>
        <p:nvSpPr>
          <p:cNvPr id="5" name="Content Placeholder 2">
            <a:extLst>
              <a:ext uri="{FF2B5EF4-FFF2-40B4-BE49-F238E27FC236}">
                <a16:creationId xmlns:a16="http://schemas.microsoft.com/office/drawing/2014/main" xmlns="" id="{C4420941-3414-447E-B255-C9BE3991AC0D}"/>
              </a:ext>
            </a:extLst>
          </p:cNvPr>
          <p:cNvSpPr>
            <a:spLocks noGrp="1"/>
          </p:cNvSpPr>
          <p:nvPr>
            <p:ph type="body" sz="quarter" idx="11"/>
          </p:nvPr>
        </p:nvSpPr>
        <p:spPr/>
        <p:txBody>
          <a:bodyPr>
            <a:noAutofit/>
          </a:bodyPr>
          <a:lstStyle/>
          <a:p>
            <a:pPr marL="457200" indent="-457200">
              <a:lnSpc>
                <a:spcPct val="100000"/>
              </a:lnSpc>
              <a:spcBef>
                <a:spcPts val="0"/>
              </a:spcBef>
              <a:buFont typeface="Arial" panose="020B0604020202020204" pitchFamily="34" charset="0"/>
              <a:buChar char="•"/>
            </a:pPr>
            <a:r>
              <a:rPr lang="en-GB" sz="2000" dirty="0">
                <a:solidFill>
                  <a:schemeClr val="tx1"/>
                </a:solidFill>
              </a:rPr>
              <a:t>To declare two products bioequivalent (and to be internationally acceptable), acceptance criteria for AUC and C</a:t>
            </a:r>
            <a:r>
              <a:rPr lang="en-GB" sz="2000" baseline="-25000" dirty="0">
                <a:solidFill>
                  <a:schemeClr val="tx1"/>
                </a:solidFill>
              </a:rPr>
              <a:t>max</a:t>
            </a:r>
            <a:r>
              <a:rPr lang="en-GB" sz="2000" dirty="0">
                <a:solidFill>
                  <a:schemeClr val="tx1"/>
                </a:solidFill>
              </a:rPr>
              <a:t> (in multiple dose studies also </a:t>
            </a:r>
            <a:r>
              <a:rPr lang="en-GB" sz="2000" dirty="0" err="1">
                <a:solidFill>
                  <a:schemeClr val="tx1"/>
                </a:solidFill>
              </a:rPr>
              <a:t>C</a:t>
            </a:r>
            <a:r>
              <a:rPr lang="en-GB" sz="2000" baseline="-25000" dirty="0" err="1">
                <a:solidFill>
                  <a:schemeClr val="tx1"/>
                </a:solidFill>
              </a:rPr>
              <a:t>trough</a:t>
            </a:r>
            <a:r>
              <a:rPr lang="en-GB" sz="2000" dirty="0">
                <a:solidFill>
                  <a:schemeClr val="tx1"/>
                </a:solidFill>
              </a:rPr>
              <a:t>) should be 0.80 to 1.25</a:t>
            </a:r>
            <a:endParaRPr lang="en-GB" sz="2100" dirty="0">
              <a:solidFill>
                <a:schemeClr val="tx1"/>
              </a:solidFill>
            </a:endParaRPr>
          </a:p>
          <a:p>
            <a:pPr marL="457200" indent="-457200">
              <a:lnSpc>
                <a:spcPct val="100000"/>
              </a:lnSpc>
              <a:spcBef>
                <a:spcPts val="0"/>
              </a:spcBef>
              <a:buFont typeface="Arial" panose="020B0604020202020204" pitchFamily="34" charset="0"/>
              <a:buChar char="•"/>
            </a:pPr>
            <a:r>
              <a:rPr lang="en-GB" sz="2000" dirty="0">
                <a:solidFill>
                  <a:schemeClr val="tx1"/>
                </a:solidFill>
              </a:rPr>
              <a:t>So after Ln transformation and back transformation, for the parameters considered, the upper confidence interval limit should fall below 1.25 and the lower confidence interval limit should fall above 0.80 in order to accept that the test and reference products are bioequivalent.</a:t>
            </a:r>
          </a:p>
          <a:p>
            <a:pPr marL="1143000" lvl="1" indent="-457200">
              <a:lnSpc>
                <a:spcPct val="100000"/>
              </a:lnSpc>
              <a:spcBef>
                <a:spcPts val="0"/>
              </a:spcBef>
            </a:pPr>
            <a:r>
              <a:rPr lang="en-GB" sz="1800" dirty="0">
                <a:solidFill>
                  <a:schemeClr val="tx1"/>
                </a:solidFill>
              </a:rPr>
              <a:t>Statistical BE evaluation is best generated using 90% confidence intervals, i.e. </a:t>
            </a:r>
            <a:r>
              <a:rPr lang="en-GB" sz="1800" dirty="0"/>
              <a:t>the two one-sided confidence </a:t>
            </a:r>
            <a:r>
              <a:rPr lang="en-GB" sz="1800" dirty="0">
                <a:solidFill>
                  <a:schemeClr val="tx1"/>
                </a:solidFill>
              </a:rPr>
              <a:t>interval approach for the ratio </a:t>
            </a:r>
            <a:r>
              <a:rPr lang="en-US" sz="1800" dirty="0">
                <a:solidFill>
                  <a:schemeClr val="tx1"/>
                </a:solidFill>
              </a:rPr>
              <a:t>of the population geometric means (test/reference) for the parameters under consideration</a:t>
            </a:r>
            <a:r>
              <a:rPr lang="en-GB" sz="1800" dirty="0">
                <a:solidFill>
                  <a:schemeClr val="tx1"/>
                </a:solidFill>
              </a:rPr>
              <a:t> </a:t>
            </a:r>
          </a:p>
          <a:p>
            <a:pPr marL="1600200" lvl="2" indent="-457200">
              <a:lnSpc>
                <a:spcPct val="100000"/>
              </a:lnSpc>
              <a:spcBef>
                <a:spcPts val="0"/>
              </a:spcBef>
            </a:pPr>
            <a:r>
              <a:rPr lang="en-GB" sz="1800" dirty="0"/>
              <a:t>Definition of confidence interval-“If an investigator repeatedly calculates these intervals from many independent and random samples, 90% of these intervals would correctly bracket the true population ratio”</a:t>
            </a:r>
          </a:p>
        </p:txBody>
      </p:sp>
    </p:spTree>
    <p:extLst>
      <p:ext uri="{BB962C8B-B14F-4D97-AF65-F5344CB8AC3E}">
        <p14:creationId xmlns:p14="http://schemas.microsoft.com/office/powerpoint/2010/main" val="677232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A794A10-47A0-4F49-8808-93DF4AB0FC37}"/>
              </a:ext>
            </a:extLst>
          </p:cNvPr>
          <p:cNvSpPr>
            <a:spLocks noGrp="1"/>
          </p:cNvSpPr>
          <p:nvPr>
            <p:ph type="body" sz="quarter" idx="10"/>
          </p:nvPr>
        </p:nvSpPr>
        <p:spPr/>
        <p:txBody>
          <a:bodyPr/>
          <a:lstStyle/>
          <a:p>
            <a:r>
              <a:rPr lang="nl-BE" sz="3600" b="1" dirty="0"/>
              <a:t>Minimum content of </a:t>
            </a:r>
            <a:r>
              <a:rPr lang="nl-BE" sz="3600" b="1" dirty="0" err="1"/>
              <a:t>stats</a:t>
            </a:r>
            <a:r>
              <a:rPr lang="nl-BE" sz="3600" b="1" dirty="0"/>
              <a:t> report</a:t>
            </a:r>
            <a:endParaRPr lang="en-GB" sz="3600" b="1" dirty="0"/>
          </a:p>
        </p:txBody>
      </p:sp>
      <p:sp>
        <p:nvSpPr>
          <p:cNvPr id="5" name="Content Placeholder 2">
            <a:extLst>
              <a:ext uri="{FF2B5EF4-FFF2-40B4-BE49-F238E27FC236}">
                <a16:creationId xmlns:a16="http://schemas.microsoft.com/office/drawing/2014/main" xmlns="" id="{7CB9EBA2-AE8C-4B3F-A85F-A3829B961EEF}"/>
              </a:ext>
            </a:extLst>
          </p:cNvPr>
          <p:cNvSpPr>
            <a:spLocks noGrp="1"/>
          </p:cNvSpPr>
          <p:nvPr>
            <p:ph type="body" sz="quarter" idx="11"/>
          </p:nvPr>
        </p:nvSpPr>
        <p:spPr/>
        <p:txBody>
          <a:bodyPr/>
          <a:lstStyle/>
          <a:p>
            <a:pPr marL="457200" indent="-457200">
              <a:buFont typeface="Arial" panose="020B0604020202020204" pitchFamily="34" charset="0"/>
              <a:buChar char="•"/>
            </a:pPr>
            <a:r>
              <a:rPr lang="en-GB" sz="2200" dirty="0">
                <a:solidFill>
                  <a:schemeClr val="tx1"/>
                </a:solidFill>
              </a:rPr>
              <a:t>At a minimum, the study report should include </a:t>
            </a:r>
          </a:p>
          <a:p>
            <a:pPr lvl="1">
              <a:buFontTx/>
              <a:buChar char="-"/>
            </a:pPr>
            <a:r>
              <a:rPr lang="en-GB" sz="1900" dirty="0"/>
              <a:t>the individual subject concentration versus time data for each study period (indicating period and treatment associated with each blood level profile), </a:t>
            </a:r>
          </a:p>
          <a:p>
            <a:pPr lvl="1">
              <a:buFontTx/>
              <a:buChar char="-"/>
            </a:pPr>
            <a:r>
              <a:rPr lang="en-GB" sz="1900" dirty="0"/>
              <a:t>subject allocation to sequence, </a:t>
            </a:r>
          </a:p>
          <a:p>
            <a:pPr lvl="1">
              <a:buFontTx/>
              <a:buChar char="-"/>
            </a:pPr>
            <a:r>
              <a:rPr lang="en-GB" sz="1900" dirty="0"/>
              <a:t>individual parameter estimates, </a:t>
            </a:r>
          </a:p>
          <a:p>
            <a:pPr lvl="1">
              <a:buFontTx/>
              <a:buChar char="-"/>
            </a:pPr>
            <a:r>
              <a:rPr lang="en-GB" sz="1900" dirty="0"/>
              <a:t>methods used for parameter estimation, </a:t>
            </a:r>
          </a:p>
          <a:p>
            <a:pPr lvl="1">
              <a:buFontTx/>
              <a:buChar char="-"/>
            </a:pPr>
            <a:r>
              <a:rPr lang="en-GB" sz="1900" dirty="0"/>
              <a:t>summary statistics, </a:t>
            </a:r>
          </a:p>
          <a:p>
            <a:pPr lvl="1">
              <a:buFontTx/>
              <a:buChar char="-"/>
            </a:pPr>
            <a:r>
              <a:rPr lang="en-GB" sz="1900" dirty="0"/>
              <a:t>and the statistical output (e.g., ANOVA). </a:t>
            </a:r>
          </a:p>
          <a:p>
            <a:pPr marL="457200" indent="-457200">
              <a:buFont typeface="Arial" panose="020B0604020202020204" pitchFamily="34" charset="0"/>
              <a:buChar char="•"/>
            </a:pPr>
            <a:r>
              <a:rPr lang="en-GB" sz="2200" dirty="0">
                <a:solidFill>
                  <a:schemeClr val="tx1"/>
                </a:solidFill>
              </a:rPr>
              <a:t>This would enable regulatory authorities to perform PK and statistical analyses if necessary.</a:t>
            </a:r>
          </a:p>
        </p:txBody>
      </p:sp>
    </p:spTree>
    <p:extLst>
      <p:ext uri="{BB962C8B-B14F-4D97-AF65-F5344CB8AC3E}">
        <p14:creationId xmlns:p14="http://schemas.microsoft.com/office/powerpoint/2010/main" val="2284441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56D3D9C-733A-42DF-A2EF-2E3347813C2A}"/>
              </a:ext>
            </a:extLst>
          </p:cNvPr>
          <p:cNvSpPr>
            <a:spLocks noGrp="1"/>
          </p:cNvSpPr>
          <p:nvPr>
            <p:ph type="body" sz="quarter" idx="10"/>
          </p:nvPr>
        </p:nvSpPr>
        <p:spPr/>
        <p:txBody>
          <a:bodyPr/>
          <a:lstStyle/>
          <a:p>
            <a:r>
              <a:rPr lang="nl-BE" sz="3600" b="1" dirty="0" err="1"/>
              <a:t>Glossary</a:t>
            </a:r>
            <a:r>
              <a:rPr lang="nl-BE" sz="3600" b="1" dirty="0"/>
              <a:t> 1</a:t>
            </a:r>
            <a:endParaRPr lang="en-GB" sz="3600" b="1" dirty="0"/>
          </a:p>
        </p:txBody>
      </p:sp>
      <p:sp>
        <p:nvSpPr>
          <p:cNvPr id="5" name="Content Placeholder 2">
            <a:extLst>
              <a:ext uri="{FF2B5EF4-FFF2-40B4-BE49-F238E27FC236}">
                <a16:creationId xmlns:a16="http://schemas.microsoft.com/office/drawing/2014/main" xmlns="" id="{680F9A8C-E4D7-49B8-9511-05701056F4DD}"/>
              </a:ext>
            </a:extLst>
          </p:cNvPr>
          <p:cNvSpPr>
            <a:spLocks noGrp="1"/>
          </p:cNvSpPr>
          <p:nvPr>
            <p:ph type="body" sz="quarter" idx="11"/>
          </p:nvPr>
        </p:nvSpPr>
        <p:spPr/>
        <p:txBody>
          <a:bodyPr>
            <a:normAutofit fontScale="55000" lnSpcReduction="20000"/>
          </a:bodyPr>
          <a:lstStyle/>
          <a:p>
            <a:pPr marL="457200" indent="-457200">
              <a:lnSpc>
                <a:spcPct val="120000"/>
              </a:lnSpc>
              <a:buFont typeface="Arial" panose="020B0604020202020204" pitchFamily="34" charset="0"/>
              <a:buChar char="•"/>
            </a:pPr>
            <a:r>
              <a:rPr lang="en-GB" b="1" dirty="0">
                <a:solidFill>
                  <a:srgbClr val="218BA7"/>
                </a:solidFill>
              </a:rPr>
              <a:t>Acceptance criteria (</a:t>
            </a:r>
            <a:r>
              <a:rPr lang="en-GB" b="1" dirty="0" err="1">
                <a:solidFill>
                  <a:srgbClr val="218BA7"/>
                </a:solidFill>
              </a:rPr>
              <a:t>syn</a:t>
            </a:r>
            <a:r>
              <a:rPr lang="en-GB" b="1" dirty="0">
                <a:solidFill>
                  <a:srgbClr val="218BA7"/>
                </a:solidFill>
              </a:rPr>
              <a:t>: confidence bounds): </a:t>
            </a:r>
            <a:r>
              <a:rPr lang="en-GB" dirty="0">
                <a:solidFill>
                  <a:schemeClr val="tx1"/>
                </a:solidFill>
              </a:rPr>
              <a:t>The upper and lower limits (boundary) of the 90% confidence interval that is used to define product BE.</a:t>
            </a:r>
          </a:p>
          <a:p>
            <a:pPr marL="457200" indent="-457200">
              <a:lnSpc>
                <a:spcPct val="120000"/>
              </a:lnSpc>
              <a:buFont typeface="Arial" panose="020B0604020202020204" pitchFamily="34" charset="0"/>
              <a:buChar char="•"/>
            </a:pPr>
            <a:r>
              <a:rPr lang="en-GB" b="1" dirty="0">
                <a:solidFill>
                  <a:srgbClr val="218BA7"/>
                </a:solidFill>
              </a:rPr>
              <a:t>Active pharmaceutical ingredient (API) (</a:t>
            </a:r>
            <a:r>
              <a:rPr lang="en-GB" b="1" dirty="0" err="1">
                <a:solidFill>
                  <a:srgbClr val="218BA7"/>
                </a:solidFill>
              </a:rPr>
              <a:t>syn</a:t>
            </a:r>
            <a:r>
              <a:rPr lang="en-GB" b="1" dirty="0">
                <a:solidFill>
                  <a:srgbClr val="218BA7"/>
                </a:solidFill>
              </a:rPr>
              <a:t>: active substance): </a:t>
            </a:r>
            <a:r>
              <a:rPr lang="en-GB" dirty="0">
                <a:solidFill>
                  <a:schemeClr val="tx1"/>
                </a:solidFill>
              </a:rPr>
              <a:t>A substance used in a finished pharmaceutical product, intended to furnish pharmacological activity or to otherwise have direct effects in the diagnosis, cure, mitigation, treatment or prevention of disease or to have direct effect in restoring, correcting or modifying physiological functions of the body.</a:t>
            </a:r>
          </a:p>
          <a:p>
            <a:pPr marL="457200" indent="-457200">
              <a:lnSpc>
                <a:spcPct val="120000"/>
              </a:lnSpc>
              <a:buFont typeface="Arial" panose="020B0604020202020204" pitchFamily="34" charset="0"/>
              <a:buChar char="•"/>
            </a:pPr>
            <a:r>
              <a:rPr lang="en-GB" b="1" dirty="0">
                <a:solidFill>
                  <a:srgbClr val="218BA7"/>
                </a:solidFill>
              </a:rPr>
              <a:t>Area under the curve (AUC): </a:t>
            </a:r>
            <a:r>
              <a:rPr lang="en-GB" dirty="0">
                <a:solidFill>
                  <a:schemeClr val="tx1"/>
                </a:solidFill>
              </a:rPr>
              <a:t>Area under the plasma drug concentration versus time curve, which serves as a measure of drug exposure. It includes several different types of AUC estimates:</a:t>
            </a:r>
          </a:p>
          <a:p>
            <a:pPr lvl="1">
              <a:lnSpc>
                <a:spcPct val="120000"/>
              </a:lnSpc>
              <a:buFontTx/>
              <a:buChar char="-"/>
            </a:pPr>
            <a:r>
              <a:rPr lang="en-GB" dirty="0">
                <a:solidFill>
                  <a:srgbClr val="218BA7"/>
                </a:solidFill>
              </a:rPr>
              <a:t>AUC</a:t>
            </a:r>
            <a:r>
              <a:rPr lang="en-GB" baseline="-25000" dirty="0">
                <a:solidFill>
                  <a:srgbClr val="218BA7"/>
                </a:solidFill>
              </a:rPr>
              <a:t>0-Last</a:t>
            </a:r>
            <a:r>
              <a:rPr lang="en-GB" dirty="0">
                <a:solidFill>
                  <a:srgbClr val="218BA7"/>
                </a:solidFill>
              </a:rPr>
              <a:t>:</a:t>
            </a:r>
            <a:r>
              <a:rPr lang="en-GB" dirty="0"/>
              <a:t> AUC to the last blood sampling time associated with quantifiable drug concentrations. The last quantifiable concentration (the limit of quantification, LOQ) is determined by the sensitivity of the analytical method. The last quantifiable drug concentration may occur prior to the last blood sampling time.</a:t>
            </a:r>
          </a:p>
          <a:p>
            <a:pPr lvl="1">
              <a:lnSpc>
                <a:spcPct val="120000"/>
              </a:lnSpc>
              <a:buFontTx/>
              <a:buChar char="-"/>
            </a:pPr>
            <a:r>
              <a:rPr lang="en-GB" dirty="0">
                <a:solidFill>
                  <a:srgbClr val="218BA7"/>
                </a:solidFill>
              </a:rPr>
              <a:t>AUC</a:t>
            </a:r>
            <a:r>
              <a:rPr lang="en-GB" baseline="-25000" dirty="0">
                <a:solidFill>
                  <a:srgbClr val="218BA7"/>
                </a:solidFill>
              </a:rPr>
              <a:t>0-∞</a:t>
            </a:r>
            <a:r>
              <a:rPr lang="en-GB" dirty="0">
                <a:solidFill>
                  <a:srgbClr val="218BA7"/>
                </a:solidFill>
              </a:rPr>
              <a:t>: AUC</a:t>
            </a:r>
            <a:r>
              <a:rPr lang="en-GB" baseline="-25000" dirty="0">
                <a:solidFill>
                  <a:srgbClr val="218BA7"/>
                </a:solidFill>
              </a:rPr>
              <a:t>0-Last</a:t>
            </a:r>
            <a:r>
              <a:rPr lang="en-GB" dirty="0">
                <a:solidFill>
                  <a:srgbClr val="218BA7"/>
                </a:solidFill>
              </a:rPr>
              <a:t> </a:t>
            </a:r>
            <a:r>
              <a:rPr lang="en-GB" dirty="0"/>
              <a:t>with the addition of the extrapolated area from the last quantifiable drug concentration to time infinity. The terminal area from the last quantifiable drug concentration to time infinity is estimated as C</a:t>
            </a:r>
            <a:r>
              <a:rPr lang="en-GB" baseline="-25000" dirty="0"/>
              <a:t>last/</a:t>
            </a:r>
            <a:r>
              <a:rPr lang="en-GB" dirty="0" err="1"/>
              <a:t>λe</a:t>
            </a:r>
            <a:r>
              <a:rPr lang="en-GB" dirty="0"/>
              <a:t>, where Clast is the last quantifiable drug concentration and </a:t>
            </a:r>
            <a:r>
              <a:rPr lang="en-GB" dirty="0" err="1"/>
              <a:t>λe</a:t>
            </a:r>
            <a:r>
              <a:rPr lang="en-GB" dirty="0"/>
              <a:t> is the terminal slope of the Ln concentration-time profile.</a:t>
            </a:r>
          </a:p>
          <a:p>
            <a:pPr lvl="1">
              <a:lnSpc>
                <a:spcPct val="120000"/>
              </a:lnSpc>
              <a:buFontTx/>
              <a:buChar char="-"/>
            </a:pPr>
            <a:r>
              <a:rPr lang="en-GB" dirty="0" err="1">
                <a:solidFill>
                  <a:srgbClr val="218BA7"/>
                </a:solidFill>
              </a:rPr>
              <a:t>AUC</a:t>
            </a:r>
            <a:r>
              <a:rPr lang="en-GB" baseline="-25000" dirty="0" err="1">
                <a:solidFill>
                  <a:srgbClr val="218BA7"/>
                </a:solidFill>
              </a:rPr>
              <a:t>tau</a:t>
            </a:r>
            <a:r>
              <a:rPr lang="en-GB" dirty="0">
                <a:solidFill>
                  <a:srgbClr val="218BA7"/>
                </a:solidFill>
              </a:rPr>
              <a:t> (</a:t>
            </a:r>
            <a:r>
              <a:rPr lang="en-GB" dirty="0" err="1">
                <a:solidFill>
                  <a:srgbClr val="218BA7"/>
                </a:solidFill>
              </a:rPr>
              <a:t>AUC</a:t>
            </a:r>
            <a:r>
              <a:rPr lang="en-GB" baseline="-25000" dirty="0" err="1">
                <a:solidFill>
                  <a:srgbClr val="218BA7"/>
                </a:solidFill>
              </a:rPr>
              <a:t>τ</a:t>
            </a:r>
            <a:r>
              <a:rPr lang="en-GB" dirty="0">
                <a:solidFill>
                  <a:srgbClr val="218BA7"/>
                </a:solidFill>
              </a:rPr>
              <a:t>): </a:t>
            </a:r>
            <a:r>
              <a:rPr lang="en-GB" dirty="0"/>
              <a:t>AUC over one steady state dosing interval. Mathematically, the quantity equals AUC</a:t>
            </a:r>
            <a:r>
              <a:rPr lang="en-GB" baseline="-25000" dirty="0"/>
              <a:t>0-∞ </a:t>
            </a:r>
            <a:r>
              <a:rPr lang="en-GB" dirty="0"/>
              <a:t>of the first dose if there is linear (non-</a:t>
            </a:r>
            <a:r>
              <a:rPr lang="en-GB" dirty="0" err="1"/>
              <a:t>saturable</a:t>
            </a:r>
            <a:r>
              <a:rPr lang="en-GB" dirty="0"/>
              <a:t>) PK.</a:t>
            </a:r>
          </a:p>
          <a:p>
            <a:pPr marL="457200" indent="-457200">
              <a:lnSpc>
                <a:spcPct val="120000"/>
              </a:lnSpc>
              <a:buFont typeface="Arial" panose="020B0604020202020204" pitchFamily="34" charset="0"/>
              <a:buChar char="•"/>
            </a:pPr>
            <a:r>
              <a:rPr lang="en-GB" b="1" dirty="0">
                <a:solidFill>
                  <a:srgbClr val="218BA7"/>
                </a:solidFill>
              </a:rPr>
              <a:t>Assay content</a:t>
            </a:r>
            <a:r>
              <a:rPr lang="en-GB" dirty="0">
                <a:solidFill>
                  <a:srgbClr val="218BA7"/>
                </a:solidFill>
              </a:rPr>
              <a:t>: </a:t>
            </a:r>
            <a:r>
              <a:rPr lang="en-GB" dirty="0">
                <a:solidFill>
                  <a:schemeClr val="tx1"/>
                </a:solidFill>
              </a:rPr>
              <a:t>The amount of the </a:t>
            </a:r>
            <a:r>
              <a:rPr lang="en-GB" dirty="0" err="1">
                <a:solidFill>
                  <a:schemeClr val="tx1"/>
                </a:solidFill>
              </a:rPr>
              <a:t>analyte</a:t>
            </a:r>
            <a:r>
              <a:rPr lang="en-GB" dirty="0">
                <a:solidFill>
                  <a:schemeClr val="tx1"/>
                </a:solidFill>
              </a:rPr>
              <a:t> in a sample</a:t>
            </a:r>
          </a:p>
        </p:txBody>
      </p:sp>
    </p:spTree>
    <p:extLst>
      <p:ext uri="{BB962C8B-B14F-4D97-AF65-F5344CB8AC3E}">
        <p14:creationId xmlns:p14="http://schemas.microsoft.com/office/powerpoint/2010/main" val="862607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495BA90-A413-4AE3-8D2F-D97924A3FCE0}"/>
              </a:ext>
            </a:extLst>
          </p:cNvPr>
          <p:cNvSpPr>
            <a:spLocks noGrp="1"/>
          </p:cNvSpPr>
          <p:nvPr>
            <p:ph type="body" sz="quarter" idx="10"/>
          </p:nvPr>
        </p:nvSpPr>
        <p:spPr/>
        <p:txBody>
          <a:bodyPr/>
          <a:lstStyle/>
          <a:p>
            <a:r>
              <a:rPr lang="nl-BE" sz="3600" b="1" dirty="0" err="1"/>
              <a:t>Glossary</a:t>
            </a:r>
            <a:r>
              <a:rPr lang="nl-BE" sz="3600" b="1" dirty="0"/>
              <a:t> 2</a:t>
            </a:r>
            <a:endParaRPr lang="en-GB" sz="3600" b="1" dirty="0"/>
          </a:p>
        </p:txBody>
      </p:sp>
      <p:sp>
        <p:nvSpPr>
          <p:cNvPr id="5" name="Content Placeholder 2">
            <a:extLst>
              <a:ext uri="{FF2B5EF4-FFF2-40B4-BE49-F238E27FC236}">
                <a16:creationId xmlns:a16="http://schemas.microsoft.com/office/drawing/2014/main" xmlns="" id="{2717E10E-C06D-4A04-9AA9-5929F162E141}"/>
              </a:ext>
            </a:extLst>
          </p:cNvPr>
          <p:cNvSpPr>
            <a:spLocks noGrp="1"/>
          </p:cNvSpPr>
          <p:nvPr>
            <p:ph type="body" sz="quarter" idx="11"/>
          </p:nvPr>
        </p:nvSpPr>
        <p:spPr/>
        <p:txBody>
          <a:bodyPr>
            <a:normAutofit fontScale="47500" lnSpcReduction="20000"/>
          </a:bodyPr>
          <a:lstStyle/>
          <a:p>
            <a:pPr marL="457200" indent="-457200">
              <a:lnSpc>
                <a:spcPct val="120000"/>
              </a:lnSpc>
              <a:spcBef>
                <a:spcPts val="300"/>
              </a:spcBef>
              <a:buFont typeface="Arial" panose="020B0604020202020204" pitchFamily="34" charset="0"/>
              <a:buChar char="•"/>
            </a:pPr>
            <a:r>
              <a:rPr lang="en-GB" b="1" dirty="0">
                <a:solidFill>
                  <a:srgbClr val="218BA7"/>
                </a:solidFill>
              </a:rPr>
              <a:t>Bioavailability</a:t>
            </a:r>
            <a:r>
              <a:rPr lang="en-GB" dirty="0">
                <a:solidFill>
                  <a:srgbClr val="218BA7"/>
                </a:solidFill>
              </a:rPr>
              <a:t>:</a:t>
            </a:r>
            <a:r>
              <a:rPr lang="en-GB" dirty="0"/>
              <a:t> </a:t>
            </a:r>
            <a:r>
              <a:rPr lang="en-GB" dirty="0">
                <a:solidFill>
                  <a:schemeClr val="tx1"/>
                </a:solidFill>
              </a:rPr>
              <a:t>The rate and extent to which the API or active metabolites enters the systemic circulation.</a:t>
            </a:r>
          </a:p>
          <a:p>
            <a:pPr marL="457200" indent="-457200">
              <a:lnSpc>
                <a:spcPct val="120000"/>
              </a:lnSpc>
              <a:spcBef>
                <a:spcPts val="300"/>
              </a:spcBef>
              <a:buFont typeface="Arial" panose="020B0604020202020204" pitchFamily="34" charset="0"/>
              <a:buChar char="•"/>
            </a:pPr>
            <a:r>
              <a:rPr lang="en-GB" b="1" dirty="0">
                <a:solidFill>
                  <a:srgbClr val="218BA7"/>
                </a:solidFill>
              </a:rPr>
              <a:t>Bioequivalence</a:t>
            </a:r>
            <a:r>
              <a:rPr lang="en-GB" dirty="0">
                <a:solidFill>
                  <a:srgbClr val="218BA7"/>
                </a:solidFill>
              </a:rPr>
              <a:t>:</a:t>
            </a:r>
            <a:r>
              <a:rPr lang="en-GB" dirty="0"/>
              <a:t> </a:t>
            </a:r>
            <a:r>
              <a:rPr lang="en-GB" dirty="0">
                <a:solidFill>
                  <a:schemeClr val="tx1"/>
                </a:solidFill>
              </a:rPr>
              <a:t>The absence of a difference (within predefined acceptance criteria) in the bioavailability of the API or its metabolite(s) at the site of action when administered at the same molar dose under similar conditions in an appropriately designed study.</a:t>
            </a:r>
          </a:p>
          <a:p>
            <a:pPr marL="457200" indent="-457200">
              <a:lnSpc>
                <a:spcPct val="120000"/>
              </a:lnSpc>
              <a:spcBef>
                <a:spcPts val="300"/>
              </a:spcBef>
              <a:buFont typeface="Arial" panose="020B0604020202020204" pitchFamily="34" charset="0"/>
              <a:buChar char="•"/>
            </a:pPr>
            <a:r>
              <a:rPr lang="en-GB" b="1" dirty="0">
                <a:solidFill>
                  <a:srgbClr val="218BA7"/>
                </a:solidFill>
              </a:rPr>
              <a:t>Biomass</a:t>
            </a:r>
            <a:r>
              <a:rPr lang="en-GB" dirty="0">
                <a:solidFill>
                  <a:srgbClr val="218BA7"/>
                </a:solidFill>
              </a:rPr>
              <a:t>: </a:t>
            </a:r>
            <a:r>
              <a:rPr lang="en-GB" dirty="0">
                <a:solidFill>
                  <a:schemeClr val="tx1"/>
                </a:solidFill>
              </a:rPr>
              <a:t>Crude products of fermentation, where the fermentation derived product is not extracted or purified; rather the resulting fermentation mixture, including the API and fermentation broth, is dried and used as is in the manufacture of medicated feeds or feed additives.</a:t>
            </a:r>
          </a:p>
          <a:p>
            <a:pPr marL="457200" indent="-457200">
              <a:lnSpc>
                <a:spcPct val="120000"/>
              </a:lnSpc>
              <a:spcBef>
                <a:spcPts val="300"/>
              </a:spcBef>
              <a:buFont typeface="Arial" panose="020B0604020202020204" pitchFamily="34" charset="0"/>
              <a:buChar char="•"/>
            </a:pPr>
            <a:r>
              <a:rPr lang="en-GB" b="1" dirty="0">
                <a:solidFill>
                  <a:srgbClr val="218BA7"/>
                </a:solidFill>
              </a:rPr>
              <a:t>Biowaiver</a:t>
            </a:r>
            <a:r>
              <a:rPr lang="en-GB" dirty="0">
                <a:solidFill>
                  <a:srgbClr val="218BA7"/>
                </a:solidFill>
              </a:rPr>
              <a:t>:</a:t>
            </a:r>
            <a:r>
              <a:rPr lang="en-GB" dirty="0"/>
              <a:t> </a:t>
            </a:r>
            <a:r>
              <a:rPr lang="en-GB" dirty="0">
                <a:solidFill>
                  <a:schemeClr val="tx1"/>
                </a:solidFill>
              </a:rPr>
              <a:t>A waiver of the requirement to demonstrate in vivo BE between a test and reference drug product.</a:t>
            </a:r>
          </a:p>
          <a:p>
            <a:pPr marL="457200" indent="-457200">
              <a:lnSpc>
                <a:spcPct val="120000"/>
              </a:lnSpc>
              <a:spcBef>
                <a:spcPts val="300"/>
              </a:spcBef>
              <a:buFont typeface="Arial" panose="020B0604020202020204" pitchFamily="34" charset="0"/>
              <a:buChar char="•"/>
            </a:pPr>
            <a:r>
              <a:rPr lang="en-GB" b="1" dirty="0">
                <a:solidFill>
                  <a:srgbClr val="218BA7"/>
                </a:solidFill>
              </a:rPr>
              <a:t>Blood</a:t>
            </a:r>
            <a:r>
              <a:rPr lang="en-GB" dirty="0">
                <a:solidFill>
                  <a:srgbClr val="218BA7"/>
                </a:solidFill>
              </a:rPr>
              <a:t>: </a:t>
            </a:r>
            <a:r>
              <a:rPr lang="en-GB" dirty="0">
                <a:solidFill>
                  <a:schemeClr val="tx1"/>
                </a:solidFill>
              </a:rPr>
              <a:t>Within this guidance, the terms blood, plasma, and serum are used interchangeably.</a:t>
            </a:r>
          </a:p>
          <a:p>
            <a:pPr marL="457200" indent="-457200">
              <a:lnSpc>
                <a:spcPct val="120000"/>
              </a:lnSpc>
              <a:spcBef>
                <a:spcPts val="300"/>
              </a:spcBef>
              <a:buFont typeface="Arial" panose="020B0604020202020204" pitchFamily="34" charset="0"/>
              <a:buChar char="•"/>
            </a:pPr>
            <a:r>
              <a:rPr lang="en-GB" b="1" dirty="0">
                <a:solidFill>
                  <a:srgbClr val="218BA7"/>
                </a:solidFill>
              </a:rPr>
              <a:t>Composition</a:t>
            </a:r>
            <a:r>
              <a:rPr lang="en-GB" dirty="0">
                <a:solidFill>
                  <a:srgbClr val="218BA7"/>
                </a:solidFill>
              </a:rPr>
              <a:t>: </a:t>
            </a:r>
            <a:r>
              <a:rPr lang="en-GB" dirty="0">
                <a:solidFill>
                  <a:schemeClr val="tx1"/>
                </a:solidFill>
              </a:rPr>
              <a:t>The ingredients as well as the absolute amounts of these ingredients included in the formulation.</a:t>
            </a:r>
          </a:p>
          <a:p>
            <a:pPr marL="457200" indent="-457200">
              <a:lnSpc>
                <a:spcPct val="120000"/>
              </a:lnSpc>
              <a:spcBef>
                <a:spcPts val="300"/>
              </a:spcBef>
              <a:buFont typeface="Arial" panose="020B0604020202020204" pitchFamily="34" charset="0"/>
              <a:buChar char="•"/>
            </a:pPr>
            <a:r>
              <a:rPr lang="en-GB" b="1" dirty="0" err="1">
                <a:solidFill>
                  <a:srgbClr val="218BA7"/>
                </a:solidFill>
              </a:rPr>
              <a:t>C</a:t>
            </a:r>
            <a:r>
              <a:rPr lang="en-GB" b="1" baseline="-25000" dirty="0" err="1">
                <a:solidFill>
                  <a:srgbClr val="218BA7"/>
                </a:solidFill>
              </a:rPr>
              <a:t>max</a:t>
            </a:r>
            <a:r>
              <a:rPr lang="en-GB" dirty="0">
                <a:solidFill>
                  <a:srgbClr val="218BA7"/>
                </a:solidFill>
              </a:rPr>
              <a:t>:</a:t>
            </a:r>
            <a:r>
              <a:rPr lang="en-GB" dirty="0"/>
              <a:t> </a:t>
            </a:r>
            <a:r>
              <a:rPr lang="en-GB" dirty="0">
                <a:solidFill>
                  <a:schemeClr val="tx1"/>
                </a:solidFill>
              </a:rPr>
              <a:t>The maximum (or peak) concentration of API or its metabolite(s) in blood.</a:t>
            </a:r>
          </a:p>
          <a:p>
            <a:pPr marL="457200" indent="-457200">
              <a:lnSpc>
                <a:spcPct val="120000"/>
              </a:lnSpc>
              <a:spcBef>
                <a:spcPts val="300"/>
              </a:spcBef>
              <a:buFont typeface="Arial" panose="020B0604020202020204" pitchFamily="34" charset="0"/>
              <a:buChar char="•"/>
            </a:pPr>
            <a:r>
              <a:rPr lang="en-GB" b="1" dirty="0" err="1">
                <a:solidFill>
                  <a:srgbClr val="218BA7"/>
                </a:solidFill>
              </a:rPr>
              <a:t>C</a:t>
            </a:r>
            <a:r>
              <a:rPr lang="en-GB" b="1" baseline="-25000" dirty="0" err="1">
                <a:solidFill>
                  <a:srgbClr val="218BA7"/>
                </a:solidFill>
              </a:rPr>
              <a:t>min</a:t>
            </a:r>
            <a:r>
              <a:rPr lang="en-GB" dirty="0">
                <a:solidFill>
                  <a:srgbClr val="218BA7"/>
                </a:solidFill>
              </a:rPr>
              <a:t>:</a:t>
            </a:r>
            <a:r>
              <a:rPr lang="en-GB" dirty="0"/>
              <a:t> </a:t>
            </a:r>
            <a:r>
              <a:rPr lang="en-GB" dirty="0">
                <a:solidFill>
                  <a:schemeClr val="tx1"/>
                </a:solidFill>
              </a:rPr>
              <a:t>The minimum concentration of the API or its metabolites in the blood at steady state. In the absence of a measurable delay between drug administration and the first appearance of drug in the systemic circulation </a:t>
            </a:r>
            <a:r>
              <a:rPr lang="en-GB" dirty="0" err="1">
                <a:solidFill>
                  <a:schemeClr val="tx1"/>
                </a:solidFill>
              </a:rPr>
              <a:t>C</a:t>
            </a:r>
            <a:r>
              <a:rPr lang="en-GB" baseline="-25000" dirty="0" err="1">
                <a:solidFill>
                  <a:schemeClr val="tx1"/>
                </a:solidFill>
              </a:rPr>
              <a:t>min</a:t>
            </a:r>
            <a:r>
              <a:rPr lang="en-GB" dirty="0">
                <a:solidFill>
                  <a:schemeClr val="tx1"/>
                </a:solidFill>
              </a:rPr>
              <a:t> equals </a:t>
            </a:r>
            <a:r>
              <a:rPr lang="en-GB" dirty="0" err="1">
                <a:solidFill>
                  <a:schemeClr val="tx1"/>
                </a:solidFill>
              </a:rPr>
              <a:t>C</a:t>
            </a:r>
            <a:r>
              <a:rPr lang="en-GB" baseline="-25000" dirty="0" err="1">
                <a:solidFill>
                  <a:schemeClr val="tx1"/>
                </a:solidFill>
              </a:rPr>
              <a:t>trough</a:t>
            </a:r>
            <a:r>
              <a:rPr lang="en-GB" dirty="0">
                <a:solidFill>
                  <a:schemeClr val="tx1"/>
                </a:solidFill>
              </a:rPr>
              <a:t>.</a:t>
            </a:r>
          </a:p>
          <a:p>
            <a:pPr marL="457200" indent="-457200">
              <a:lnSpc>
                <a:spcPct val="120000"/>
              </a:lnSpc>
              <a:spcBef>
                <a:spcPts val="300"/>
              </a:spcBef>
              <a:buFont typeface="Arial" panose="020B0604020202020204" pitchFamily="34" charset="0"/>
              <a:buChar char="•"/>
            </a:pPr>
            <a:r>
              <a:rPr lang="en-GB" b="1" dirty="0" err="1">
                <a:solidFill>
                  <a:srgbClr val="218BA7"/>
                </a:solidFill>
              </a:rPr>
              <a:t>C</a:t>
            </a:r>
            <a:r>
              <a:rPr lang="en-GB" b="1" baseline="-25000" dirty="0" err="1">
                <a:solidFill>
                  <a:srgbClr val="218BA7"/>
                </a:solidFill>
              </a:rPr>
              <a:t>trough</a:t>
            </a:r>
            <a:r>
              <a:rPr lang="en-GB" dirty="0">
                <a:solidFill>
                  <a:srgbClr val="218BA7"/>
                </a:solidFill>
              </a:rPr>
              <a:t>: </a:t>
            </a:r>
            <a:r>
              <a:rPr lang="en-GB" dirty="0">
                <a:solidFill>
                  <a:schemeClr val="tx1"/>
                </a:solidFill>
              </a:rPr>
              <a:t>The concentration of API or its metabolite(s) in blood at steady state immediately prior to the administration of a next dose.</a:t>
            </a:r>
          </a:p>
          <a:p>
            <a:pPr marL="457200" indent="-457200">
              <a:lnSpc>
                <a:spcPct val="120000"/>
              </a:lnSpc>
              <a:spcBef>
                <a:spcPts val="300"/>
              </a:spcBef>
              <a:buFont typeface="Arial" panose="020B0604020202020204" pitchFamily="34" charset="0"/>
              <a:buChar char="•"/>
            </a:pPr>
            <a:r>
              <a:rPr lang="en-GB" b="1" dirty="0">
                <a:solidFill>
                  <a:srgbClr val="218BA7"/>
                </a:solidFill>
              </a:rPr>
              <a:t>Dosage form (</a:t>
            </a:r>
            <a:r>
              <a:rPr lang="en-GB" b="1" dirty="0" err="1">
                <a:solidFill>
                  <a:srgbClr val="218BA7"/>
                </a:solidFill>
              </a:rPr>
              <a:t>syn</a:t>
            </a:r>
            <a:r>
              <a:rPr lang="en-GB" b="1" dirty="0">
                <a:solidFill>
                  <a:srgbClr val="218BA7"/>
                </a:solidFill>
              </a:rPr>
              <a:t>: pharmaceutical form): </a:t>
            </a:r>
            <a:r>
              <a:rPr lang="en-GB" dirty="0">
                <a:solidFill>
                  <a:schemeClr val="tx1"/>
                </a:solidFill>
              </a:rPr>
              <a:t>The physical form of a dose of a medication such as tablet, capsule, paste, solution, suspension, etc.</a:t>
            </a:r>
          </a:p>
          <a:p>
            <a:pPr marL="457200" indent="-457200">
              <a:lnSpc>
                <a:spcPct val="120000"/>
              </a:lnSpc>
              <a:spcBef>
                <a:spcPts val="300"/>
              </a:spcBef>
              <a:buFont typeface="Arial" panose="020B0604020202020204" pitchFamily="34" charset="0"/>
              <a:buChar char="•"/>
            </a:pPr>
            <a:r>
              <a:rPr lang="en-GB" b="1" dirty="0">
                <a:solidFill>
                  <a:srgbClr val="218BA7"/>
                </a:solidFill>
              </a:rPr>
              <a:t>Drug product (</a:t>
            </a:r>
            <a:r>
              <a:rPr lang="en-GB" b="1" dirty="0" err="1">
                <a:solidFill>
                  <a:srgbClr val="218BA7"/>
                </a:solidFill>
              </a:rPr>
              <a:t>syn</a:t>
            </a:r>
            <a:r>
              <a:rPr lang="en-GB" b="1" dirty="0">
                <a:solidFill>
                  <a:srgbClr val="218BA7"/>
                </a:solidFill>
              </a:rPr>
              <a:t>: medicinal product): </a:t>
            </a:r>
            <a:r>
              <a:rPr lang="en-GB" dirty="0">
                <a:solidFill>
                  <a:schemeClr val="tx1"/>
                </a:solidFill>
              </a:rPr>
              <a:t>A finished dosage form that contains the API usually in association with one or more excipients.</a:t>
            </a:r>
          </a:p>
        </p:txBody>
      </p:sp>
    </p:spTree>
    <p:extLst>
      <p:ext uri="{BB962C8B-B14F-4D97-AF65-F5344CB8AC3E}">
        <p14:creationId xmlns:p14="http://schemas.microsoft.com/office/powerpoint/2010/main" val="3536151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C7FEC1C-C023-411F-9165-C1336BFD9E54}"/>
              </a:ext>
            </a:extLst>
          </p:cNvPr>
          <p:cNvSpPr>
            <a:spLocks noGrp="1"/>
          </p:cNvSpPr>
          <p:nvPr>
            <p:ph type="body" sz="quarter" idx="10"/>
          </p:nvPr>
        </p:nvSpPr>
        <p:spPr/>
        <p:txBody>
          <a:bodyPr/>
          <a:lstStyle/>
          <a:p>
            <a:r>
              <a:rPr lang="nl-BE" sz="3600" b="1" dirty="0" err="1"/>
              <a:t>Glossary</a:t>
            </a:r>
            <a:r>
              <a:rPr lang="nl-BE" sz="3600" b="1" dirty="0"/>
              <a:t> 3</a:t>
            </a:r>
            <a:endParaRPr lang="en-GB" sz="3600" b="1" dirty="0"/>
          </a:p>
        </p:txBody>
      </p:sp>
      <p:sp>
        <p:nvSpPr>
          <p:cNvPr id="5" name="Content Placeholder 2">
            <a:extLst>
              <a:ext uri="{FF2B5EF4-FFF2-40B4-BE49-F238E27FC236}">
                <a16:creationId xmlns:a16="http://schemas.microsoft.com/office/drawing/2014/main" xmlns="" id="{1DEA671E-2D27-42E4-8F23-8E32926E1779}"/>
              </a:ext>
            </a:extLst>
          </p:cNvPr>
          <p:cNvSpPr>
            <a:spLocks noGrp="1"/>
          </p:cNvSpPr>
          <p:nvPr>
            <p:ph type="body" sz="quarter" idx="11"/>
          </p:nvPr>
        </p:nvSpPr>
        <p:spPr>
          <a:xfrm>
            <a:off x="471488" y="985098"/>
            <a:ext cx="8358187" cy="4719637"/>
          </a:xfrm>
        </p:spPr>
        <p:txBody>
          <a:bodyPr>
            <a:noAutofit/>
          </a:bodyPr>
          <a:lstStyle/>
          <a:p>
            <a:pPr marL="171450" indent="-171450">
              <a:lnSpc>
                <a:spcPct val="120000"/>
              </a:lnSpc>
              <a:spcBef>
                <a:spcPts val="300"/>
              </a:spcBef>
              <a:buFont typeface="Arial" panose="020B0604020202020204" pitchFamily="34" charset="0"/>
              <a:buChar char="•"/>
            </a:pPr>
            <a:r>
              <a:rPr lang="en-GB" sz="1200" b="1" dirty="0">
                <a:solidFill>
                  <a:srgbClr val="218BA7"/>
                </a:solidFill>
              </a:rPr>
              <a:t>Elimination rate constant (</a:t>
            </a:r>
            <a:r>
              <a:rPr lang="en-GB" sz="1200" b="1" dirty="0" err="1">
                <a:solidFill>
                  <a:srgbClr val="218BA7"/>
                </a:solidFill>
              </a:rPr>
              <a:t>k</a:t>
            </a:r>
            <a:r>
              <a:rPr lang="en-GB" sz="1200" b="1" baseline="-25000" dirty="0" err="1">
                <a:solidFill>
                  <a:srgbClr val="218BA7"/>
                </a:solidFill>
              </a:rPr>
              <a:t>e</a:t>
            </a:r>
            <a:r>
              <a:rPr lang="en-GB" sz="1200" b="1" dirty="0">
                <a:solidFill>
                  <a:srgbClr val="218BA7"/>
                </a:solidFill>
              </a:rPr>
              <a:t>): </a:t>
            </a:r>
            <a:r>
              <a:rPr lang="en-GB" sz="1200" dirty="0">
                <a:solidFill>
                  <a:schemeClr val="tx1"/>
                </a:solidFill>
              </a:rPr>
              <a:t>The first-order rate constant describing drug elimination from the body. Although the amount of drug eliminated in a first-order process changes proportionally with concentration, the fraction of a drug eliminated remains constant. The elimination rate constant is, then, a fraction of a drug that is removed from the body per unit of time.</a:t>
            </a:r>
          </a:p>
          <a:p>
            <a:pPr marL="171450" indent="-171450">
              <a:lnSpc>
                <a:spcPct val="120000"/>
              </a:lnSpc>
              <a:spcBef>
                <a:spcPts val="300"/>
              </a:spcBef>
              <a:buFont typeface="Arial" panose="020B0604020202020204" pitchFamily="34" charset="0"/>
              <a:buChar char="•"/>
            </a:pPr>
            <a:r>
              <a:rPr lang="en-GB" sz="1200" b="1" dirty="0">
                <a:solidFill>
                  <a:srgbClr val="218BA7"/>
                </a:solidFill>
              </a:rPr>
              <a:t>Enantiomer: </a:t>
            </a:r>
            <a:r>
              <a:rPr lang="en-GB" sz="1200" dirty="0">
                <a:solidFill>
                  <a:schemeClr val="tx1"/>
                </a:solidFill>
              </a:rPr>
              <a:t>a pair of chiral isomers (stereoisomers) that are direct, </a:t>
            </a:r>
            <a:r>
              <a:rPr lang="en-GB" sz="1200" dirty="0" err="1">
                <a:solidFill>
                  <a:schemeClr val="tx1"/>
                </a:solidFill>
              </a:rPr>
              <a:t>nonsuperimposable</a:t>
            </a:r>
            <a:r>
              <a:rPr lang="en-GB" sz="1200" dirty="0">
                <a:solidFill>
                  <a:schemeClr val="tx1"/>
                </a:solidFill>
              </a:rPr>
              <a:t> mirror images of each other. </a:t>
            </a:r>
            <a:r>
              <a:rPr lang="en-GB" sz="1200" dirty="0" err="1">
                <a:solidFill>
                  <a:schemeClr val="tx1"/>
                </a:solidFill>
              </a:rPr>
              <a:t>Enantiospecificity</a:t>
            </a:r>
            <a:r>
              <a:rPr lang="en-GB" sz="1200" dirty="0">
                <a:solidFill>
                  <a:schemeClr val="tx1"/>
                </a:solidFill>
              </a:rPr>
              <a:t> in pharmacokinetics can arise because of </a:t>
            </a:r>
            <a:r>
              <a:rPr lang="en-GB" sz="1200" dirty="0" err="1">
                <a:solidFill>
                  <a:schemeClr val="tx1"/>
                </a:solidFill>
              </a:rPr>
              <a:t>enantioselectivity</a:t>
            </a:r>
            <a:r>
              <a:rPr lang="en-GB" sz="1200" dirty="0">
                <a:solidFill>
                  <a:schemeClr val="tx1"/>
                </a:solidFill>
              </a:rPr>
              <a:t> in one or more of the processes of drug absorption, distribution, metabolism and excretion.</a:t>
            </a:r>
          </a:p>
          <a:p>
            <a:pPr marL="171450" indent="-171450">
              <a:lnSpc>
                <a:spcPct val="120000"/>
              </a:lnSpc>
              <a:spcBef>
                <a:spcPts val="300"/>
              </a:spcBef>
              <a:buFont typeface="Arial" panose="020B0604020202020204" pitchFamily="34" charset="0"/>
              <a:buChar char="•"/>
            </a:pPr>
            <a:r>
              <a:rPr lang="en-GB" sz="1200" b="1" dirty="0">
                <a:solidFill>
                  <a:srgbClr val="218BA7"/>
                </a:solidFill>
              </a:rPr>
              <a:t>Excipient (</a:t>
            </a:r>
            <a:r>
              <a:rPr lang="en-GB" sz="1200" b="1" dirty="0" err="1">
                <a:solidFill>
                  <a:srgbClr val="218BA7"/>
                </a:solidFill>
              </a:rPr>
              <a:t>syn</a:t>
            </a:r>
            <a:r>
              <a:rPr lang="en-GB" sz="1200" b="1" dirty="0">
                <a:solidFill>
                  <a:srgbClr val="218BA7"/>
                </a:solidFill>
              </a:rPr>
              <a:t>: inactive ingredient): </a:t>
            </a:r>
            <a:r>
              <a:rPr lang="en-GB" sz="1200" dirty="0">
                <a:solidFill>
                  <a:schemeClr val="tx1"/>
                </a:solidFill>
              </a:rPr>
              <a:t>A substance other than the API that has been appropriately evaluated for safety and is included in a drug product to either aid in its manufacturing; protect, support or enhance stability, bioavailability, or target animal acceptability; assist in product identification; or enhance any other attribute of the overall safety and effectiveness of the drug product during storage or use.</a:t>
            </a:r>
          </a:p>
          <a:p>
            <a:pPr marL="171450" indent="-171450">
              <a:lnSpc>
                <a:spcPct val="120000"/>
              </a:lnSpc>
              <a:spcBef>
                <a:spcPts val="300"/>
              </a:spcBef>
              <a:buFont typeface="Arial" panose="020B0604020202020204" pitchFamily="34" charset="0"/>
              <a:buChar char="•"/>
            </a:pPr>
            <a:r>
              <a:rPr lang="en-GB" sz="1200" b="1" dirty="0">
                <a:solidFill>
                  <a:srgbClr val="218BA7"/>
                </a:solidFill>
              </a:rPr>
              <a:t>Extended release formulation: </a:t>
            </a:r>
            <a:r>
              <a:rPr lang="en-GB" sz="1200" dirty="0">
                <a:solidFill>
                  <a:schemeClr val="tx1"/>
                </a:solidFill>
              </a:rPr>
              <a:t>A dosage form that is deliberately modified to protract the release rate of the API compared to that observed for an immediate release dosage form. This term is synonymous with prolonged or sustained release dosage forms.</a:t>
            </a:r>
          </a:p>
          <a:p>
            <a:pPr marL="171450" indent="-171450">
              <a:lnSpc>
                <a:spcPct val="120000"/>
              </a:lnSpc>
              <a:spcBef>
                <a:spcPts val="300"/>
              </a:spcBef>
              <a:buFont typeface="Arial" panose="020B0604020202020204" pitchFamily="34" charset="0"/>
              <a:buChar char="•"/>
            </a:pPr>
            <a:r>
              <a:rPr lang="en-GB" sz="1200" b="1" dirty="0">
                <a:solidFill>
                  <a:srgbClr val="218BA7"/>
                </a:solidFill>
              </a:rPr>
              <a:t>Finished dosage form: </a:t>
            </a:r>
            <a:r>
              <a:rPr lang="en-GB" sz="1200" dirty="0">
                <a:solidFill>
                  <a:schemeClr val="tx1"/>
                </a:solidFill>
              </a:rPr>
              <a:t>A dosage form of the API which is intended to be dispensed or administered to the animal and requires no further manufacturing or processing other than packaging and labelling.</a:t>
            </a:r>
          </a:p>
          <a:p>
            <a:pPr marL="171450" indent="-171450">
              <a:lnSpc>
                <a:spcPct val="120000"/>
              </a:lnSpc>
              <a:spcBef>
                <a:spcPts val="300"/>
              </a:spcBef>
              <a:buFont typeface="Arial" panose="020B0604020202020204" pitchFamily="34" charset="0"/>
              <a:buChar char="•"/>
            </a:pPr>
            <a:r>
              <a:rPr lang="en-GB" sz="1200" b="1" dirty="0">
                <a:solidFill>
                  <a:srgbClr val="218BA7"/>
                </a:solidFill>
              </a:rPr>
              <a:t>Good Laboratory Practice (GLP): </a:t>
            </a:r>
            <a:r>
              <a:rPr lang="en-GB" sz="1200" dirty="0">
                <a:solidFill>
                  <a:schemeClr val="tx1"/>
                </a:solidFill>
              </a:rPr>
              <a:t>Quality standards for conducting non-clinical laboratory studies and field trials. Regional standards/regulations are specified by each regulatory jurisdiction</a:t>
            </a:r>
          </a:p>
          <a:p>
            <a:pPr marL="171450" indent="-171450">
              <a:lnSpc>
                <a:spcPct val="120000"/>
              </a:lnSpc>
              <a:spcBef>
                <a:spcPts val="300"/>
              </a:spcBef>
              <a:buFont typeface="Arial" panose="020B0604020202020204" pitchFamily="34" charset="0"/>
              <a:buChar char="•"/>
            </a:pPr>
            <a:r>
              <a:rPr lang="en-GB" sz="1200" b="1" dirty="0">
                <a:solidFill>
                  <a:srgbClr val="218BA7"/>
                </a:solidFill>
              </a:rPr>
              <a:t>Highest </a:t>
            </a:r>
            <a:r>
              <a:rPr lang="en-GB" sz="1200" b="1" dirty="0" err="1">
                <a:solidFill>
                  <a:srgbClr val="218BA7"/>
                </a:solidFill>
              </a:rPr>
              <a:t>labeled</a:t>
            </a:r>
            <a:r>
              <a:rPr lang="en-GB" sz="1200" b="1" dirty="0">
                <a:solidFill>
                  <a:srgbClr val="218BA7"/>
                </a:solidFill>
              </a:rPr>
              <a:t> dose: </a:t>
            </a:r>
            <a:r>
              <a:rPr lang="en-GB" sz="1200" dirty="0">
                <a:solidFill>
                  <a:schemeClr val="tx1"/>
                </a:solidFill>
              </a:rPr>
              <a:t>The highest approved dose of the reference product as indicated on the label (usually defined as strength per unit body weight, e.g., mg/kg). If there is an approved dose range, the highest </a:t>
            </a:r>
            <a:r>
              <a:rPr lang="en-GB" sz="1200" dirty="0" err="1">
                <a:solidFill>
                  <a:schemeClr val="tx1"/>
                </a:solidFill>
              </a:rPr>
              <a:t>labeled</a:t>
            </a:r>
            <a:r>
              <a:rPr lang="en-GB" sz="1200" dirty="0">
                <a:solidFill>
                  <a:schemeClr val="tx1"/>
                </a:solidFill>
              </a:rPr>
              <a:t> dose would be the highest dose in that range.</a:t>
            </a:r>
          </a:p>
          <a:p>
            <a:pPr marL="171450" indent="-171450">
              <a:lnSpc>
                <a:spcPct val="120000"/>
              </a:lnSpc>
              <a:spcBef>
                <a:spcPts val="300"/>
              </a:spcBef>
              <a:buFont typeface="Arial" panose="020B0604020202020204" pitchFamily="34" charset="0"/>
              <a:buChar char="•"/>
            </a:pPr>
            <a:r>
              <a:rPr lang="en-GB" sz="1200" b="1" dirty="0">
                <a:solidFill>
                  <a:srgbClr val="218BA7"/>
                </a:solidFill>
              </a:rPr>
              <a:t>Linear pharmacokinetics: </a:t>
            </a:r>
            <a:r>
              <a:rPr lang="en-GB" sz="1200" dirty="0">
                <a:solidFill>
                  <a:schemeClr val="tx1"/>
                </a:solidFill>
              </a:rPr>
              <a:t>When the concentration of the API or its metabolite(s) in the blood increases proportionally with the increasing dose, and the rate of elimination is proportional to the concentration, the drug is said to exhibit linear pharmacokinetics. The clearance and volume of distribution of these drugs are dose-independent.</a:t>
            </a:r>
          </a:p>
        </p:txBody>
      </p:sp>
    </p:spTree>
    <p:extLst>
      <p:ext uri="{BB962C8B-B14F-4D97-AF65-F5344CB8AC3E}">
        <p14:creationId xmlns:p14="http://schemas.microsoft.com/office/powerpoint/2010/main" val="1903118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C7E3809-04FD-4E77-AF7A-E7E4AD855900}"/>
              </a:ext>
            </a:extLst>
          </p:cNvPr>
          <p:cNvSpPr>
            <a:spLocks noGrp="1"/>
          </p:cNvSpPr>
          <p:nvPr>
            <p:ph type="body" sz="quarter" idx="10"/>
          </p:nvPr>
        </p:nvSpPr>
        <p:spPr/>
        <p:txBody>
          <a:bodyPr/>
          <a:lstStyle/>
          <a:p>
            <a:r>
              <a:rPr lang="nl-BE" sz="3600" b="1" dirty="0" err="1"/>
              <a:t>Glossary</a:t>
            </a:r>
            <a:r>
              <a:rPr lang="nl-BE" sz="3600" b="1" dirty="0"/>
              <a:t> 4</a:t>
            </a:r>
            <a:endParaRPr lang="en-GB" sz="3600" b="1" dirty="0"/>
          </a:p>
        </p:txBody>
      </p:sp>
      <p:sp>
        <p:nvSpPr>
          <p:cNvPr id="5" name="Content Placeholder 2">
            <a:extLst>
              <a:ext uri="{FF2B5EF4-FFF2-40B4-BE49-F238E27FC236}">
                <a16:creationId xmlns:a16="http://schemas.microsoft.com/office/drawing/2014/main" xmlns="" id="{5FF01DB5-450A-4B6F-B366-084807391C65}"/>
              </a:ext>
            </a:extLst>
          </p:cNvPr>
          <p:cNvSpPr>
            <a:spLocks noGrp="1"/>
          </p:cNvSpPr>
          <p:nvPr>
            <p:ph type="body" sz="quarter" idx="11"/>
          </p:nvPr>
        </p:nvSpPr>
        <p:spPr>
          <a:xfrm>
            <a:off x="471488" y="985098"/>
            <a:ext cx="8358187" cy="4719637"/>
          </a:xfrm>
        </p:spPr>
        <p:txBody>
          <a:bodyPr>
            <a:noAutofit/>
          </a:bodyPr>
          <a:lstStyle/>
          <a:p>
            <a:pPr marL="457200" indent="-457200">
              <a:lnSpc>
                <a:spcPct val="120000"/>
              </a:lnSpc>
              <a:spcBef>
                <a:spcPts val="300"/>
              </a:spcBef>
              <a:buFont typeface="Arial" panose="020B0604020202020204" pitchFamily="34" charset="0"/>
              <a:buChar char="•"/>
            </a:pPr>
            <a:r>
              <a:rPr lang="en-GB" sz="1100" b="1" dirty="0">
                <a:solidFill>
                  <a:srgbClr val="218BA7"/>
                </a:solidFill>
              </a:rPr>
              <a:t>Modified release formulation</a:t>
            </a:r>
            <a:r>
              <a:rPr lang="en-GB" sz="1100" dirty="0">
                <a:solidFill>
                  <a:srgbClr val="218BA7"/>
                </a:solidFill>
              </a:rPr>
              <a:t>: </a:t>
            </a:r>
            <a:r>
              <a:rPr lang="en-GB" sz="1100" dirty="0">
                <a:solidFill>
                  <a:schemeClr val="tx1"/>
                </a:solidFill>
              </a:rPr>
              <a:t>Drug products where the rate and/or place of release of the API(s) is different from that of an immediate release dosage form administered by the same route. This deliberate modification is achieved by a special formulation design and/or manufacturing method.</a:t>
            </a:r>
          </a:p>
          <a:p>
            <a:pPr marL="457200" indent="-457200">
              <a:lnSpc>
                <a:spcPct val="120000"/>
              </a:lnSpc>
              <a:spcBef>
                <a:spcPts val="300"/>
              </a:spcBef>
              <a:buFont typeface="Arial" panose="020B0604020202020204" pitchFamily="34" charset="0"/>
              <a:buChar char="•"/>
            </a:pPr>
            <a:r>
              <a:rPr lang="en-GB" sz="1100" b="1" dirty="0">
                <a:solidFill>
                  <a:srgbClr val="218BA7"/>
                </a:solidFill>
              </a:rPr>
              <a:t>Medicated Premix: </a:t>
            </a:r>
            <a:r>
              <a:rPr lang="en-GB" sz="1100" dirty="0">
                <a:solidFill>
                  <a:schemeClr val="tx1"/>
                </a:solidFill>
              </a:rPr>
              <a:t>A veterinary medicinal product which has been granted marketing authorization and is intended for oral administration following its incorporation into animal feedstuffs. The medicated premix frequently consists of the API, a carrier, and a diluent.</a:t>
            </a:r>
          </a:p>
          <a:p>
            <a:pPr marL="457200" indent="-457200">
              <a:lnSpc>
                <a:spcPct val="120000"/>
              </a:lnSpc>
              <a:spcBef>
                <a:spcPts val="300"/>
              </a:spcBef>
              <a:buFont typeface="Arial" panose="020B0604020202020204" pitchFamily="34" charset="0"/>
              <a:buChar char="•"/>
            </a:pPr>
            <a:r>
              <a:rPr lang="en-GB" sz="1100" b="1" dirty="0">
                <a:solidFill>
                  <a:srgbClr val="218BA7"/>
                </a:solidFill>
              </a:rPr>
              <a:t>Nonlinear pharmacokinetics: </a:t>
            </a:r>
            <a:r>
              <a:rPr lang="en-GB" sz="1100" dirty="0">
                <a:solidFill>
                  <a:schemeClr val="tx1"/>
                </a:solidFill>
              </a:rPr>
              <a:t>As opposed to linear pharmacokinetics, the concentration of the API or metabolites in the blood does not increase proportionally with the increasing dose. The clearance and volume of distribution of these may vary depending on the administered dose. Nonlinearity may be associated with any component of the absorption, distribution, and/or elimination processes.</a:t>
            </a:r>
          </a:p>
          <a:p>
            <a:pPr marL="457200" indent="-457200">
              <a:lnSpc>
                <a:spcPct val="120000"/>
              </a:lnSpc>
              <a:spcBef>
                <a:spcPts val="300"/>
              </a:spcBef>
              <a:buFont typeface="Arial" panose="020B0604020202020204" pitchFamily="34" charset="0"/>
              <a:buChar char="•"/>
            </a:pPr>
            <a:r>
              <a:rPr lang="en-GB" sz="1100" b="1" dirty="0">
                <a:solidFill>
                  <a:srgbClr val="218BA7"/>
                </a:solidFill>
              </a:rPr>
              <a:t>Pharmacokinetics (PK): </a:t>
            </a:r>
            <a:r>
              <a:rPr lang="en-GB" sz="1100" dirty="0">
                <a:solidFill>
                  <a:schemeClr val="tx1"/>
                </a:solidFill>
              </a:rPr>
              <a:t>The study of the absorption, distribution, metabolism, and excretion of an API and/or its metabolite(s).</a:t>
            </a:r>
          </a:p>
          <a:p>
            <a:pPr marL="457200" indent="-457200">
              <a:lnSpc>
                <a:spcPct val="120000"/>
              </a:lnSpc>
              <a:spcBef>
                <a:spcPts val="300"/>
              </a:spcBef>
              <a:buFont typeface="Arial" panose="020B0604020202020204" pitchFamily="34" charset="0"/>
              <a:buChar char="•"/>
            </a:pPr>
            <a:r>
              <a:rPr lang="en-GB" sz="1100" b="1" dirty="0">
                <a:solidFill>
                  <a:srgbClr val="218BA7"/>
                </a:solidFill>
              </a:rPr>
              <a:t>Reference product: </a:t>
            </a:r>
            <a:r>
              <a:rPr lang="en-GB" sz="1100" dirty="0">
                <a:solidFill>
                  <a:schemeClr val="tx1"/>
                </a:solidFill>
              </a:rPr>
              <a:t>The drug product to which the in vivo BE and, in some instances, the in vitro equivalence of the test drug product is compared.</a:t>
            </a:r>
          </a:p>
          <a:p>
            <a:pPr marL="457200" indent="-457200">
              <a:lnSpc>
                <a:spcPct val="120000"/>
              </a:lnSpc>
              <a:spcBef>
                <a:spcPts val="300"/>
              </a:spcBef>
              <a:buFont typeface="Arial" panose="020B0604020202020204" pitchFamily="34" charset="0"/>
              <a:buChar char="•"/>
            </a:pPr>
            <a:r>
              <a:rPr lang="en-GB" sz="1100" b="1" dirty="0">
                <a:solidFill>
                  <a:srgbClr val="218BA7"/>
                </a:solidFill>
              </a:rPr>
              <a:t>Replicate study design: </a:t>
            </a:r>
            <a:r>
              <a:rPr lang="en-GB" sz="1100" dirty="0">
                <a:solidFill>
                  <a:schemeClr val="tx1"/>
                </a:solidFill>
              </a:rPr>
              <a:t>an investigation where at least one of the treatments is repeated.</a:t>
            </a:r>
          </a:p>
          <a:p>
            <a:pPr marL="457200" indent="-457200">
              <a:lnSpc>
                <a:spcPct val="120000"/>
              </a:lnSpc>
              <a:spcBef>
                <a:spcPts val="300"/>
              </a:spcBef>
              <a:buFont typeface="Arial" panose="020B0604020202020204" pitchFamily="34" charset="0"/>
              <a:buChar char="•"/>
            </a:pPr>
            <a:r>
              <a:rPr lang="en-GB" sz="1100" b="1" dirty="0">
                <a:solidFill>
                  <a:srgbClr val="218BA7"/>
                </a:solidFill>
              </a:rPr>
              <a:t>Relative bioavailability: </a:t>
            </a:r>
            <a:r>
              <a:rPr lang="en-GB" sz="1100" dirty="0">
                <a:solidFill>
                  <a:schemeClr val="tx1"/>
                </a:solidFill>
              </a:rPr>
              <a:t>The bioavailability of a drug product when compared with another formulation of the same drug administered by an extravascular route.</a:t>
            </a:r>
          </a:p>
          <a:p>
            <a:pPr marL="457200" indent="-457200">
              <a:lnSpc>
                <a:spcPct val="120000"/>
              </a:lnSpc>
              <a:spcBef>
                <a:spcPts val="300"/>
              </a:spcBef>
              <a:buFont typeface="Arial" panose="020B0604020202020204" pitchFamily="34" charset="0"/>
              <a:buChar char="•"/>
            </a:pPr>
            <a:r>
              <a:rPr lang="en-GB" sz="1100" b="1" dirty="0">
                <a:solidFill>
                  <a:srgbClr val="218BA7"/>
                </a:solidFill>
              </a:rPr>
              <a:t>Steady state (</a:t>
            </a:r>
            <a:r>
              <a:rPr lang="en-GB" sz="1100" b="1" dirty="0" err="1">
                <a:solidFill>
                  <a:srgbClr val="218BA7"/>
                </a:solidFill>
              </a:rPr>
              <a:t>ss</a:t>
            </a:r>
            <a:r>
              <a:rPr lang="en-GB" sz="1100" b="1" dirty="0">
                <a:solidFill>
                  <a:srgbClr val="218BA7"/>
                </a:solidFill>
              </a:rPr>
              <a:t>):</a:t>
            </a:r>
            <a:r>
              <a:rPr lang="en-GB" sz="1100" dirty="0">
                <a:solidFill>
                  <a:srgbClr val="218BA7"/>
                </a:solidFill>
              </a:rPr>
              <a:t> </a:t>
            </a:r>
            <a:r>
              <a:rPr lang="en-GB" sz="1100" dirty="0">
                <a:solidFill>
                  <a:schemeClr val="tx1"/>
                </a:solidFill>
              </a:rPr>
              <a:t>The condition where the API input rate is in dynamic equilibrium with its output (elimination) rate.</a:t>
            </a:r>
          </a:p>
          <a:p>
            <a:pPr marL="457200" indent="-457200">
              <a:lnSpc>
                <a:spcPct val="120000"/>
              </a:lnSpc>
              <a:spcBef>
                <a:spcPts val="300"/>
              </a:spcBef>
              <a:buFont typeface="Arial" panose="020B0604020202020204" pitchFamily="34" charset="0"/>
              <a:buChar char="•"/>
            </a:pPr>
            <a:r>
              <a:rPr lang="en-GB" sz="1100" b="1" dirty="0">
                <a:solidFill>
                  <a:srgbClr val="218BA7"/>
                </a:solidFill>
              </a:rPr>
              <a:t>Stereoisomer:</a:t>
            </a:r>
            <a:r>
              <a:rPr lang="en-GB" sz="1100" b="1" dirty="0">
                <a:solidFill>
                  <a:schemeClr val="accent6"/>
                </a:solidFill>
              </a:rPr>
              <a:t> </a:t>
            </a:r>
            <a:r>
              <a:rPr lang="en-GB" sz="1100" dirty="0">
                <a:solidFill>
                  <a:schemeClr val="tx1"/>
                </a:solidFill>
              </a:rPr>
              <a:t>compounds differing only in the spatial arrangement of their atoms.</a:t>
            </a:r>
          </a:p>
          <a:p>
            <a:pPr marL="457200" indent="-457200">
              <a:lnSpc>
                <a:spcPct val="120000"/>
              </a:lnSpc>
              <a:spcBef>
                <a:spcPts val="300"/>
              </a:spcBef>
              <a:buFont typeface="Arial" panose="020B0604020202020204" pitchFamily="34" charset="0"/>
              <a:buChar char="•"/>
            </a:pPr>
            <a:r>
              <a:rPr lang="en-GB" sz="1100" b="1" dirty="0">
                <a:solidFill>
                  <a:srgbClr val="218BA7"/>
                </a:solidFill>
              </a:rPr>
              <a:t>Strength:</a:t>
            </a:r>
            <a:r>
              <a:rPr lang="en-GB" sz="1100" dirty="0">
                <a:solidFill>
                  <a:srgbClr val="218BA7"/>
                </a:solidFill>
              </a:rPr>
              <a:t> </a:t>
            </a:r>
            <a:r>
              <a:rPr lang="en-GB" sz="1100" dirty="0">
                <a:solidFill>
                  <a:schemeClr val="tx1"/>
                </a:solidFill>
              </a:rPr>
              <a:t>The amount of API in a drug product expressed in specific unit of measurement (e.g., 10 mg/mL, 25 mg/tablet).</a:t>
            </a:r>
          </a:p>
          <a:p>
            <a:pPr marL="457200" indent="-457200">
              <a:lnSpc>
                <a:spcPct val="120000"/>
              </a:lnSpc>
              <a:spcBef>
                <a:spcPts val="300"/>
              </a:spcBef>
              <a:buFont typeface="Arial" panose="020B0604020202020204" pitchFamily="34" charset="0"/>
              <a:buChar char="•"/>
            </a:pPr>
            <a:r>
              <a:rPr lang="en-GB" sz="1100" b="1" dirty="0">
                <a:solidFill>
                  <a:srgbClr val="218BA7"/>
                </a:solidFill>
              </a:rPr>
              <a:t>Test product</a:t>
            </a:r>
            <a:r>
              <a:rPr lang="en-GB" sz="1100" dirty="0">
                <a:solidFill>
                  <a:srgbClr val="218BA7"/>
                </a:solidFill>
              </a:rPr>
              <a:t>: </a:t>
            </a:r>
            <a:r>
              <a:rPr lang="en-GB" sz="1100" dirty="0"/>
              <a:t>The drug product used for BE comparison to the reference product.</a:t>
            </a:r>
          </a:p>
          <a:p>
            <a:pPr marL="457200" indent="-457200">
              <a:lnSpc>
                <a:spcPct val="120000"/>
              </a:lnSpc>
              <a:spcBef>
                <a:spcPts val="300"/>
              </a:spcBef>
              <a:buFont typeface="Arial" panose="020B0604020202020204" pitchFamily="34" charset="0"/>
              <a:buChar char="•"/>
            </a:pPr>
            <a:r>
              <a:rPr lang="en-GB" sz="1100" b="1" dirty="0" err="1">
                <a:solidFill>
                  <a:srgbClr val="218BA7"/>
                </a:solidFill>
              </a:rPr>
              <a:t>T</a:t>
            </a:r>
            <a:r>
              <a:rPr lang="en-GB" sz="1100" b="1" baseline="-25000" dirty="0" err="1">
                <a:solidFill>
                  <a:srgbClr val="218BA7"/>
                </a:solidFill>
              </a:rPr>
              <a:t>lag</a:t>
            </a:r>
            <a:r>
              <a:rPr lang="en-GB" sz="1100" b="1" dirty="0">
                <a:solidFill>
                  <a:srgbClr val="218BA7"/>
                </a:solidFill>
              </a:rPr>
              <a:t>: </a:t>
            </a:r>
            <a:r>
              <a:rPr lang="en-GB" sz="1100" dirty="0">
                <a:solidFill>
                  <a:schemeClr val="tx1"/>
                </a:solidFill>
              </a:rPr>
              <a:t>The duration of time between drug administration and the appearance of the API in the systemic circulation.</a:t>
            </a:r>
          </a:p>
          <a:p>
            <a:pPr marL="457200" indent="-457200">
              <a:lnSpc>
                <a:spcPct val="120000"/>
              </a:lnSpc>
              <a:spcBef>
                <a:spcPts val="300"/>
              </a:spcBef>
              <a:buFont typeface="Arial" panose="020B0604020202020204" pitchFamily="34" charset="0"/>
              <a:buChar char="•"/>
            </a:pPr>
            <a:r>
              <a:rPr lang="en-GB" sz="1100" b="1" dirty="0" err="1">
                <a:solidFill>
                  <a:srgbClr val="218BA7"/>
                </a:solidFill>
              </a:rPr>
              <a:t>T</a:t>
            </a:r>
            <a:r>
              <a:rPr lang="en-GB" sz="1100" b="1" baseline="-25000" dirty="0" err="1">
                <a:solidFill>
                  <a:srgbClr val="218BA7"/>
                </a:solidFill>
              </a:rPr>
              <a:t>max</a:t>
            </a:r>
            <a:r>
              <a:rPr lang="en-GB" sz="1100" b="1" dirty="0">
                <a:solidFill>
                  <a:srgbClr val="218BA7"/>
                </a:solidFill>
              </a:rPr>
              <a:t>:</a:t>
            </a:r>
            <a:r>
              <a:rPr lang="en-GB" sz="1100" dirty="0">
                <a:solidFill>
                  <a:srgbClr val="218BA7"/>
                </a:solidFill>
              </a:rPr>
              <a:t> </a:t>
            </a:r>
            <a:r>
              <a:rPr lang="en-GB" sz="1100" dirty="0">
                <a:solidFill>
                  <a:schemeClr val="tx1"/>
                </a:solidFill>
              </a:rPr>
              <a:t>Time to the </a:t>
            </a:r>
            <a:r>
              <a:rPr lang="en-GB" sz="1100" dirty="0" err="1">
                <a:solidFill>
                  <a:schemeClr val="tx1"/>
                </a:solidFill>
              </a:rPr>
              <a:t>C</a:t>
            </a:r>
            <a:r>
              <a:rPr lang="en-GB" sz="1100" baseline="-25000" dirty="0" err="1">
                <a:solidFill>
                  <a:schemeClr val="tx1"/>
                </a:solidFill>
              </a:rPr>
              <a:t>max</a:t>
            </a:r>
            <a:r>
              <a:rPr lang="en-GB" sz="1100" dirty="0">
                <a:solidFill>
                  <a:schemeClr val="tx1"/>
                </a:solidFill>
              </a:rPr>
              <a:t>.</a:t>
            </a:r>
          </a:p>
          <a:p>
            <a:pPr marL="457200" indent="-457200">
              <a:lnSpc>
                <a:spcPct val="120000"/>
              </a:lnSpc>
              <a:spcBef>
                <a:spcPts val="300"/>
              </a:spcBef>
              <a:buFont typeface="Arial" panose="020B0604020202020204" pitchFamily="34" charset="0"/>
              <a:buChar char="•"/>
            </a:pPr>
            <a:r>
              <a:rPr lang="en-GB" sz="1100" b="1" dirty="0">
                <a:solidFill>
                  <a:srgbClr val="218BA7"/>
                </a:solidFill>
              </a:rPr>
              <a:t>Transdermal product</a:t>
            </a:r>
            <a:r>
              <a:rPr lang="en-GB" sz="1100" dirty="0">
                <a:solidFill>
                  <a:srgbClr val="218BA7"/>
                </a:solidFill>
              </a:rPr>
              <a:t>: </a:t>
            </a:r>
            <a:r>
              <a:rPr lang="en-GB" sz="1100" dirty="0">
                <a:solidFill>
                  <a:schemeClr val="tx1"/>
                </a:solidFill>
              </a:rPr>
              <a:t>A dosage form designed to be applied to intact skin for the purpose of delivering the API for absorption through the skin and into the systemic circulation.</a:t>
            </a:r>
          </a:p>
        </p:txBody>
      </p:sp>
    </p:spTree>
    <p:extLst>
      <p:ext uri="{BB962C8B-B14F-4D97-AF65-F5344CB8AC3E}">
        <p14:creationId xmlns:p14="http://schemas.microsoft.com/office/powerpoint/2010/main" val="2630610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sz="quarter" idx="10"/>
          </p:nvPr>
        </p:nvSpPr>
        <p:spPr/>
        <p:txBody>
          <a:bodyPr>
            <a:noAutofit/>
          </a:bodyPr>
          <a:lstStyle/>
          <a:p>
            <a:pPr eaLnBrk="1" fontAlgn="auto" hangingPunct="1">
              <a:spcAft>
                <a:spcPts val="0"/>
              </a:spcAft>
              <a:defRPr/>
            </a:pPr>
            <a:r>
              <a:rPr lang="en-CA" sz="3600" b="1" dirty="0"/>
              <a:t>What is Bioequivalence (BE)?</a:t>
            </a:r>
          </a:p>
        </p:txBody>
      </p:sp>
      <p:sp>
        <p:nvSpPr>
          <p:cNvPr id="5" name="Rectangle 3"/>
          <p:cNvSpPr>
            <a:spLocks noGrp="1" noChangeArrowheads="1"/>
          </p:cNvSpPr>
          <p:nvPr>
            <p:ph type="body" sz="quarter" idx="11"/>
          </p:nvPr>
        </p:nvSpPr>
        <p:spPr>
          <a:xfrm>
            <a:off x="471488" y="1141370"/>
            <a:ext cx="8358187" cy="5121644"/>
          </a:xfrm>
        </p:spPr>
        <p:txBody>
          <a:bodyPr>
            <a:normAutofit fontScale="70000" lnSpcReduction="20000"/>
          </a:bodyPr>
          <a:lstStyle/>
          <a:p>
            <a:pPr eaLnBrk="1" hangingPunct="1">
              <a:lnSpc>
                <a:spcPct val="120000"/>
              </a:lnSpc>
              <a:buFont typeface="Arial" charset="0"/>
              <a:buChar char="•"/>
            </a:pPr>
            <a:r>
              <a:rPr lang="en-US" sz="2800" dirty="0">
                <a:solidFill>
                  <a:schemeClr val="tx1"/>
                </a:solidFill>
              </a:rPr>
              <a:t>Blood level BE is established on the basis </a:t>
            </a:r>
            <a:r>
              <a:rPr lang="nl-BE" sz="2800" dirty="0">
                <a:solidFill>
                  <a:schemeClr val="tx1"/>
                </a:solidFill>
              </a:rPr>
              <a:t>of </a:t>
            </a:r>
            <a:r>
              <a:rPr lang="en-GB" sz="2800" dirty="0">
                <a:solidFill>
                  <a:schemeClr val="tx1"/>
                </a:solidFill>
              </a:rPr>
              <a:t>predefined acceptance criteria</a:t>
            </a:r>
            <a:r>
              <a:rPr lang="en-US" sz="2800" dirty="0">
                <a:solidFill>
                  <a:schemeClr val="tx1"/>
                </a:solidFill>
              </a:rPr>
              <a:t>: </a:t>
            </a:r>
          </a:p>
          <a:p>
            <a:pPr lvl="1">
              <a:lnSpc>
                <a:spcPct val="120000"/>
              </a:lnSpc>
              <a:buFont typeface="Arial" charset="0"/>
              <a:buChar char="•"/>
            </a:pPr>
            <a:r>
              <a:rPr lang="en-GB" dirty="0"/>
              <a:t>Peak drug concentration (</a:t>
            </a:r>
            <a:r>
              <a:rPr lang="en-GB" dirty="0" err="1"/>
              <a:t>Cmax</a:t>
            </a:r>
            <a:r>
              <a:rPr lang="en-GB" dirty="0"/>
              <a:t>) and area under the curve (AUC) are considered to reflect respectively the rate and extent of absorption of the active pharmaceutical ingredient.</a:t>
            </a:r>
          </a:p>
          <a:p>
            <a:pPr lvl="1">
              <a:lnSpc>
                <a:spcPct val="120000"/>
              </a:lnSpc>
              <a:buFont typeface="Arial" charset="0"/>
              <a:buChar char="•"/>
            </a:pPr>
            <a:r>
              <a:rPr lang="en-GB" dirty="0"/>
              <a:t>For demonstration of bioequivalence, the 90% confidence interval for the ratio of the population means (test product/reference product) for the parameter (</a:t>
            </a:r>
            <a:r>
              <a:rPr lang="en-GB" dirty="0" err="1"/>
              <a:t>Cmax</a:t>
            </a:r>
            <a:r>
              <a:rPr lang="en-GB" dirty="0"/>
              <a:t> or AUC) should fall within pre-defined limits</a:t>
            </a:r>
          </a:p>
          <a:p>
            <a:pPr lvl="1">
              <a:lnSpc>
                <a:spcPct val="120000"/>
              </a:lnSpc>
              <a:buFont typeface="Arial" charset="0"/>
              <a:buChar char="•"/>
            </a:pPr>
            <a:r>
              <a:rPr lang="en-GB" dirty="0"/>
              <a:t>This comparison in terms of mean ratios is based upon the use of Ln-transformed data (discussed later in this presentation)</a:t>
            </a:r>
          </a:p>
          <a:p>
            <a:pPr lvl="2">
              <a:lnSpc>
                <a:spcPct val="120000"/>
              </a:lnSpc>
              <a:buFont typeface="Arial" charset="0"/>
              <a:buChar char="•"/>
            </a:pPr>
            <a:r>
              <a:rPr lang="en-GB" sz="2300" dirty="0"/>
              <a:t>For most systemically absorbed drug products, the 90% confidence interval about the mean ratio of test and reference product Cmax or  AUC values should be contained within the </a:t>
            </a:r>
            <a:r>
              <a:rPr lang="en-GB" sz="2300" b="1" dirty="0"/>
              <a:t>limits of 0.80-1.25.</a:t>
            </a:r>
          </a:p>
          <a:p>
            <a:pPr lvl="2">
              <a:lnSpc>
                <a:spcPct val="120000"/>
              </a:lnSpc>
              <a:buFont typeface="Arial" charset="0"/>
              <a:buChar char="•"/>
            </a:pPr>
            <a:r>
              <a:rPr lang="en-GB" sz="2300" dirty="0"/>
              <a:t>These limits are defined statistically at a </a:t>
            </a:r>
            <a:r>
              <a:rPr lang="en-GB" sz="2300" b="1" dirty="0"/>
              <a:t>90% level of confidence </a:t>
            </a:r>
            <a:r>
              <a:rPr lang="en-GB" sz="2300" dirty="0"/>
              <a:t>(α = 0.05 per tail).</a:t>
            </a:r>
          </a:p>
          <a:p>
            <a:pPr eaLnBrk="1" hangingPunct="1">
              <a:lnSpc>
                <a:spcPct val="120000"/>
              </a:lnSpc>
              <a:buFont typeface="Arial" charset="0"/>
              <a:buChar char="•"/>
            </a:pPr>
            <a:r>
              <a:rPr lang="en-CA" sz="2800" dirty="0">
                <a:solidFill>
                  <a:schemeClr val="tx1"/>
                </a:solidFill>
              </a:rPr>
              <a:t>Assumption: if 2 products are bioequivalent: </a:t>
            </a:r>
          </a:p>
          <a:p>
            <a:pPr lvl="1" eaLnBrk="1" hangingPunct="1">
              <a:lnSpc>
                <a:spcPct val="120000"/>
              </a:lnSpc>
              <a:buFont typeface="Arial" charset="0"/>
              <a:buChar char="•"/>
            </a:pPr>
            <a:r>
              <a:rPr lang="en-CA" sz="2400" dirty="0"/>
              <a:t>The products are therapeutically “indistinguishable”, </a:t>
            </a:r>
          </a:p>
          <a:p>
            <a:pPr lvl="1">
              <a:lnSpc>
                <a:spcPct val="120000"/>
              </a:lnSpc>
            </a:pPr>
            <a:r>
              <a:rPr lang="en-CA" dirty="0"/>
              <a:t>they will have the same </a:t>
            </a:r>
            <a:r>
              <a:rPr lang="en-CA" b="1" dirty="0"/>
              <a:t>safety and efficacy  </a:t>
            </a:r>
            <a:r>
              <a:rPr lang="en-CA" b="1" dirty="0" err="1"/>
              <a:t>characterisitics</a:t>
            </a:r>
            <a:r>
              <a:rPr lang="en-CA" b="1" dirty="0"/>
              <a:t> </a:t>
            </a:r>
            <a:r>
              <a:rPr lang="en-CA" dirty="0"/>
              <a:t>(given no difference in toxicity of excipients) and they are </a:t>
            </a:r>
            <a:r>
              <a:rPr lang="en-CA" b="1" dirty="0"/>
              <a:t>interchangeable</a:t>
            </a:r>
            <a:r>
              <a:rPr lang="en-CA" dirty="0"/>
              <a:t> in </a:t>
            </a:r>
            <a:r>
              <a:rPr lang="en-CA" sz="2400" dirty="0"/>
              <a:t>a clinical setting</a:t>
            </a:r>
          </a:p>
        </p:txBody>
      </p:sp>
    </p:spTree>
    <p:extLst>
      <p:ext uri="{BB962C8B-B14F-4D97-AF65-F5344CB8AC3E}">
        <p14:creationId xmlns:p14="http://schemas.microsoft.com/office/powerpoint/2010/main" val="16193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p:txBody>
          <a:bodyPr/>
          <a:lstStyle/>
          <a:p>
            <a:r>
              <a:rPr lang="nl-BE" sz="3600" b="1" dirty="0"/>
              <a:t>Blood level </a:t>
            </a:r>
            <a:r>
              <a:rPr lang="nl-BE" sz="3600" b="1" dirty="0" err="1"/>
              <a:t>study</a:t>
            </a:r>
            <a:endParaRPr lang="fr-BE" sz="3600" b="1" dirty="0"/>
          </a:p>
        </p:txBody>
      </p:sp>
      <p:sp>
        <p:nvSpPr>
          <p:cNvPr id="7" name="Content Placeholder 2"/>
          <p:cNvSpPr>
            <a:spLocks noGrp="1"/>
          </p:cNvSpPr>
          <p:nvPr>
            <p:ph type="body" sz="quarter" idx="11"/>
          </p:nvPr>
        </p:nvSpPr>
        <p:spPr/>
        <p:txBody>
          <a:bodyPr>
            <a:normAutofit/>
          </a:bodyPr>
          <a:lstStyle/>
          <a:p>
            <a:pPr marL="457200" indent="-457200">
              <a:buFont typeface="Arial" panose="020B0604020202020204" pitchFamily="34" charset="0"/>
              <a:buChar char="•"/>
            </a:pPr>
            <a:r>
              <a:rPr lang="nl-BE" sz="2000" dirty="0" err="1">
                <a:solidFill>
                  <a:schemeClr val="tx1"/>
                </a:solidFill>
              </a:rPr>
              <a:t>Gives</a:t>
            </a:r>
            <a:r>
              <a:rPr lang="nl-BE" sz="2000" dirty="0">
                <a:solidFill>
                  <a:schemeClr val="tx1"/>
                </a:solidFill>
              </a:rPr>
              <a:t> the most </a:t>
            </a:r>
            <a:r>
              <a:rPr lang="nl-BE" sz="2000" dirty="0" err="1">
                <a:solidFill>
                  <a:schemeClr val="tx1"/>
                </a:solidFill>
              </a:rPr>
              <a:t>sensitive</a:t>
            </a:r>
            <a:r>
              <a:rPr lang="nl-BE" sz="2000" dirty="0">
                <a:solidFill>
                  <a:schemeClr val="tx1"/>
                </a:solidFill>
              </a:rPr>
              <a:t> and accurate </a:t>
            </a:r>
            <a:r>
              <a:rPr lang="nl-BE" sz="2000" dirty="0" err="1">
                <a:solidFill>
                  <a:schemeClr val="tx1"/>
                </a:solidFill>
              </a:rPr>
              <a:t>measure</a:t>
            </a:r>
            <a:r>
              <a:rPr lang="nl-BE" sz="2000" dirty="0">
                <a:solidFill>
                  <a:schemeClr val="tx1"/>
                </a:solidFill>
              </a:rPr>
              <a:t> of the </a:t>
            </a:r>
            <a:r>
              <a:rPr lang="nl-BE" sz="2000" dirty="0" err="1">
                <a:solidFill>
                  <a:schemeClr val="tx1"/>
                </a:solidFill>
              </a:rPr>
              <a:t>rate</a:t>
            </a:r>
            <a:r>
              <a:rPr lang="nl-BE" sz="2000" dirty="0">
                <a:solidFill>
                  <a:schemeClr val="tx1"/>
                </a:solidFill>
              </a:rPr>
              <a:t> and </a:t>
            </a:r>
            <a:r>
              <a:rPr lang="nl-BE" sz="2000" dirty="0" err="1">
                <a:solidFill>
                  <a:schemeClr val="tx1"/>
                </a:solidFill>
              </a:rPr>
              <a:t>extent</a:t>
            </a:r>
            <a:r>
              <a:rPr lang="nl-BE" sz="2000" dirty="0">
                <a:solidFill>
                  <a:schemeClr val="tx1"/>
                </a:solidFill>
              </a:rPr>
              <a:t> of </a:t>
            </a:r>
            <a:r>
              <a:rPr lang="nl-BE" sz="2000" dirty="0" err="1">
                <a:solidFill>
                  <a:schemeClr val="tx1"/>
                </a:solidFill>
              </a:rPr>
              <a:t>absorption</a:t>
            </a:r>
            <a:r>
              <a:rPr lang="nl-BE" sz="2000" dirty="0">
                <a:solidFill>
                  <a:schemeClr val="tx1"/>
                </a:solidFill>
              </a:rPr>
              <a:t> of the drugs.  </a:t>
            </a:r>
          </a:p>
          <a:p>
            <a:pPr marL="457200" indent="-457200">
              <a:buFont typeface="Arial" panose="020B0604020202020204" pitchFamily="34" charset="0"/>
              <a:buChar char="•"/>
            </a:pPr>
            <a:r>
              <a:rPr lang="nl-BE" sz="2000" dirty="0">
                <a:solidFill>
                  <a:schemeClr val="tx1"/>
                </a:solidFill>
              </a:rPr>
              <a:t>Therefore, this is the preferred study type to demonstrate product BE and should be used whenever whole blood/plasma/serum concentrations of the drug can be measured in the test animals </a:t>
            </a:r>
          </a:p>
          <a:p>
            <a:pPr marL="457200" indent="-457200">
              <a:buFont typeface="Arial" panose="020B0604020202020204" pitchFamily="34" charset="0"/>
              <a:buChar char="•"/>
            </a:pPr>
            <a:r>
              <a:rPr lang="nl-BE" sz="2000" dirty="0">
                <a:solidFill>
                  <a:schemeClr val="tx1"/>
                </a:solidFill>
              </a:rPr>
              <a:t>Assumes that formulation differences affect only the rate and extent of drug absorption and that all other pharmacokinetic (e.g., drug clearance and distribution) and dynamic factors are formulation-independent. </a:t>
            </a:r>
            <a:endParaRPr lang="en-GB" sz="2000" dirty="0">
              <a:solidFill>
                <a:schemeClr val="tx1"/>
              </a:solidFill>
            </a:endParaRPr>
          </a:p>
          <a:p>
            <a:endParaRPr lang="en-GB" dirty="0"/>
          </a:p>
        </p:txBody>
      </p:sp>
    </p:spTree>
    <p:extLst>
      <p:ext uri="{BB962C8B-B14F-4D97-AF65-F5344CB8AC3E}">
        <p14:creationId xmlns:p14="http://schemas.microsoft.com/office/powerpoint/2010/main" val="254386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0"/>
          </p:nvPr>
        </p:nvSpPr>
        <p:spPr/>
        <p:txBody>
          <a:bodyPr/>
          <a:lstStyle/>
          <a:p>
            <a:r>
              <a:rPr lang="nl-BE" sz="3600" b="1" dirty="0"/>
              <a:t>In </a:t>
            </a:r>
            <a:r>
              <a:rPr lang="nl-BE" sz="3600" b="1" dirty="0" err="1"/>
              <a:t>this</a:t>
            </a:r>
            <a:r>
              <a:rPr lang="nl-BE" sz="3600" b="1" dirty="0"/>
              <a:t> training…</a:t>
            </a:r>
            <a:endParaRPr lang="en-GB" sz="3600" b="1" dirty="0"/>
          </a:p>
        </p:txBody>
      </p:sp>
      <p:sp>
        <p:nvSpPr>
          <p:cNvPr id="5" name="Content Placeholder 2"/>
          <p:cNvSpPr>
            <a:spLocks noGrp="1"/>
          </p:cNvSpPr>
          <p:nvPr>
            <p:ph type="body" sz="quarter" idx="11"/>
          </p:nvPr>
        </p:nvSpPr>
        <p:spPr/>
        <p:txBody>
          <a:bodyPr/>
          <a:lstStyle/>
          <a:p>
            <a:pPr marL="457200" indent="-457200">
              <a:buFont typeface="Arial" panose="020B0604020202020204" pitchFamily="34" charset="0"/>
              <a:buChar char="•"/>
            </a:pPr>
            <a:r>
              <a:rPr lang="nl-BE" sz="2400" dirty="0">
                <a:solidFill>
                  <a:schemeClr val="tx1"/>
                </a:solidFill>
              </a:rPr>
              <a:t>In-vivo blood level bioequivalence study only</a:t>
            </a:r>
          </a:p>
          <a:p>
            <a:pPr marL="457200" indent="-457200">
              <a:buFont typeface="Arial" panose="020B0604020202020204" pitchFamily="34" charset="0"/>
              <a:buChar char="•"/>
            </a:pPr>
            <a:r>
              <a:rPr lang="nl-BE" sz="2400" dirty="0">
                <a:solidFill>
                  <a:schemeClr val="tx1"/>
                </a:solidFill>
              </a:rPr>
              <a:t>Specifics on what should be considered during protocol development and when generating the final study report</a:t>
            </a:r>
            <a:endParaRPr lang="en-GB" dirty="0">
              <a:solidFill>
                <a:schemeClr val="tx1"/>
              </a:solidFill>
            </a:endParaRPr>
          </a:p>
        </p:txBody>
      </p:sp>
    </p:spTree>
    <p:extLst>
      <p:ext uri="{BB962C8B-B14F-4D97-AF65-F5344CB8AC3E}">
        <p14:creationId xmlns:p14="http://schemas.microsoft.com/office/powerpoint/2010/main" val="243259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body" sz="quarter" idx="10"/>
          </p:nvPr>
        </p:nvSpPr>
        <p:spPr/>
        <p:txBody>
          <a:bodyPr/>
          <a:lstStyle/>
          <a:p>
            <a:r>
              <a:rPr lang="nl-BE" sz="3600" b="1" dirty="0"/>
              <a:t>Focus</a:t>
            </a:r>
            <a:endParaRPr lang="en-GB" sz="3600" b="1" dirty="0"/>
          </a:p>
        </p:txBody>
      </p:sp>
      <p:sp>
        <p:nvSpPr>
          <p:cNvPr id="5" name="Content Placeholder 6"/>
          <p:cNvSpPr>
            <a:spLocks noGrp="1"/>
          </p:cNvSpPr>
          <p:nvPr>
            <p:ph type="body" sz="quarter" idx="11"/>
          </p:nvPr>
        </p:nvSpPr>
        <p:spPr>
          <a:xfrm>
            <a:off x="1687729" y="882276"/>
            <a:ext cx="7175501" cy="4719637"/>
          </a:xfrm>
        </p:spPr>
        <p:txBody>
          <a:bodyPr/>
          <a:lstStyle/>
          <a:p>
            <a:r>
              <a:rPr lang="nl-BE" dirty="0">
                <a:solidFill>
                  <a:schemeClr val="tx1"/>
                </a:solidFill>
              </a:rPr>
              <a:t>In vivo protocol development</a:t>
            </a:r>
          </a:p>
          <a:p>
            <a:pPr marL="914400" lvl="1" indent="-457200">
              <a:buFont typeface="+mj-lt"/>
              <a:buAutoNum type="arabicPeriod"/>
            </a:pPr>
            <a:r>
              <a:rPr lang="nl-BE" dirty="0">
                <a:effectLst>
                  <a:outerShdw blurRad="38100" dist="38100" dir="2700000" algn="tl">
                    <a:srgbClr val="000000">
                      <a:alpha val="43137"/>
                    </a:srgbClr>
                  </a:outerShdw>
                </a:effectLst>
              </a:rPr>
              <a:t>Product selection</a:t>
            </a:r>
          </a:p>
          <a:p>
            <a:pPr marL="914400" lvl="1" indent="-457200">
              <a:buFont typeface="+mj-lt"/>
              <a:buAutoNum type="arabicPeriod"/>
            </a:pPr>
            <a:r>
              <a:rPr lang="nl-BE" dirty="0">
                <a:effectLst>
                  <a:outerShdw blurRad="38100" dist="38100" dir="2700000" algn="tl">
                    <a:srgbClr val="000000">
                      <a:alpha val="43137"/>
                    </a:srgbClr>
                  </a:outerShdw>
                </a:effectLst>
              </a:rPr>
              <a:t>Dose selection</a:t>
            </a:r>
          </a:p>
          <a:p>
            <a:pPr marL="914400" lvl="1" indent="-457200">
              <a:buFont typeface="+mj-lt"/>
              <a:buAutoNum type="arabicPeriod"/>
            </a:pPr>
            <a:r>
              <a:rPr lang="nl-BE" dirty="0">
                <a:effectLst>
                  <a:outerShdw blurRad="38100" dist="38100" dir="2700000" algn="tl">
                    <a:srgbClr val="000000">
                      <a:alpha val="43137"/>
                    </a:srgbClr>
                  </a:outerShdw>
                </a:effectLst>
              </a:rPr>
              <a:t>Route of administration</a:t>
            </a:r>
          </a:p>
          <a:p>
            <a:pPr marL="914400" lvl="1" indent="-457200">
              <a:buFont typeface="+mj-lt"/>
              <a:buAutoNum type="arabicPeriod"/>
            </a:pPr>
            <a:r>
              <a:rPr lang="nl-BE" dirty="0">
                <a:effectLst>
                  <a:outerShdw blurRad="38100" dist="38100" dir="2700000" algn="tl">
                    <a:srgbClr val="000000">
                      <a:alpha val="43137"/>
                    </a:srgbClr>
                  </a:outerShdw>
                </a:effectLst>
              </a:rPr>
              <a:t>Study design</a:t>
            </a:r>
          </a:p>
          <a:p>
            <a:pPr marL="914400" lvl="1" indent="-457200">
              <a:buFont typeface="+mj-lt"/>
              <a:buAutoNum type="arabicPeriod"/>
            </a:pPr>
            <a:r>
              <a:rPr lang="nl-BE" dirty="0">
                <a:effectLst>
                  <a:outerShdw blurRad="38100" dist="38100" dir="2700000" algn="tl">
                    <a:srgbClr val="000000">
                      <a:alpha val="43137"/>
                    </a:srgbClr>
                  </a:outerShdw>
                </a:effectLst>
              </a:rPr>
              <a:t>Subject and species selection</a:t>
            </a:r>
          </a:p>
          <a:p>
            <a:pPr marL="914400" lvl="1" indent="-457200">
              <a:buFont typeface="+mj-lt"/>
              <a:buAutoNum type="arabicPeriod"/>
            </a:pPr>
            <a:r>
              <a:rPr lang="nl-BE" dirty="0">
                <a:effectLst>
                  <a:outerShdw blurRad="38100" dist="38100" dir="2700000" algn="tl">
                    <a:srgbClr val="000000">
                      <a:alpha val="43137"/>
                    </a:srgbClr>
                  </a:outerShdw>
                </a:effectLst>
              </a:rPr>
              <a:t>Prandial state</a:t>
            </a:r>
          </a:p>
          <a:p>
            <a:pPr marL="914400" lvl="1" indent="-457200">
              <a:buFont typeface="+mj-lt"/>
              <a:buAutoNum type="arabicPeriod"/>
            </a:pPr>
            <a:r>
              <a:rPr lang="nl-BE" dirty="0"/>
              <a:t>Exclusion of data from analysis</a:t>
            </a:r>
          </a:p>
          <a:p>
            <a:pPr marL="914400" lvl="1" indent="-457200">
              <a:buFont typeface="+mj-lt"/>
              <a:buAutoNum type="arabicPeriod"/>
            </a:pPr>
            <a:r>
              <a:rPr lang="nl-BE" dirty="0"/>
              <a:t>Sample size determination</a:t>
            </a:r>
          </a:p>
          <a:p>
            <a:pPr marL="914400" lvl="1" indent="-457200">
              <a:buFont typeface="+mj-lt"/>
              <a:buAutoNum type="arabicPeriod"/>
            </a:pPr>
            <a:r>
              <a:rPr lang="nl-BE" dirty="0"/>
              <a:t>Blood sampling schedule</a:t>
            </a:r>
          </a:p>
          <a:p>
            <a:pPr marL="914400" lvl="1" indent="-457200">
              <a:buFont typeface="+mj-lt"/>
              <a:buAutoNum type="arabicPeriod"/>
            </a:pPr>
            <a:r>
              <a:rPr lang="nl-BE" dirty="0"/>
              <a:t>Blood level parameters </a:t>
            </a:r>
            <a:r>
              <a:rPr lang="nl-BE" sz="2000" dirty="0"/>
              <a:t>(in </a:t>
            </a:r>
            <a:r>
              <a:rPr lang="nl-BE" sz="2000" dirty="0" err="1"/>
              <a:t>accordance</a:t>
            </a:r>
            <a:r>
              <a:rPr lang="nl-BE" sz="2000" dirty="0"/>
              <a:t> </a:t>
            </a:r>
            <a:r>
              <a:rPr lang="nl-BE" sz="2000" dirty="0" err="1"/>
              <a:t>with</a:t>
            </a:r>
            <a:r>
              <a:rPr lang="nl-BE" sz="2000" dirty="0"/>
              <a:t> guideline)</a:t>
            </a:r>
            <a:endParaRPr lang="nl-BE" dirty="0"/>
          </a:p>
          <a:p>
            <a:pPr marL="914400" lvl="1" indent="-457200">
              <a:buFont typeface="+mj-lt"/>
              <a:buAutoNum type="arabicPeriod"/>
            </a:pPr>
            <a:r>
              <a:rPr lang="nl-BE" dirty="0"/>
              <a:t>Defining the analyte</a:t>
            </a:r>
          </a:p>
          <a:p>
            <a:pPr marL="914400" lvl="1" indent="-457200">
              <a:buFont typeface="+mj-lt"/>
              <a:buAutoNum type="arabicPeriod"/>
            </a:pPr>
            <a:r>
              <a:rPr lang="nl-BE" dirty="0"/>
              <a:t>Bioanalytical method validation</a:t>
            </a:r>
          </a:p>
          <a:p>
            <a:r>
              <a:rPr lang="nl-BE" dirty="0">
                <a:solidFill>
                  <a:schemeClr val="tx1"/>
                </a:solidFill>
              </a:rPr>
              <a:t>Statistical analysis</a:t>
            </a:r>
          </a:p>
          <a:p>
            <a:endParaRPr lang="en-GB" dirty="0"/>
          </a:p>
        </p:txBody>
      </p:sp>
    </p:spTree>
    <p:extLst>
      <p:ext uri="{BB962C8B-B14F-4D97-AF65-F5344CB8AC3E}">
        <p14:creationId xmlns:p14="http://schemas.microsoft.com/office/powerpoint/2010/main" val="461773054"/>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871</TotalTime>
  <Words>5444</Words>
  <Application>Microsoft Office PowerPoint</Application>
  <PresentationFormat>Affichage à l'écran (4:3)</PresentationFormat>
  <Paragraphs>427</Paragraphs>
  <Slides>59</Slides>
  <Notes>5</Notes>
  <HiddenSlides>0</HiddenSlides>
  <MMClips>0</MMClips>
  <ScaleCrop>false</ScaleCrop>
  <HeadingPairs>
    <vt:vector size="4" baseType="variant">
      <vt:variant>
        <vt:lpstr>Thème</vt:lpstr>
      </vt:variant>
      <vt:variant>
        <vt:i4>5</vt:i4>
      </vt:variant>
      <vt:variant>
        <vt:lpstr>Titres des diapositives</vt:lpstr>
      </vt:variant>
      <vt:variant>
        <vt:i4>59</vt:i4>
      </vt:variant>
    </vt:vector>
  </HeadingPairs>
  <TitlesOfParts>
    <vt:vector size="64" baseType="lpstr">
      <vt:lpstr>Cover slide</vt:lpstr>
      <vt:lpstr>Table of contents</vt:lpstr>
      <vt:lpstr>Chapter slide</vt:lpstr>
      <vt:lpstr>Content slide</vt:lpstr>
      <vt:lpstr>Closing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Sophie</cp:lastModifiedBy>
  <cp:revision>155</cp:revision>
  <cp:lastPrinted>2018-06-20T16:17:06Z</cp:lastPrinted>
  <dcterms:created xsi:type="dcterms:W3CDTF">2014-10-28T11:07:40Z</dcterms:created>
  <dcterms:modified xsi:type="dcterms:W3CDTF">2020-07-15T07:01:47Z</dcterms:modified>
</cp:coreProperties>
</file>