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6" r:id="rId3"/>
    <p:sldMasterId id="2147483678" r:id="rId4"/>
    <p:sldMasterId id="2147483680" r:id="rId5"/>
    <p:sldMasterId id="2147483662" r:id="rId6"/>
    <p:sldMasterId id="2147483668" r:id="rId7"/>
    <p:sldMasterId id="2147483670" r:id="rId8"/>
    <p:sldMasterId id="2147483672" r:id="rId9"/>
  </p:sldMasterIdLst>
  <p:notesMasterIdLst>
    <p:notesMasterId r:id="rId29"/>
  </p:notesMasterIdLst>
  <p:sldIdLst>
    <p:sldId id="271" r:id="rId10"/>
    <p:sldId id="297"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70" r:id="rId28"/>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00"/>
    <a:srgbClr val="FF9900"/>
    <a:srgbClr val="218BA7"/>
    <a:srgbClr val="28A0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94660"/>
  </p:normalViewPr>
  <p:slideViewPr>
    <p:cSldViewPr snapToGrid="0" snapToObjects="1">
      <p:cViewPr varScale="1">
        <p:scale>
          <a:sx n="81" d="100"/>
          <a:sy n="81" d="100"/>
        </p:scale>
        <p:origin x="149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B5B7B-362C-C34A-9C1D-F3D5B867F265}" type="datetimeFigureOut">
              <a:rPr lang="nl-NL" smtClean="0"/>
              <a:t>25-9-2020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1DEA9-BD42-994F-B31C-88F75DEDF0E7}" type="slidenum">
              <a:rPr lang="nl-NL" smtClean="0"/>
              <a:t>‹N°›</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88893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69386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42214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‹N°›</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15305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6.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8.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3401" r="29409" b="2174"/>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0448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498" t="23017" r="18544" b="2174"/>
          <a:stretch/>
        </p:blipFill>
        <p:spPr bwMode="auto">
          <a:xfrm>
            <a:off x="0" y="1"/>
            <a:ext cx="9169044" cy="687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4728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819" r="30761" b="19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4720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 t="24553" r="37912" b="10340"/>
          <a:stretch/>
        </p:blipFill>
        <p:spPr bwMode="auto">
          <a:xfrm>
            <a:off x="0" y="-17011"/>
            <a:ext cx="9144000" cy="689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‹N°›</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1710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‹N°›</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626" y="2133378"/>
            <a:ext cx="6877050" cy="520700"/>
          </a:xfrm>
        </p:spPr>
        <p:txBody>
          <a:bodyPr/>
          <a:lstStyle/>
          <a:p>
            <a:r>
              <a:rPr lang="en-GB" b="1" dirty="0"/>
              <a:t>GL11 – Impurities: Guideline on Impurities in New Veterinary Medicinal Products </a:t>
            </a:r>
            <a:endParaRPr lang="en-GB" dirty="0"/>
          </a:p>
        </p:txBody>
      </p:sp>
      <p:sp>
        <p:nvSpPr>
          <p:cNvPr id="7" name="Text Placeholder 6"/>
          <p:cNvSpPr>
            <a:spLocks noGrp="1"/>
          </p:cNvSpPr>
          <p:nvPr>
            <p:ph type="body" sz="quarter" idx="14"/>
          </p:nvPr>
        </p:nvSpPr>
        <p:spPr>
          <a:xfrm>
            <a:off x="428625" y="5119548"/>
            <a:ext cx="5486400" cy="393980"/>
          </a:xfrm>
        </p:spPr>
        <p:txBody>
          <a:bodyPr/>
          <a:lstStyle/>
          <a:p>
            <a:endParaRPr lang="en-GB" dirty="0"/>
          </a:p>
        </p:txBody>
      </p:sp>
    </p:spTree>
    <p:extLst>
      <p:ext uri="{BB962C8B-B14F-4D97-AF65-F5344CB8AC3E}">
        <p14:creationId xmlns:p14="http://schemas.microsoft.com/office/powerpoint/2010/main" val="151486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62440-A842-4CAB-9E68-EFA002E6F6AF}"/>
              </a:ext>
            </a:extLst>
          </p:cNvPr>
          <p:cNvSpPr>
            <a:spLocks noGrp="1"/>
          </p:cNvSpPr>
          <p:nvPr>
            <p:ph type="body" sz="quarter" idx="10"/>
          </p:nvPr>
        </p:nvSpPr>
        <p:spPr>
          <a:xfrm>
            <a:off x="428626" y="113460"/>
            <a:ext cx="7000781" cy="519112"/>
          </a:xfrm>
        </p:spPr>
        <p:txBody>
          <a:bodyPr/>
          <a:lstStyle/>
          <a:p>
            <a:r>
              <a:rPr lang="en-US" dirty="0"/>
              <a:t>Rationale for the reporting and control of degradation products (cont.)</a:t>
            </a:r>
          </a:p>
        </p:txBody>
      </p:sp>
      <p:sp>
        <p:nvSpPr>
          <p:cNvPr id="3" name="Text Placeholder 2">
            <a:extLst>
              <a:ext uri="{FF2B5EF4-FFF2-40B4-BE49-F238E27FC236}">
                <a16:creationId xmlns:a16="http://schemas.microsoft.com/office/drawing/2014/main" id="{52C8754C-A92C-467E-AA46-5BA2BEEC98BC}"/>
              </a:ext>
            </a:extLst>
          </p:cNvPr>
          <p:cNvSpPr>
            <a:spLocks noGrp="1"/>
          </p:cNvSpPr>
          <p:nvPr>
            <p:ph type="body" sz="quarter" idx="11"/>
          </p:nvPr>
        </p:nvSpPr>
        <p:spPr>
          <a:xfrm>
            <a:off x="638175" y="1506538"/>
            <a:ext cx="7677150" cy="4419600"/>
          </a:xfrm>
        </p:spPr>
        <p:txBody>
          <a:bodyPr/>
          <a:lstStyle/>
          <a:p>
            <a:r>
              <a:rPr lang="en-US" sz="1800" dirty="0"/>
              <a:t>Any degradation product observed in stability studies conducted at recommended storage condition should be identified when present at a level above the identification threshold (1,0%)</a:t>
            </a:r>
          </a:p>
          <a:p>
            <a:r>
              <a:rPr lang="en-US" sz="1800" dirty="0"/>
              <a:t>When identification is not feasible, a summary of the studies performed should be presented.</a:t>
            </a:r>
          </a:p>
          <a:p>
            <a:r>
              <a:rPr lang="en-US" sz="1800" dirty="0"/>
              <a:t>Degradation products at a level of not more than the identification threshold (1,0%) do not need to be identified. </a:t>
            </a:r>
          </a:p>
          <a:p>
            <a:pPr lvl="1"/>
            <a:r>
              <a:rPr lang="en-US" sz="1600" dirty="0">
                <a:solidFill>
                  <a:srgbClr val="218BA7"/>
                </a:solidFill>
              </a:rPr>
              <a:t>However, analytical procedures should be developed for those degradation products that are suspected to be unusually potent, producing toxic or significant pharmacological effects at levels of not more than the identification threshold (1,0%)</a:t>
            </a:r>
          </a:p>
        </p:txBody>
      </p:sp>
    </p:spTree>
    <p:extLst>
      <p:ext uri="{BB962C8B-B14F-4D97-AF65-F5344CB8AC3E}">
        <p14:creationId xmlns:p14="http://schemas.microsoft.com/office/powerpoint/2010/main" val="231868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F0BD9-2A6A-49E7-ACDC-293C3E1F2985}"/>
              </a:ext>
            </a:extLst>
          </p:cNvPr>
          <p:cNvSpPr>
            <a:spLocks noGrp="1"/>
          </p:cNvSpPr>
          <p:nvPr>
            <p:ph type="body" sz="quarter" idx="10"/>
          </p:nvPr>
        </p:nvSpPr>
        <p:spPr>
          <a:xfrm>
            <a:off x="465979" y="284910"/>
            <a:ext cx="7000781" cy="519112"/>
          </a:xfrm>
        </p:spPr>
        <p:txBody>
          <a:bodyPr/>
          <a:lstStyle/>
          <a:p>
            <a:r>
              <a:rPr lang="en-US" dirty="0"/>
              <a:t>Analytical procedures</a:t>
            </a:r>
          </a:p>
        </p:txBody>
      </p:sp>
      <p:sp>
        <p:nvSpPr>
          <p:cNvPr id="3" name="Text Placeholder 2">
            <a:extLst>
              <a:ext uri="{FF2B5EF4-FFF2-40B4-BE49-F238E27FC236}">
                <a16:creationId xmlns:a16="http://schemas.microsoft.com/office/drawing/2014/main" id="{F8534282-7C2D-491E-A54E-9C48AA6D06C2}"/>
              </a:ext>
            </a:extLst>
          </p:cNvPr>
          <p:cNvSpPr>
            <a:spLocks noGrp="1"/>
          </p:cNvSpPr>
          <p:nvPr>
            <p:ph type="body" sz="quarter" idx="11"/>
          </p:nvPr>
        </p:nvSpPr>
        <p:spPr>
          <a:xfrm>
            <a:off x="609599" y="1430338"/>
            <a:ext cx="7543801" cy="4419600"/>
          </a:xfrm>
        </p:spPr>
        <p:txBody>
          <a:bodyPr/>
          <a:lstStyle/>
          <a:p>
            <a:r>
              <a:rPr lang="en-GB" sz="1800" dirty="0"/>
              <a:t>Analytical procedures are validated and suitable for the detection and quantification of impurities (see VICH 1 and 2 Guidelines for Analytical Validation)</a:t>
            </a:r>
          </a:p>
          <a:p>
            <a:r>
              <a:rPr lang="en-GB" sz="1800" dirty="0"/>
              <a:t>As appropriate, this validation should include samples stored under relevant stress conditions: light, heat, humidity, acid/base hydrolysis, and oxidation</a:t>
            </a:r>
          </a:p>
          <a:p>
            <a:r>
              <a:rPr lang="en-GB" sz="1800" dirty="0"/>
              <a:t>The quantitation limit for the analytical procedure should be not more than (≤) the reporting threshold (0,3%) </a:t>
            </a:r>
          </a:p>
          <a:p>
            <a:r>
              <a:rPr lang="en-GB" sz="1800" dirty="0"/>
              <a:t>Organic impurity levels can be measured by a variety of techniques, including those that compare an analytical response for an impurity to that of a reference standard or to the response of the new drug substance itself</a:t>
            </a:r>
          </a:p>
          <a:p>
            <a:r>
              <a:rPr lang="en-GB" sz="1800" dirty="0"/>
              <a:t>Differences between analytical methods used during development and those proposed for registration should be discussed</a:t>
            </a:r>
          </a:p>
        </p:txBody>
      </p:sp>
    </p:spTree>
    <p:extLst>
      <p:ext uri="{BB962C8B-B14F-4D97-AF65-F5344CB8AC3E}">
        <p14:creationId xmlns:p14="http://schemas.microsoft.com/office/powerpoint/2010/main" val="15850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A260-E509-4162-919D-57E76B56864A}"/>
              </a:ext>
            </a:extLst>
          </p:cNvPr>
          <p:cNvSpPr>
            <a:spLocks noGrp="1"/>
          </p:cNvSpPr>
          <p:nvPr>
            <p:ph type="body" sz="quarter" idx="10"/>
          </p:nvPr>
        </p:nvSpPr>
        <p:spPr>
          <a:xfrm>
            <a:off x="419101" y="75360"/>
            <a:ext cx="7000781" cy="837452"/>
          </a:xfrm>
        </p:spPr>
        <p:txBody>
          <a:bodyPr/>
          <a:lstStyle/>
          <a:p>
            <a:pPr>
              <a:spcBef>
                <a:spcPts val="0"/>
              </a:spcBef>
            </a:pPr>
            <a:r>
              <a:rPr lang="en-US" dirty="0"/>
              <a:t>Reporting degradation product content of batches</a:t>
            </a:r>
          </a:p>
        </p:txBody>
      </p:sp>
      <p:sp>
        <p:nvSpPr>
          <p:cNvPr id="3"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590549" y="1438275"/>
            <a:ext cx="7943851" cy="3714750"/>
          </a:xfrm>
        </p:spPr>
        <p:txBody>
          <a:bodyPr/>
          <a:lstStyle/>
          <a:p>
            <a:r>
              <a:rPr lang="fr-BE" sz="1800" dirty="0" err="1"/>
              <a:t>Analytical</a:t>
            </a:r>
            <a:r>
              <a:rPr lang="fr-BE" sz="1800" dirty="0"/>
              <a:t> </a:t>
            </a:r>
            <a:r>
              <a:rPr lang="fr-BE" sz="1800" dirty="0" err="1"/>
              <a:t>results</a:t>
            </a:r>
            <a:r>
              <a:rPr lang="fr-BE" sz="1800" dirty="0"/>
              <a:t> </a:t>
            </a:r>
            <a:r>
              <a:rPr lang="fr-BE" sz="1800" dirty="0" err="1"/>
              <a:t>should</a:t>
            </a:r>
            <a:r>
              <a:rPr lang="fr-BE" sz="1800" dirty="0"/>
              <a:t> </a:t>
            </a:r>
            <a:r>
              <a:rPr lang="fr-BE" sz="1800" dirty="0" err="1"/>
              <a:t>be</a:t>
            </a:r>
            <a:r>
              <a:rPr lang="fr-BE" sz="1800" dirty="0"/>
              <a:t> </a:t>
            </a:r>
            <a:r>
              <a:rPr lang="fr-BE" sz="1800" dirty="0" err="1"/>
              <a:t>provided</a:t>
            </a:r>
            <a:r>
              <a:rPr lang="fr-BE" sz="1800" dirty="0"/>
              <a:t> in the registration application for all relevant </a:t>
            </a:r>
            <a:r>
              <a:rPr lang="fr-BE" sz="1800" dirty="0" err="1"/>
              <a:t>batches</a:t>
            </a:r>
            <a:r>
              <a:rPr lang="fr-BE" sz="1800" dirty="0"/>
              <a:t> of the new </a:t>
            </a:r>
            <a:r>
              <a:rPr lang="fr-BE" sz="1800" dirty="0" err="1"/>
              <a:t>drug</a:t>
            </a:r>
            <a:r>
              <a:rPr lang="fr-BE" sz="1800" dirty="0"/>
              <a:t> </a:t>
            </a:r>
            <a:r>
              <a:rPr lang="fr-BE" sz="1800" dirty="0" err="1"/>
              <a:t>product</a:t>
            </a:r>
            <a:r>
              <a:rPr lang="fr-BE" sz="1800" dirty="0"/>
              <a:t> </a:t>
            </a:r>
            <a:r>
              <a:rPr lang="fr-BE" sz="1800" dirty="0" err="1"/>
              <a:t>used</a:t>
            </a:r>
            <a:r>
              <a:rPr lang="fr-BE" sz="1800" dirty="0"/>
              <a:t> for </a:t>
            </a:r>
            <a:r>
              <a:rPr lang="fr-BE" sz="1800" dirty="0" err="1"/>
              <a:t>clinical</a:t>
            </a:r>
            <a:r>
              <a:rPr lang="fr-BE" sz="1800" dirty="0"/>
              <a:t>, </a:t>
            </a:r>
            <a:r>
              <a:rPr lang="fr-BE" sz="1800" dirty="0" err="1"/>
              <a:t>safety</a:t>
            </a:r>
            <a:r>
              <a:rPr lang="fr-BE" sz="1800" dirty="0"/>
              <a:t>, and </a:t>
            </a:r>
            <a:r>
              <a:rPr lang="fr-BE" sz="1800" dirty="0" err="1"/>
              <a:t>stability</a:t>
            </a:r>
            <a:r>
              <a:rPr lang="fr-BE" sz="1800" dirty="0"/>
              <a:t> </a:t>
            </a:r>
            <a:r>
              <a:rPr lang="fr-BE" sz="1800" dirty="0" err="1"/>
              <a:t>testing</a:t>
            </a:r>
            <a:r>
              <a:rPr lang="fr-BE" sz="1800" dirty="0"/>
              <a:t>, as </a:t>
            </a:r>
            <a:r>
              <a:rPr lang="fr-BE" sz="1800" dirty="0" err="1"/>
              <a:t>well</a:t>
            </a:r>
            <a:r>
              <a:rPr lang="fr-BE" sz="1800" dirty="0"/>
              <a:t> as </a:t>
            </a:r>
            <a:r>
              <a:rPr lang="fr-BE" sz="1800" dirty="0" err="1"/>
              <a:t>batches</a:t>
            </a:r>
            <a:r>
              <a:rPr lang="fr-BE" sz="1800" dirty="0"/>
              <a:t> </a:t>
            </a:r>
            <a:r>
              <a:rPr lang="fr-BE" sz="1800" dirty="0" err="1"/>
              <a:t>that</a:t>
            </a:r>
            <a:r>
              <a:rPr lang="fr-BE" sz="1800" dirty="0"/>
              <a:t> are </a:t>
            </a:r>
            <a:r>
              <a:rPr lang="fr-BE" sz="1800" dirty="0" err="1"/>
              <a:t>representative</a:t>
            </a:r>
            <a:r>
              <a:rPr lang="fr-BE" sz="1800" dirty="0"/>
              <a:t> of the </a:t>
            </a:r>
            <a:r>
              <a:rPr lang="fr-BE" sz="1800" dirty="0" err="1"/>
              <a:t>proposed</a:t>
            </a:r>
            <a:r>
              <a:rPr lang="fr-BE" sz="1800" dirty="0"/>
              <a:t> commercial process</a:t>
            </a:r>
            <a:endParaRPr lang="en-GB" sz="1800" dirty="0"/>
          </a:p>
          <a:p>
            <a:r>
              <a:rPr lang="en-GB" sz="1800" dirty="0"/>
              <a:t>Qualitative results should be presented numerically, and not in general terms such as “complies” or “meets limits”,…</a:t>
            </a:r>
          </a:p>
          <a:p>
            <a:r>
              <a:rPr lang="en-GB" sz="1800" dirty="0"/>
              <a:t>Any degradation product above the level of the reporting threshold (0,3%) should be reported, as well as the total of the degradation products</a:t>
            </a:r>
          </a:p>
          <a:p>
            <a:r>
              <a:rPr lang="en-GB" sz="1800" dirty="0"/>
              <a:t>Results should be reported to one decimal place and rounded using conventional rules</a:t>
            </a:r>
          </a:p>
          <a:p>
            <a:r>
              <a:rPr lang="en-GB" sz="1800" dirty="0"/>
              <a:t>All degradation products above the reporting threshold (0,3%) should be summed and reported as total impurities</a:t>
            </a:r>
          </a:p>
        </p:txBody>
      </p:sp>
    </p:spTree>
    <p:extLst>
      <p:ext uri="{BB962C8B-B14F-4D97-AF65-F5344CB8AC3E}">
        <p14:creationId xmlns:p14="http://schemas.microsoft.com/office/powerpoint/2010/main" val="32753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D1B79A-2E61-4760-808A-6017DEA5CCF7}"/>
              </a:ext>
            </a:extLst>
          </p:cNvPr>
          <p:cNvSpPr>
            <a:spLocks noGrp="1"/>
          </p:cNvSpPr>
          <p:nvPr>
            <p:ph type="body" sz="quarter" idx="10"/>
          </p:nvPr>
        </p:nvSpPr>
        <p:spPr>
          <a:xfrm>
            <a:off x="476251" y="84885"/>
            <a:ext cx="7000781" cy="519112"/>
          </a:xfrm>
        </p:spPr>
        <p:txBody>
          <a:bodyPr/>
          <a:lstStyle/>
          <a:p>
            <a:r>
              <a:rPr lang="en-US" dirty="0"/>
              <a:t>Listing of degradation products in specifications</a:t>
            </a:r>
          </a:p>
        </p:txBody>
      </p:sp>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619126" y="1419224"/>
            <a:ext cx="7734300" cy="4600575"/>
          </a:xfrm>
        </p:spPr>
        <p:txBody>
          <a:bodyPr/>
          <a:lstStyle/>
          <a:p>
            <a:r>
              <a:rPr lang="en-GB" sz="1800" dirty="0"/>
              <a:t>The specification for a new drug product should include a list of degradation products expected to occur during manufacture and under recommended storage conditions.</a:t>
            </a:r>
          </a:p>
          <a:p>
            <a:r>
              <a:rPr lang="en-GB" sz="1800" dirty="0"/>
              <a:t>The selection of degradation products in the new product VMP specifications should be based on the degradation products found in batches manufactured by the proposed commercial process. </a:t>
            </a:r>
          </a:p>
          <a:p>
            <a:pPr lvl="1"/>
            <a:r>
              <a:rPr lang="en-GB" sz="1600" dirty="0"/>
              <a:t>A rationale for the inclusion or exclusion of degradation products in the specification should be presented and include a discussion of the impurity profiles observed in the safety and clinical development batches.</a:t>
            </a:r>
          </a:p>
          <a:p>
            <a:r>
              <a:rPr lang="en-GB" sz="1800" dirty="0"/>
              <a:t>Those individual degradation products with specific acceptance criteria included in the new VMP specifications are referred to as “specified degradation products”. </a:t>
            </a:r>
          </a:p>
          <a:p>
            <a:pPr lvl="1"/>
            <a:r>
              <a:rPr lang="en-GB" sz="1600" dirty="0"/>
              <a:t>Specified degradation products can be identified or unidentified. </a:t>
            </a:r>
          </a:p>
          <a:p>
            <a:r>
              <a:rPr lang="en-GB" sz="1800" b="1" dirty="0"/>
              <a:t>Qualification</a:t>
            </a:r>
            <a:r>
              <a:rPr lang="en-GB" sz="1800" dirty="0"/>
              <a:t>: The process of acquiring and evaluating data that establishes the biological safety of an individual degradation products or a given degradation profile at the levels specified.</a:t>
            </a:r>
            <a:endParaRPr lang="de-DE" dirty="0"/>
          </a:p>
          <a:p>
            <a:endParaRPr lang="en-GB" dirty="0"/>
          </a:p>
        </p:txBody>
      </p:sp>
    </p:spTree>
    <p:extLst>
      <p:ext uri="{BB962C8B-B14F-4D97-AF65-F5344CB8AC3E}">
        <p14:creationId xmlns:p14="http://schemas.microsoft.com/office/powerpoint/2010/main" val="408152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D1B79A-2E61-4760-808A-6017DEA5CCF7}"/>
              </a:ext>
            </a:extLst>
          </p:cNvPr>
          <p:cNvSpPr>
            <a:spLocks noGrp="1"/>
          </p:cNvSpPr>
          <p:nvPr>
            <p:ph type="body" sz="quarter" idx="10"/>
          </p:nvPr>
        </p:nvSpPr>
        <p:spPr>
          <a:xfrm>
            <a:off x="490538" y="63454"/>
            <a:ext cx="7000781" cy="519112"/>
          </a:xfrm>
        </p:spPr>
        <p:txBody>
          <a:bodyPr/>
          <a:lstStyle/>
          <a:p>
            <a:r>
              <a:rPr lang="en-US" dirty="0"/>
              <a:t>Listing of Degradation Products in Specifications (cont.)</a:t>
            </a:r>
          </a:p>
        </p:txBody>
      </p:sp>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600075" y="1438274"/>
            <a:ext cx="7743825" cy="4278313"/>
          </a:xfrm>
        </p:spPr>
        <p:txBody>
          <a:bodyPr/>
          <a:lstStyle/>
          <a:p>
            <a:r>
              <a:rPr lang="en-GB" sz="1800" dirty="0"/>
              <a:t>Acceptance criteria should be established by taking into account the acceptance criteria in the drug substance, the qualified level, increase during stability studies, and the proposed shelf life and storage conditions of the new VMP.</a:t>
            </a:r>
          </a:p>
          <a:p>
            <a:r>
              <a:rPr lang="en-GB" sz="1800" dirty="0"/>
              <a:t>Each acceptance criteria should be set no higher than the qualified level of the given degradation product.</a:t>
            </a:r>
          </a:p>
          <a:p>
            <a:r>
              <a:rPr lang="en-GB" sz="1800" dirty="0"/>
              <a:t>Where there is no safety concern, degradation product acceptance criteria should be based on data generated from batches manufactured by the proposed commercial process, allowing sufficient latitude to deal with normal manufacturing and analytical variation and the stability characteristics of the new VMP. </a:t>
            </a:r>
          </a:p>
          <a:p>
            <a:endParaRPr lang="de-DE" dirty="0"/>
          </a:p>
          <a:p>
            <a:endParaRPr lang="en-GB" dirty="0"/>
          </a:p>
        </p:txBody>
      </p:sp>
    </p:spTree>
    <p:extLst>
      <p:ext uri="{BB962C8B-B14F-4D97-AF65-F5344CB8AC3E}">
        <p14:creationId xmlns:p14="http://schemas.microsoft.com/office/powerpoint/2010/main" val="274702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D1B79A-2E61-4760-808A-6017DEA5CCF7}"/>
              </a:ext>
            </a:extLst>
          </p:cNvPr>
          <p:cNvSpPr>
            <a:spLocks noGrp="1"/>
          </p:cNvSpPr>
          <p:nvPr>
            <p:ph type="body" sz="quarter" idx="10"/>
          </p:nvPr>
        </p:nvSpPr>
        <p:spPr>
          <a:xfrm>
            <a:off x="428626" y="84045"/>
            <a:ext cx="7000781" cy="519112"/>
          </a:xfrm>
        </p:spPr>
        <p:txBody>
          <a:bodyPr/>
          <a:lstStyle/>
          <a:p>
            <a:r>
              <a:rPr lang="en-US" dirty="0"/>
              <a:t>Listing of Degradation Products in Specifications (Cont.)</a:t>
            </a:r>
          </a:p>
        </p:txBody>
      </p:sp>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404813" y="1211263"/>
            <a:ext cx="8335962" cy="4419600"/>
          </a:xfrm>
        </p:spPr>
        <p:txBody>
          <a:bodyPr/>
          <a:lstStyle/>
          <a:p>
            <a:pPr marL="0" indent="0">
              <a:buNone/>
            </a:pPr>
            <a:r>
              <a:rPr lang="en-GB" u="sng" dirty="0"/>
              <a:t>In summary</a:t>
            </a:r>
            <a:r>
              <a:rPr lang="en-GB" sz="1800" dirty="0"/>
              <a:t>, the new veterinary medicinal product specifications should include, where applicable, the following list of degradation products.</a:t>
            </a:r>
          </a:p>
          <a:p>
            <a:r>
              <a:rPr lang="en-GB" sz="1800" dirty="0"/>
              <a:t>Each specified identified degradation product</a:t>
            </a:r>
          </a:p>
          <a:p>
            <a:pPr lvl="1"/>
            <a:r>
              <a:rPr lang="en-GB" sz="1600" dirty="0"/>
              <a:t>Should be included along with specified unidentified degradation products estimated to be present at a level above the identification threshold (1,0%)</a:t>
            </a:r>
          </a:p>
          <a:p>
            <a:r>
              <a:rPr lang="en-GB" sz="1800" dirty="0"/>
              <a:t>Each specified unidentified degradation product</a:t>
            </a:r>
          </a:p>
          <a:p>
            <a:pPr lvl="1"/>
            <a:r>
              <a:rPr lang="en-GB" sz="1600" dirty="0"/>
              <a:t>Should be referred to by an appropriate qualitative analytical descriptive label (e.g. “unidentified A”, unidentified with relative retention of 0,9”)</a:t>
            </a:r>
          </a:p>
          <a:p>
            <a:r>
              <a:rPr lang="en-GB" sz="1800" dirty="0"/>
              <a:t>Any unspecified degradation with an acceptance criteria of not more than the identification threshold (1,0%)</a:t>
            </a:r>
          </a:p>
          <a:p>
            <a:r>
              <a:rPr lang="en-GB" sz="1800" dirty="0"/>
              <a:t>Total degradation products</a:t>
            </a:r>
          </a:p>
          <a:p>
            <a:pPr lvl="1"/>
            <a:r>
              <a:rPr lang="en-GB" sz="1600" dirty="0"/>
              <a:t>Sum of all degradation products at a level greater than the reporting threshold (0,3%)</a:t>
            </a:r>
          </a:p>
          <a:p>
            <a:endParaRPr lang="de-DE" dirty="0"/>
          </a:p>
          <a:p>
            <a:endParaRPr lang="en-GB" dirty="0"/>
          </a:p>
        </p:txBody>
      </p:sp>
    </p:spTree>
    <p:extLst>
      <p:ext uri="{BB962C8B-B14F-4D97-AF65-F5344CB8AC3E}">
        <p14:creationId xmlns:p14="http://schemas.microsoft.com/office/powerpoint/2010/main" val="42301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A260-E509-4162-919D-57E76B56864A}"/>
              </a:ext>
            </a:extLst>
          </p:cNvPr>
          <p:cNvSpPr>
            <a:spLocks noGrp="1"/>
          </p:cNvSpPr>
          <p:nvPr>
            <p:ph type="body" sz="quarter" idx="10"/>
          </p:nvPr>
        </p:nvSpPr>
        <p:spPr>
          <a:xfrm>
            <a:off x="503332" y="303960"/>
            <a:ext cx="7000781" cy="519112"/>
          </a:xfrm>
        </p:spPr>
        <p:txBody>
          <a:bodyPr/>
          <a:lstStyle/>
          <a:p>
            <a:r>
              <a:rPr lang="en-US" dirty="0"/>
              <a:t>Qualification of degradation products</a:t>
            </a:r>
          </a:p>
        </p:txBody>
      </p:sp>
      <p:sp>
        <p:nvSpPr>
          <p:cNvPr id="3"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600074" y="1457325"/>
            <a:ext cx="7753351" cy="4211638"/>
          </a:xfrm>
        </p:spPr>
        <p:txBody>
          <a:bodyPr/>
          <a:lstStyle/>
          <a:p>
            <a:r>
              <a:rPr lang="fr-BE" sz="1800" dirty="0"/>
              <a:t>Qualification </a:t>
            </a:r>
            <a:r>
              <a:rPr lang="fr-BE" sz="1800" dirty="0" err="1"/>
              <a:t>is</a:t>
            </a:r>
            <a:r>
              <a:rPr lang="fr-BE" sz="1800" dirty="0"/>
              <a:t> the process of </a:t>
            </a:r>
            <a:r>
              <a:rPr lang="fr-BE" sz="1800" dirty="0" err="1"/>
              <a:t>acquiring</a:t>
            </a:r>
            <a:r>
              <a:rPr lang="fr-BE" sz="1800" dirty="0"/>
              <a:t> and </a:t>
            </a:r>
            <a:r>
              <a:rPr lang="fr-BE" sz="1800" dirty="0" err="1"/>
              <a:t>evaluating</a:t>
            </a:r>
            <a:r>
              <a:rPr lang="fr-BE" sz="1800" dirty="0"/>
              <a:t> data </a:t>
            </a:r>
            <a:r>
              <a:rPr lang="fr-BE" sz="1800" dirty="0" err="1"/>
              <a:t>that</a:t>
            </a:r>
            <a:r>
              <a:rPr lang="fr-BE" sz="1800" dirty="0"/>
              <a:t> </a:t>
            </a:r>
            <a:r>
              <a:rPr lang="fr-BE" sz="1800" dirty="0" err="1"/>
              <a:t>establishes</a:t>
            </a:r>
            <a:r>
              <a:rPr lang="fr-BE" sz="1800" dirty="0"/>
              <a:t> the </a:t>
            </a:r>
            <a:r>
              <a:rPr lang="fr-BE" sz="1800" dirty="0" err="1"/>
              <a:t>biological</a:t>
            </a:r>
            <a:r>
              <a:rPr lang="fr-BE" sz="1800" dirty="0"/>
              <a:t> </a:t>
            </a:r>
            <a:r>
              <a:rPr lang="fr-BE" sz="1800" dirty="0" err="1"/>
              <a:t>safety</a:t>
            </a:r>
            <a:r>
              <a:rPr lang="fr-BE" sz="1800" dirty="0"/>
              <a:t> of an </a:t>
            </a:r>
            <a:r>
              <a:rPr lang="fr-BE" sz="1800" dirty="0" err="1"/>
              <a:t>individual</a:t>
            </a:r>
            <a:r>
              <a:rPr lang="fr-BE" sz="1800" dirty="0"/>
              <a:t> </a:t>
            </a:r>
            <a:r>
              <a:rPr lang="fr-BE" sz="1800" dirty="0" err="1"/>
              <a:t>degradation</a:t>
            </a:r>
            <a:r>
              <a:rPr lang="fr-BE" sz="1800" dirty="0"/>
              <a:t> </a:t>
            </a:r>
            <a:r>
              <a:rPr lang="fr-BE" sz="1800" dirty="0" err="1"/>
              <a:t>product</a:t>
            </a:r>
            <a:r>
              <a:rPr lang="fr-BE" sz="1800" dirty="0"/>
              <a:t> or a </a:t>
            </a:r>
            <a:r>
              <a:rPr lang="fr-BE" sz="1800" dirty="0" err="1"/>
              <a:t>given</a:t>
            </a:r>
            <a:r>
              <a:rPr lang="fr-BE" sz="1800" dirty="0"/>
              <a:t> </a:t>
            </a:r>
            <a:r>
              <a:rPr lang="fr-BE" sz="1800" dirty="0" err="1"/>
              <a:t>degradation</a:t>
            </a:r>
            <a:r>
              <a:rPr lang="fr-BE" sz="1800" dirty="0"/>
              <a:t> profile at the </a:t>
            </a:r>
            <a:r>
              <a:rPr lang="fr-BE" sz="1800" dirty="0" err="1"/>
              <a:t>level</a:t>
            </a:r>
            <a:r>
              <a:rPr lang="fr-BE" sz="1800" dirty="0"/>
              <a:t>(s) </a:t>
            </a:r>
            <a:r>
              <a:rPr lang="fr-BE" sz="1800" dirty="0" err="1"/>
              <a:t>specified</a:t>
            </a:r>
            <a:r>
              <a:rPr lang="fr-BE" sz="1800" dirty="0"/>
              <a:t>.</a:t>
            </a:r>
            <a:endParaRPr lang="en-GB" sz="1800" dirty="0"/>
          </a:p>
          <a:p>
            <a:r>
              <a:rPr lang="en-GB" sz="1800" dirty="0"/>
              <a:t>The applicant should provide a rationale for establishing degradation product acceptance criteria that includes safety considerations</a:t>
            </a:r>
          </a:p>
          <a:p>
            <a:r>
              <a:rPr lang="en-GB" sz="1800" dirty="0"/>
              <a:t>The level of any degradation product present in a new VMP that has been adequately tested in safety and/or clinical studies would be considered qualified.</a:t>
            </a:r>
          </a:p>
          <a:p>
            <a:r>
              <a:rPr lang="en-GB" sz="1800" dirty="0"/>
              <a:t>Degradation products that are also significant metabolites in animal and/or human studies are generally considered qualified.</a:t>
            </a:r>
          </a:p>
          <a:p>
            <a:r>
              <a:rPr lang="en-GB" sz="1800" dirty="0"/>
              <a:t>Degradation products could be considered qualified at levels higher than those administered in safety studies based on a comparison between actual doses given in the safety study and the intended dose of the new VMP.</a:t>
            </a:r>
          </a:p>
        </p:txBody>
      </p:sp>
    </p:spTree>
    <p:extLst>
      <p:ext uri="{BB962C8B-B14F-4D97-AF65-F5344CB8AC3E}">
        <p14:creationId xmlns:p14="http://schemas.microsoft.com/office/powerpoint/2010/main" val="122633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A260-E509-4162-919D-57E76B56864A}"/>
              </a:ext>
            </a:extLst>
          </p:cNvPr>
          <p:cNvSpPr>
            <a:spLocks noGrp="1"/>
          </p:cNvSpPr>
          <p:nvPr>
            <p:ph type="body" sz="quarter" idx="10"/>
          </p:nvPr>
        </p:nvSpPr>
        <p:spPr>
          <a:xfrm>
            <a:off x="438151" y="275385"/>
            <a:ext cx="7000781" cy="519112"/>
          </a:xfrm>
        </p:spPr>
        <p:txBody>
          <a:bodyPr/>
          <a:lstStyle/>
          <a:p>
            <a:r>
              <a:rPr lang="en-US" dirty="0"/>
              <a:t>Qualification of degradation products</a:t>
            </a:r>
          </a:p>
        </p:txBody>
      </p:sp>
      <p:sp>
        <p:nvSpPr>
          <p:cNvPr id="3"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638175" y="1438274"/>
            <a:ext cx="7753350" cy="4240213"/>
          </a:xfrm>
        </p:spPr>
        <p:txBody>
          <a:bodyPr/>
          <a:lstStyle/>
          <a:p>
            <a:r>
              <a:rPr lang="fr-BE" sz="1800" dirty="0"/>
              <a:t>If the qualification </a:t>
            </a:r>
            <a:r>
              <a:rPr lang="fr-BE" sz="1800" dirty="0" err="1"/>
              <a:t>threshold</a:t>
            </a:r>
            <a:r>
              <a:rPr lang="fr-BE" sz="1800" dirty="0"/>
              <a:t> (1,0%) </a:t>
            </a:r>
            <a:r>
              <a:rPr lang="fr-BE" sz="1800" dirty="0" err="1"/>
              <a:t>is</a:t>
            </a:r>
            <a:r>
              <a:rPr lang="fr-BE" sz="1800" dirty="0"/>
              <a:t> </a:t>
            </a:r>
            <a:r>
              <a:rPr lang="fr-BE" sz="1800" dirty="0" err="1"/>
              <a:t>exceeded</a:t>
            </a:r>
            <a:r>
              <a:rPr lang="fr-BE" sz="1800" dirty="0"/>
              <a:t> and data are </a:t>
            </a:r>
            <a:r>
              <a:rPr lang="fr-BE" sz="1800" dirty="0" err="1"/>
              <a:t>unavailable</a:t>
            </a:r>
            <a:r>
              <a:rPr lang="fr-BE" sz="1800" dirty="0"/>
              <a:t> to </a:t>
            </a:r>
            <a:r>
              <a:rPr lang="fr-BE" sz="1800" dirty="0" err="1"/>
              <a:t>qualify</a:t>
            </a:r>
            <a:r>
              <a:rPr lang="fr-BE" sz="1800" dirty="0"/>
              <a:t> the </a:t>
            </a:r>
            <a:r>
              <a:rPr lang="fr-BE" sz="1800" dirty="0" err="1"/>
              <a:t>proposed</a:t>
            </a:r>
            <a:r>
              <a:rPr lang="fr-BE" sz="1800" dirty="0"/>
              <a:t> acceptance </a:t>
            </a:r>
            <a:r>
              <a:rPr lang="fr-BE" sz="1800" dirty="0" err="1"/>
              <a:t>criteria</a:t>
            </a:r>
            <a:r>
              <a:rPr lang="fr-BE" sz="1800" dirty="0"/>
              <a:t> of a </a:t>
            </a:r>
            <a:r>
              <a:rPr lang="fr-BE" sz="1800" dirty="0" err="1"/>
              <a:t>degradation</a:t>
            </a:r>
            <a:r>
              <a:rPr lang="fr-BE" sz="1800" dirty="0"/>
              <a:t> </a:t>
            </a:r>
            <a:r>
              <a:rPr lang="fr-BE" sz="1800" dirty="0" err="1"/>
              <a:t>product</a:t>
            </a:r>
            <a:r>
              <a:rPr lang="fr-BE" sz="1800" dirty="0"/>
              <a:t>, </a:t>
            </a:r>
            <a:r>
              <a:rPr lang="fr-BE" sz="1800" dirty="0" err="1"/>
              <a:t>additional</a:t>
            </a:r>
            <a:r>
              <a:rPr lang="fr-BE" sz="1800" dirty="0"/>
              <a:t> </a:t>
            </a:r>
            <a:r>
              <a:rPr lang="fr-BE" sz="1800" dirty="0" err="1"/>
              <a:t>studies</a:t>
            </a:r>
            <a:r>
              <a:rPr lang="fr-BE" sz="1800" dirty="0"/>
              <a:t> to </a:t>
            </a:r>
            <a:r>
              <a:rPr lang="fr-BE" sz="1800" dirty="0" err="1"/>
              <a:t>obtain</a:t>
            </a:r>
            <a:r>
              <a:rPr lang="fr-BE" sz="1800" dirty="0"/>
              <a:t> </a:t>
            </a:r>
            <a:r>
              <a:rPr lang="fr-BE" sz="1800" dirty="0" err="1"/>
              <a:t>such</a:t>
            </a:r>
            <a:r>
              <a:rPr lang="fr-BE" sz="1800" dirty="0"/>
              <a:t> data can </a:t>
            </a:r>
            <a:r>
              <a:rPr lang="fr-BE" sz="1800" dirty="0" err="1"/>
              <a:t>be</a:t>
            </a:r>
            <a:r>
              <a:rPr lang="fr-BE" sz="1800" dirty="0"/>
              <a:t> </a:t>
            </a:r>
            <a:r>
              <a:rPr lang="fr-BE" sz="1800" dirty="0" err="1"/>
              <a:t>appropriate</a:t>
            </a:r>
            <a:r>
              <a:rPr lang="fr-BE" sz="1800" dirty="0"/>
              <a:t>.</a:t>
            </a:r>
            <a:endParaRPr lang="en-GB" sz="1800" dirty="0"/>
          </a:p>
          <a:p>
            <a:r>
              <a:rPr lang="en-GB" sz="1800" dirty="0"/>
              <a:t>Higher or lower thresholds for qualification of degradation products can be appropriate for some individual new veterinary medicinal products based on scientific rationale and level of concern. </a:t>
            </a:r>
          </a:p>
          <a:p>
            <a:pPr lvl="1"/>
            <a:r>
              <a:rPr lang="en-GB" sz="1600" dirty="0"/>
              <a:t>Proposals for alternative thresholds would be considered on a case-by-case basis.</a:t>
            </a:r>
          </a:p>
          <a:p>
            <a:r>
              <a:rPr lang="en-GB" sz="1800" dirty="0"/>
              <a:t>In some cases, reducing the level of degradation product to not more than the threshold can be simpler than providing safety data.</a:t>
            </a:r>
          </a:p>
          <a:p>
            <a:pPr lvl="1"/>
            <a:r>
              <a:rPr lang="en-GB" sz="1300" dirty="0"/>
              <a:t> </a:t>
            </a:r>
            <a:r>
              <a:rPr lang="en-GB" sz="1600" dirty="0"/>
              <a:t>Alternatively, adequate data may be could available in the scientific literature to qualify a degradation product.</a:t>
            </a:r>
          </a:p>
          <a:p>
            <a:r>
              <a:rPr lang="en-GB" sz="1800" dirty="0"/>
              <a:t>Safety testing can be conducted on the new VMP or substance containing the degradation products to be controlled.</a:t>
            </a:r>
          </a:p>
        </p:txBody>
      </p:sp>
    </p:spTree>
    <p:extLst>
      <p:ext uri="{BB962C8B-B14F-4D97-AF65-F5344CB8AC3E}">
        <p14:creationId xmlns:p14="http://schemas.microsoft.com/office/powerpoint/2010/main" val="60958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3E09F-655D-4A9C-A5DF-BB4EA12255FE}"/>
              </a:ext>
            </a:extLst>
          </p:cNvPr>
          <p:cNvSpPr>
            <a:spLocks noGrp="1"/>
          </p:cNvSpPr>
          <p:nvPr>
            <p:ph type="body" sz="quarter" idx="10"/>
          </p:nvPr>
        </p:nvSpPr>
        <p:spPr>
          <a:xfrm>
            <a:off x="408082" y="275385"/>
            <a:ext cx="7000781" cy="519112"/>
          </a:xfrm>
        </p:spPr>
        <p:txBody>
          <a:bodyPr/>
          <a:lstStyle/>
          <a:p>
            <a:r>
              <a:rPr lang="en-US" dirty="0"/>
              <a:t>Decision tree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661" y="97146"/>
            <a:ext cx="5148863" cy="666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16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3C1DC6F-A2CF-49CC-A927-58EA7BA748A6}"/>
              </a:ext>
            </a:extLst>
          </p:cNvPr>
          <p:cNvSpPr>
            <a:spLocks noGrp="1"/>
          </p:cNvSpPr>
          <p:nvPr>
            <p:ph type="body" sz="quarter" idx="10"/>
          </p:nvPr>
        </p:nvSpPr>
        <p:spPr>
          <a:xfrm>
            <a:off x="404066" y="170610"/>
            <a:ext cx="7000781" cy="519112"/>
          </a:xfrm>
        </p:spPr>
        <p:txBody>
          <a:bodyPr/>
          <a:lstStyle/>
          <a:p>
            <a:r>
              <a:rPr lang="en-GB" dirty="0"/>
              <a:t>Disclaimer</a:t>
            </a:r>
          </a:p>
        </p:txBody>
      </p:sp>
      <p:sp>
        <p:nvSpPr>
          <p:cNvPr id="5" name="Text Placeholder 2">
            <a:extLst>
              <a:ext uri="{FF2B5EF4-FFF2-40B4-BE49-F238E27FC236}">
                <a16:creationId xmlns:a16="http://schemas.microsoft.com/office/drawing/2014/main" id="{615CF489-7C38-4DC7-8EE6-63FEFB2DB0AF}"/>
              </a:ext>
            </a:extLst>
          </p:cNvPr>
          <p:cNvSpPr>
            <a:spLocks noGrp="1"/>
          </p:cNvSpPr>
          <p:nvPr>
            <p:ph type="body" sz="quarter" idx="11"/>
          </p:nvPr>
        </p:nvSpPr>
        <p:spPr>
          <a:xfrm>
            <a:off x="1537792" y="1959211"/>
            <a:ext cx="6068415" cy="4419600"/>
          </a:xfrm>
        </p:spPr>
        <p:txBody>
          <a:bodyPr/>
          <a:lstStyle/>
          <a:p>
            <a:r>
              <a:rPr lang="en-US" dirty="0"/>
              <a:t>These slides have been provided for training purposes only.  The presenter has made every attempt to ensure that they are consistent with relevant VICH guideline(s).</a:t>
            </a:r>
          </a:p>
          <a:p>
            <a:r>
              <a:rPr lang="en-US" dirty="0"/>
              <a:t>As always, the original Guideline(s) should be used as the primary source of information for working with regulators.</a:t>
            </a:r>
          </a:p>
          <a:p>
            <a:endParaRPr lang="en-GB" dirty="0"/>
          </a:p>
        </p:txBody>
      </p:sp>
    </p:spTree>
    <p:extLst>
      <p:ext uri="{BB962C8B-B14F-4D97-AF65-F5344CB8AC3E}">
        <p14:creationId xmlns:p14="http://schemas.microsoft.com/office/powerpoint/2010/main" val="188116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72743-60BC-4E76-A1CC-5BE0AA1A22A1}"/>
              </a:ext>
            </a:extLst>
          </p:cNvPr>
          <p:cNvSpPr>
            <a:spLocks noGrp="1"/>
          </p:cNvSpPr>
          <p:nvPr>
            <p:ph type="body" sz="quarter" idx="10"/>
          </p:nvPr>
        </p:nvSpPr>
        <p:spPr>
          <a:xfrm>
            <a:off x="404813" y="275385"/>
            <a:ext cx="7000781" cy="519112"/>
          </a:xfrm>
        </p:spPr>
        <p:txBody>
          <a:bodyPr/>
          <a:lstStyle/>
          <a:p>
            <a:r>
              <a:rPr lang="en-GB" dirty="0"/>
              <a:t>Quality guidelines on impurities</a:t>
            </a:r>
          </a:p>
        </p:txBody>
      </p:sp>
      <p:sp>
        <p:nvSpPr>
          <p:cNvPr id="3" name="Text Placeholder 2">
            <a:extLst>
              <a:ext uri="{FF2B5EF4-FFF2-40B4-BE49-F238E27FC236}">
                <a16:creationId xmlns:a16="http://schemas.microsoft.com/office/drawing/2014/main" id="{E194C1EB-C7F8-45CD-9D28-E7A2C4450151}"/>
              </a:ext>
            </a:extLst>
          </p:cNvPr>
          <p:cNvSpPr>
            <a:spLocks noGrp="1"/>
          </p:cNvSpPr>
          <p:nvPr>
            <p:ph type="body" sz="quarter" idx="11"/>
          </p:nvPr>
        </p:nvSpPr>
        <p:spPr>
          <a:xfrm>
            <a:off x="619125" y="1495425"/>
            <a:ext cx="8121650" cy="3257550"/>
          </a:xfrm>
        </p:spPr>
        <p:txBody>
          <a:bodyPr/>
          <a:lstStyle/>
          <a:p>
            <a:pPr marL="0" indent="0">
              <a:buNone/>
            </a:pPr>
            <a:r>
              <a:rPr lang="en-US" dirty="0"/>
              <a:t>GL 11 is one of the guidelines which belongs to the group of guidelines dealing with impurities:</a:t>
            </a:r>
          </a:p>
          <a:p>
            <a:endParaRPr lang="en-US" dirty="0"/>
          </a:p>
          <a:p>
            <a:r>
              <a:rPr lang="en-US" dirty="0"/>
              <a:t>GL10 (R) – Impurities in New Veterinary Drug Substances</a:t>
            </a:r>
            <a:br>
              <a:rPr lang="en-US" dirty="0"/>
            </a:br>
            <a:endParaRPr lang="en-US" dirty="0"/>
          </a:p>
          <a:p>
            <a:r>
              <a:rPr lang="en-US" b="1" dirty="0"/>
              <a:t>GL11 (R) - Impurities in New Veterinary Medicinal Products</a:t>
            </a:r>
            <a:br>
              <a:rPr lang="en-US" b="1" dirty="0"/>
            </a:br>
            <a:endParaRPr lang="en-US" b="1" dirty="0"/>
          </a:p>
          <a:p>
            <a:r>
              <a:rPr lang="en-US" dirty="0"/>
              <a:t>GL18 (R) – Impurities – Residual Solvents in New Veterinary Medicinal Products, Active Substance and Excipients</a:t>
            </a:r>
          </a:p>
        </p:txBody>
      </p:sp>
    </p:spTree>
    <p:extLst>
      <p:ext uri="{BB962C8B-B14F-4D97-AF65-F5344CB8AC3E}">
        <p14:creationId xmlns:p14="http://schemas.microsoft.com/office/powerpoint/2010/main" val="400378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419101" y="303960"/>
            <a:ext cx="7000781" cy="519112"/>
          </a:xfrm>
        </p:spPr>
        <p:txBody>
          <a:bodyPr/>
          <a:lstStyle/>
          <a:p>
            <a:r>
              <a:rPr lang="en-US" dirty="0"/>
              <a:t>Table of contents</a:t>
            </a:r>
          </a:p>
        </p:txBody>
      </p:sp>
      <p:sp>
        <p:nvSpPr>
          <p:cNvPr id="3" name="Text Placeholder 2">
            <a:extLst>
              <a:ext uri="{FF2B5EF4-FFF2-40B4-BE49-F238E27FC236}">
                <a16:creationId xmlns:a16="http://schemas.microsoft.com/office/drawing/2014/main" id="{E5C159B1-DD91-4C52-9FA3-BAC7C4107808}"/>
              </a:ext>
            </a:extLst>
          </p:cNvPr>
          <p:cNvSpPr>
            <a:spLocks noGrp="1"/>
          </p:cNvSpPr>
          <p:nvPr>
            <p:ph type="body" sz="quarter" idx="11"/>
          </p:nvPr>
        </p:nvSpPr>
        <p:spPr>
          <a:xfrm>
            <a:off x="628650" y="1485900"/>
            <a:ext cx="6791232" cy="3959225"/>
          </a:xfrm>
        </p:spPr>
        <p:txBody>
          <a:bodyPr/>
          <a:lstStyle/>
          <a:p>
            <a:r>
              <a:rPr lang="en-US" dirty="0"/>
              <a:t>Introduction</a:t>
            </a:r>
          </a:p>
          <a:p>
            <a:r>
              <a:rPr lang="en-US" dirty="0"/>
              <a:t>Scope</a:t>
            </a:r>
          </a:p>
          <a:p>
            <a:r>
              <a:rPr lang="en-US" dirty="0"/>
              <a:t>Rationale for reporting and control of impurities</a:t>
            </a:r>
          </a:p>
          <a:p>
            <a:r>
              <a:rPr lang="en-US" dirty="0"/>
              <a:t>Analytical procedures</a:t>
            </a:r>
          </a:p>
          <a:p>
            <a:r>
              <a:rPr lang="en-US" dirty="0"/>
              <a:t>Reporting degradation product content of batches</a:t>
            </a:r>
          </a:p>
          <a:p>
            <a:r>
              <a:rPr lang="en-US" dirty="0"/>
              <a:t>Listing of degradation products in specifications</a:t>
            </a:r>
          </a:p>
          <a:p>
            <a:r>
              <a:rPr lang="en-US" dirty="0"/>
              <a:t>Qualification of degradation products</a:t>
            </a:r>
          </a:p>
          <a:p>
            <a:r>
              <a:rPr lang="en-US" dirty="0"/>
              <a:t>Decision Trees</a:t>
            </a:r>
          </a:p>
        </p:txBody>
      </p:sp>
    </p:spTree>
    <p:extLst>
      <p:ext uri="{BB962C8B-B14F-4D97-AF65-F5344CB8AC3E}">
        <p14:creationId xmlns:p14="http://schemas.microsoft.com/office/powerpoint/2010/main" val="75886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A260-E509-4162-919D-57E76B56864A}"/>
              </a:ext>
            </a:extLst>
          </p:cNvPr>
          <p:cNvSpPr>
            <a:spLocks noGrp="1"/>
          </p:cNvSpPr>
          <p:nvPr>
            <p:ph type="body" sz="quarter" idx="10"/>
          </p:nvPr>
        </p:nvSpPr>
        <p:spPr>
          <a:xfrm>
            <a:off x="438151" y="332535"/>
            <a:ext cx="7000781" cy="519112"/>
          </a:xfrm>
        </p:spPr>
        <p:txBody>
          <a:bodyPr/>
          <a:lstStyle/>
          <a:p>
            <a:r>
              <a:rPr lang="en-US" dirty="0"/>
              <a:t>Introduction</a:t>
            </a:r>
            <a:endParaRPr lang="en-US" sz="2400" dirty="0"/>
          </a:p>
        </p:txBody>
      </p:sp>
      <p:sp>
        <p:nvSpPr>
          <p:cNvPr id="3"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619125" y="1466850"/>
            <a:ext cx="7334250" cy="2171700"/>
          </a:xfrm>
        </p:spPr>
        <p:txBody>
          <a:bodyPr/>
          <a:lstStyle/>
          <a:p>
            <a:r>
              <a:rPr lang="en-US" dirty="0"/>
              <a:t>The objective of GL11 is </a:t>
            </a:r>
            <a:r>
              <a:rPr lang="en-GB" dirty="0"/>
              <a:t>to provide guidance for registration applications on the content and qualification of impurities in new veterinary medicinal drug products (VMP) produced from chemically synthesised new drug substances  not previously registered in a region or member state.</a:t>
            </a:r>
          </a:p>
          <a:p>
            <a:r>
              <a:rPr lang="en-GB" dirty="0"/>
              <a:t>Alternative approaches may be used. </a:t>
            </a:r>
          </a:p>
        </p:txBody>
      </p:sp>
    </p:spTree>
    <p:extLst>
      <p:ext uri="{BB962C8B-B14F-4D97-AF65-F5344CB8AC3E}">
        <p14:creationId xmlns:p14="http://schemas.microsoft.com/office/powerpoint/2010/main" val="365397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CCB878-9B0A-4277-BB60-659383B80D6C}"/>
              </a:ext>
            </a:extLst>
          </p:cNvPr>
          <p:cNvSpPr>
            <a:spLocks noGrp="1"/>
          </p:cNvSpPr>
          <p:nvPr>
            <p:ph type="body" sz="quarter" idx="10"/>
          </p:nvPr>
        </p:nvSpPr>
        <p:spPr>
          <a:xfrm>
            <a:off x="463739" y="303960"/>
            <a:ext cx="7000781" cy="519112"/>
          </a:xfrm>
        </p:spPr>
        <p:txBody>
          <a:bodyPr/>
          <a:lstStyle/>
          <a:p>
            <a:r>
              <a:rPr lang="en-US" dirty="0"/>
              <a:t>Scope of GL11</a:t>
            </a:r>
            <a:endParaRPr lang="en-GB" dirty="0"/>
          </a:p>
        </p:txBody>
      </p:sp>
      <p:sp>
        <p:nvSpPr>
          <p:cNvPr id="3" name="Text Placeholder 2">
            <a:extLst>
              <a:ext uri="{FF2B5EF4-FFF2-40B4-BE49-F238E27FC236}">
                <a16:creationId xmlns:a16="http://schemas.microsoft.com/office/drawing/2014/main" id="{16C01286-6148-4F2D-B3C5-575C0F14DC81}"/>
              </a:ext>
            </a:extLst>
          </p:cNvPr>
          <p:cNvSpPr>
            <a:spLocks noGrp="1"/>
          </p:cNvSpPr>
          <p:nvPr>
            <p:ph type="body" sz="quarter" idx="11"/>
          </p:nvPr>
        </p:nvSpPr>
        <p:spPr>
          <a:xfrm>
            <a:off x="619125" y="1419224"/>
            <a:ext cx="8020050" cy="4259263"/>
          </a:xfrm>
        </p:spPr>
        <p:txBody>
          <a:bodyPr/>
          <a:lstStyle/>
          <a:p>
            <a:r>
              <a:rPr lang="en-GB" sz="1800" dirty="0"/>
              <a:t>Only those impurities in new VMP’s classified as degradation product of the drug substance or reaction products of the drug substance with an excipient and/or immediate container</a:t>
            </a:r>
          </a:p>
          <a:p>
            <a:r>
              <a:rPr lang="en-GB" sz="1800" b="1" dirty="0"/>
              <a:t>Degradation product</a:t>
            </a:r>
            <a:r>
              <a:rPr lang="en-GB" sz="1800" dirty="0"/>
              <a:t>: An impurity resulting from a chemical change in the drug substance during manufacture and/or storage of the new VMP</a:t>
            </a:r>
          </a:p>
          <a:p>
            <a:r>
              <a:rPr lang="en-GB" sz="1800" dirty="0"/>
              <a:t>Generally, impurities present in the new drug substance which are not also degradation products, should not be monitored in the new VMP.</a:t>
            </a:r>
          </a:p>
          <a:p>
            <a:r>
              <a:rPr lang="en-GB" sz="1800" dirty="0"/>
              <a:t>This guideline does not apply to VMPs used during clinical research or development</a:t>
            </a:r>
          </a:p>
          <a:p>
            <a:r>
              <a:rPr lang="en-GB" sz="1800" b="1" dirty="0"/>
              <a:t>Not in scope</a:t>
            </a:r>
            <a:r>
              <a:rPr lang="en-GB" sz="1800" dirty="0"/>
              <a:t>: impurities from excipients, </a:t>
            </a:r>
            <a:r>
              <a:rPr lang="en-GB" sz="1800" dirty="0" err="1"/>
              <a:t>extractables</a:t>
            </a:r>
            <a:r>
              <a:rPr lang="en-GB" sz="1800" dirty="0"/>
              <a:t> and </a:t>
            </a:r>
            <a:r>
              <a:rPr lang="en-GB" sz="1800" dirty="0" err="1"/>
              <a:t>leachables</a:t>
            </a:r>
            <a:r>
              <a:rPr lang="en-GB" sz="1800" dirty="0"/>
              <a:t>, biological products, peptides, </a:t>
            </a:r>
            <a:r>
              <a:rPr lang="en-GB" sz="1800" dirty="0" err="1"/>
              <a:t>oligonucleatides</a:t>
            </a:r>
            <a:r>
              <a:rPr lang="en-GB" sz="1800" dirty="0"/>
              <a:t>, radiopharmaceuticals, fermentation products and semi-synthetic products derived from fermentation, herbal products, crude products of animal or plant origin, extraneous contaminants, polymorphic forms and enantiomeric impurities. </a:t>
            </a:r>
          </a:p>
          <a:p>
            <a:endParaRPr lang="en-GB" sz="1600" dirty="0"/>
          </a:p>
        </p:txBody>
      </p:sp>
    </p:spTree>
    <p:extLst>
      <p:ext uri="{BB962C8B-B14F-4D97-AF65-F5344CB8AC3E}">
        <p14:creationId xmlns:p14="http://schemas.microsoft.com/office/powerpoint/2010/main" val="82518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D1B79A-2E61-4760-808A-6017DEA5CCF7}"/>
              </a:ext>
            </a:extLst>
          </p:cNvPr>
          <p:cNvSpPr>
            <a:spLocks noGrp="1"/>
          </p:cNvSpPr>
          <p:nvPr>
            <p:ph type="body" sz="quarter" idx="10"/>
          </p:nvPr>
        </p:nvSpPr>
        <p:spPr>
          <a:xfrm>
            <a:off x="446182" y="84885"/>
            <a:ext cx="7000781" cy="519112"/>
          </a:xfrm>
        </p:spPr>
        <p:txBody>
          <a:bodyPr/>
          <a:lstStyle/>
          <a:p>
            <a:pPr>
              <a:spcBef>
                <a:spcPts val="0"/>
              </a:spcBef>
            </a:pPr>
            <a:r>
              <a:rPr lang="en-US" dirty="0"/>
              <a:t>Identification, reporting and qualification thresholds</a:t>
            </a:r>
          </a:p>
        </p:txBody>
      </p:sp>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628649" y="1506538"/>
            <a:ext cx="7258051" cy="4419600"/>
          </a:xfrm>
        </p:spPr>
        <p:txBody>
          <a:bodyPr/>
          <a:lstStyle/>
          <a:p>
            <a:r>
              <a:rPr lang="en-GB" sz="1800" b="1" dirty="0"/>
              <a:t>Reporting threshold</a:t>
            </a:r>
            <a:r>
              <a:rPr lang="en-GB" sz="1800" dirty="0"/>
              <a:t>:  A limit above (&gt;) which a degradation product should be reported</a:t>
            </a:r>
          </a:p>
          <a:p>
            <a:r>
              <a:rPr lang="en-GB" sz="1800" b="1" dirty="0"/>
              <a:t>Identification threshold</a:t>
            </a:r>
            <a:r>
              <a:rPr lang="en-GB" sz="1800" dirty="0"/>
              <a:t>:  A limit above (&gt;) which a degradation product should be identified</a:t>
            </a:r>
          </a:p>
          <a:p>
            <a:r>
              <a:rPr lang="en-GB" sz="1800" b="1" dirty="0"/>
              <a:t>Qualification threshold</a:t>
            </a:r>
            <a:r>
              <a:rPr lang="en-GB" sz="1800" dirty="0"/>
              <a:t>: A limit above (&gt;) which a degradation product should be qualified</a:t>
            </a:r>
          </a:p>
          <a:p>
            <a:r>
              <a:rPr lang="en-GB" sz="1800" b="1" dirty="0"/>
              <a:t>Qualification</a:t>
            </a:r>
            <a:r>
              <a:rPr lang="en-GB" sz="1800" dirty="0"/>
              <a:t>: The process of acquiring and evaluating data that establishes the biological safety of an individual degradation products or a given degradation profile at the levels specified.</a:t>
            </a:r>
          </a:p>
          <a:p>
            <a:endParaRPr lang="de-DE" dirty="0"/>
          </a:p>
          <a:p>
            <a:endParaRPr lang="en-GB" dirty="0"/>
          </a:p>
        </p:txBody>
      </p:sp>
    </p:spTree>
    <p:extLst>
      <p:ext uri="{BB962C8B-B14F-4D97-AF65-F5344CB8AC3E}">
        <p14:creationId xmlns:p14="http://schemas.microsoft.com/office/powerpoint/2010/main" val="381852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D1B79A-2E61-4760-808A-6017DEA5CCF7}"/>
              </a:ext>
            </a:extLst>
          </p:cNvPr>
          <p:cNvSpPr>
            <a:spLocks noGrp="1"/>
          </p:cNvSpPr>
          <p:nvPr>
            <p:ph type="body" sz="quarter" idx="10"/>
          </p:nvPr>
        </p:nvSpPr>
        <p:spPr>
          <a:xfrm>
            <a:off x="428626" y="320006"/>
            <a:ext cx="7000781" cy="519112"/>
          </a:xfrm>
        </p:spPr>
        <p:txBody>
          <a:bodyPr/>
          <a:lstStyle/>
          <a:p>
            <a:r>
              <a:rPr lang="en-US" sz="2400" dirty="0"/>
              <a:t>Identification, reporting and qualification thresholds</a:t>
            </a:r>
          </a:p>
        </p:txBody>
      </p:sp>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p:txBody>
          <a:bodyPr/>
          <a:lstStyle/>
          <a:p>
            <a:pPr marL="0" indent="0">
              <a:buNone/>
            </a:pPr>
            <a:endParaRPr lang="de-DE" dirty="0"/>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119283358"/>
              </p:ext>
            </p:extLst>
          </p:nvPr>
        </p:nvGraphicFramePr>
        <p:xfrm>
          <a:off x="1524000" y="1842765"/>
          <a:ext cx="6096000" cy="1554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fr-BE" dirty="0">
                          <a:solidFill>
                            <a:schemeClr val="bg1"/>
                          </a:solidFill>
                        </a:rPr>
                        <a:t>Identification </a:t>
                      </a:r>
                      <a:r>
                        <a:rPr lang="fr-BE" dirty="0" err="1">
                          <a:solidFill>
                            <a:schemeClr val="bg1"/>
                          </a:solidFill>
                        </a:rPr>
                        <a:t>threshold</a:t>
                      </a:r>
                      <a:r>
                        <a:rPr lang="fr-BE" dirty="0">
                          <a:solidFill>
                            <a:schemeClr val="bg1"/>
                          </a:solidFill>
                        </a:rPr>
                        <a:t> </a:t>
                      </a:r>
                    </a:p>
                    <a:p>
                      <a:endParaRPr lang="fr-BE" sz="1000" dirty="0">
                        <a:solidFill>
                          <a:schemeClr val="tx1"/>
                        </a:solidFill>
                      </a:endParaRPr>
                    </a:p>
                  </a:txBody>
                  <a:tcPr>
                    <a:solidFill>
                      <a:srgbClr val="28A0BE"/>
                    </a:solidFill>
                  </a:tcPr>
                </a:tc>
                <a:tc>
                  <a:txBody>
                    <a:bodyPr/>
                    <a:lstStyle/>
                    <a:p>
                      <a:pPr algn="ctr"/>
                      <a:r>
                        <a:rPr lang="fr-BE" b="1" dirty="0">
                          <a:solidFill>
                            <a:schemeClr val="bg1"/>
                          </a:solidFill>
                        </a:rPr>
                        <a:t>1,0%</a:t>
                      </a:r>
                    </a:p>
                  </a:txBody>
                  <a:tcPr>
                    <a:solidFill>
                      <a:srgbClr val="28A0BE"/>
                    </a:solidFill>
                  </a:tcPr>
                </a:tc>
                <a:extLst>
                  <a:ext uri="{0D108BD9-81ED-4DB2-BD59-A6C34878D82A}">
                    <a16:rowId xmlns:a16="http://schemas.microsoft.com/office/drawing/2014/main" val="10000"/>
                  </a:ext>
                </a:extLst>
              </a:tr>
              <a:tr h="370840">
                <a:tc>
                  <a:txBody>
                    <a:bodyPr/>
                    <a:lstStyle/>
                    <a:p>
                      <a:r>
                        <a:rPr lang="fr-BE" b="0" dirty="0" err="1">
                          <a:solidFill>
                            <a:schemeClr val="tx1"/>
                          </a:solidFill>
                        </a:rPr>
                        <a:t>Reporting</a:t>
                      </a:r>
                      <a:r>
                        <a:rPr lang="fr-BE" b="0" dirty="0">
                          <a:solidFill>
                            <a:schemeClr val="tx1"/>
                          </a:solidFill>
                        </a:rPr>
                        <a:t> </a:t>
                      </a:r>
                      <a:r>
                        <a:rPr lang="fr-BE" b="0" dirty="0" err="1">
                          <a:solidFill>
                            <a:schemeClr val="tx1"/>
                          </a:solidFill>
                        </a:rPr>
                        <a:t>threshold</a:t>
                      </a:r>
                      <a:endParaRPr lang="fr-BE" b="0" dirty="0">
                        <a:solidFill>
                          <a:schemeClr val="tx1"/>
                        </a:solidFill>
                      </a:endParaRPr>
                    </a:p>
                    <a:p>
                      <a:endParaRPr lang="fr-BE" sz="1000" b="0" dirty="0">
                        <a:solidFill>
                          <a:schemeClr val="tx1"/>
                        </a:solidFill>
                      </a:endParaRPr>
                    </a:p>
                  </a:txBody>
                  <a:tcPr/>
                </a:tc>
                <a:tc>
                  <a:txBody>
                    <a:bodyPr/>
                    <a:lstStyle/>
                    <a:p>
                      <a:pPr algn="ctr"/>
                      <a:r>
                        <a:rPr lang="fr-BE" b="0" dirty="0">
                          <a:solidFill>
                            <a:schemeClr val="tx1"/>
                          </a:solidFill>
                        </a:rPr>
                        <a:t>0,3%</a:t>
                      </a:r>
                    </a:p>
                  </a:txBody>
                  <a:tcPr/>
                </a:tc>
                <a:extLst>
                  <a:ext uri="{0D108BD9-81ED-4DB2-BD59-A6C34878D82A}">
                    <a16:rowId xmlns:a16="http://schemas.microsoft.com/office/drawing/2014/main" val="10001"/>
                  </a:ext>
                </a:extLst>
              </a:tr>
              <a:tr h="370840">
                <a:tc>
                  <a:txBody>
                    <a:bodyPr/>
                    <a:lstStyle/>
                    <a:p>
                      <a:r>
                        <a:rPr lang="fr-BE" b="0" dirty="0">
                          <a:solidFill>
                            <a:schemeClr val="tx1"/>
                          </a:solidFill>
                        </a:rPr>
                        <a:t>Qualification </a:t>
                      </a:r>
                      <a:r>
                        <a:rPr lang="fr-BE" b="0" dirty="0" err="1">
                          <a:solidFill>
                            <a:schemeClr val="tx1"/>
                          </a:solidFill>
                        </a:rPr>
                        <a:t>threshold</a:t>
                      </a:r>
                      <a:endParaRPr lang="fr-BE" b="0" dirty="0">
                        <a:solidFill>
                          <a:schemeClr val="tx1"/>
                        </a:solidFill>
                      </a:endParaRPr>
                    </a:p>
                    <a:p>
                      <a:endParaRPr lang="fr-BE" sz="1000" b="0" dirty="0">
                        <a:solidFill>
                          <a:schemeClr val="tx1"/>
                        </a:solidFill>
                      </a:endParaRPr>
                    </a:p>
                  </a:txBody>
                  <a:tcPr/>
                </a:tc>
                <a:tc>
                  <a:txBody>
                    <a:bodyPr/>
                    <a:lstStyle/>
                    <a:p>
                      <a:pPr algn="ctr"/>
                      <a:r>
                        <a:rPr lang="fr-BE" b="0" dirty="0">
                          <a:solidFill>
                            <a:schemeClr val="tx1"/>
                          </a:solidFill>
                        </a:rPr>
                        <a:t>1,0%</a:t>
                      </a:r>
                    </a:p>
                  </a:txBody>
                  <a:tcPr/>
                </a:tc>
                <a:extLst>
                  <a:ext uri="{0D108BD9-81ED-4DB2-BD59-A6C34878D82A}">
                    <a16:rowId xmlns:a16="http://schemas.microsoft.com/office/drawing/2014/main" val="10002"/>
                  </a:ext>
                </a:extLst>
              </a:tr>
            </a:tbl>
          </a:graphicData>
        </a:graphic>
      </p:graphicFrame>
      <p:sp>
        <p:nvSpPr>
          <p:cNvPr id="7" name="Textfeld 4"/>
          <p:cNvSpPr txBox="1"/>
          <p:nvPr/>
        </p:nvSpPr>
        <p:spPr>
          <a:xfrm>
            <a:off x="1524000" y="3695333"/>
            <a:ext cx="7166344" cy="369332"/>
          </a:xfrm>
          <a:prstGeom prst="rect">
            <a:avLst/>
          </a:prstGeom>
          <a:noFill/>
        </p:spPr>
        <p:txBody>
          <a:bodyPr wrap="square" rtlCol="0">
            <a:spAutoFit/>
          </a:bodyPr>
          <a:lstStyle/>
          <a:p>
            <a:r>
              <a:rPr lang="en-GB" dirty="0"/>
              <a:t>Higher thresholds should be scientifically justified</a:t>
            </a:r>
          </a:p>
        </p:txBody>
      </p:sp>
    </p:spTree>
    <p:extLst>
      <p:ext uri="{BB962C8B-B14F-4D97-AF65-F5344CB8AC3E}">
        <p14:creationId xmlns:p14="http://schemas.microsoft.com/office/powerpoint/2010/main" val="301783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62440-A842-4CAB-9E68-EFA002E6F6AF}"/>
              </a:ext>
            </a:extLst>
          </p:cNvPr>
          <p:cNvSpPr>
            <a:spLocks noGrp="1"/>
          </p:cNvSpPr>
          <p:nvPr>
            <p:ph type="body" sz="quarter" idx="10"/>
          </p:nvPr>
        </p:nvSpPr>
        <p:spPr>
          <a:xfrm>
            <a:off x="480266" y="113460"/>
            <a:ext cx="7000781" cy="519112"/>
          </a:xfrm>
        </p:spPr>
        <p:txBody>
          <a:bodyPr/>
          <a:lstStyle/>
          <a:p>
            <a:r>
              <a:rPr lang="en-US" dirty="0"/>
              <a:t>Rationale for the reporting and control of degradation products</a:t>
            </a:r>
          </a:p>
        </p:txBody>
      </p:sp>
      <p:sp>
        <p:nvSpPr>
          <p:cNvPr id="3" name="Text Placeholder 2">
            <a:extLst>
              <a:ext uri="{FF2B5EF4-FFF2-40B4-BE49-F238E27FC236}">
                <a16:creationId xmlns:a16="http://schemas.microsoft.com/office/drawing/2014/main" id="{52C8754C-A92C-467E-AA46-5BA2BEEC98BC}"/>
              </a:ext>
            </a:extLst>
          </p:cNvPr>
          <p:cNvSpPr>
            <a:spLocks noGrp="1"/>
          </p:cNvSpPr>
          <p:nvPr>
            <p:ph type="body" sz="quarter" idx="11"/>
          </p:nvPr>
        </p:nvSpPr>
        <p:spPr>
          <a:xfrm>
            <a:off x="628649" y="1381125"/>
            <a:ext cx="7600951" cy="4165013"/>
          </a:xfrm>
        </p:spPr>
        <p:txBody>
          <a:bodyPr/>
          <a:lstStyle/>
          <a:p>
            <a:r>
              <a:rPr lang="en-US" sz="1800" dirty="0"/>
              <a:t>The applicant should summarize the degradation products observed during manufacture and/or stability studies of the new VMP. </a:t>
            </a:r>
          </a:p>
          <a:p>
            <a:r>
              <a:rPr lang="en-US" sz="1800" dirty="0"/>
              <a:t>Additionally, laboratory studies conducted to detect degradation products in new VMP should be summarized.</a:t>
            </a:r>
          </a:p>
          <a:p>
            <a:r>
              <a:rPr lang="en-US" sz="1800" dirty="0"/>
              <a:t>Summary should include test results of batches manufactured during development and batches representative of the proposed commercial process.</a:t>
            </a:r>
          </a:p>
          <a:p>
            <a:r>
              <a:rPr lang="en-US" sz="1800" dirty="0"/>
              <a:t> A rationale should be provided for exclusion of those impurities that are not degradation products (i.e. process impurities from the drug substance, impurities arising from excipients..)</a:t>
            </a:r>
          </a:p>
          <a:p>
            <a:pPr marL="0" indent="0">
              <a:buNone/>
            </a:pPr>
            <a:r>
              <a:rPr lang="en-GB" sz="1800" dirty="0"/>
              <a:t>	</a:t>
            </a:r>
          </a:p>
        </p:txBody>
      </p:sp>
    </p:spTree>
    <p:extLst>
      <p:ext uri="{BB962C8B-B14F-4D97-AF65-F5344CB8AC3E}">
        <p14:creationId xmlns:p14="http://schemas.microsoft.com/office/powerpoint/2010/main" val="2670690083"/>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538</TotalTime>
  <Words>1591</Words>
  <Application>Microsoft Office PowerPoint</Application>
  <PresentationFormat>Affichage à l'écran (4:3)</PresentationFormat>
  <Paragraphs>98</Paragraphs>
  <Slides>19</Slides>
  <Notes>0</Notes>
  <HiddenSlides>0</HiddenSlides>
  <MMClips>0</MMClips>
  <ScaleCrop>false</ScaleCrop>
  <HeadingPairs>
    <vt:vector size="6" baseType="variant">
      <vt:variant>
        <vt:lpstr>Polices utilisées</vt:lpstr>
      </vt:variant>
      <vt:variant>
        <vt:i4>2</vt:i4>
      </vt:variant>
      <vt:variant>
        <vt:lpstr>Thème</vt:lpstr>
      </vt:variant>
      <vt:variant>
        <vt:i4>9</vt:i4>
      </vt:variant>
      <vt:variant>
        <vt:lpstr>Titres des diapositives</vt:lpstr>
      </vt:variant>
      <vt:variant>
        <vt:i4>19</vt:i4>
      </vt:variant>
    </vt:vector>
  </HeadingPairs>
  <TitlesOfParts>
    <vt:vector size="30" baseType="lpstr">
      <vt:lpstr>Arial</vt:lpstr>
      <vt:lpstr>Calibri</vt:lpstr>
      <vt:lpstr>Cover slide</vt:lpstr>
      <vt:lpstr>1_Cover slide</vt:lpstr>
      <vt:lpstr>2_Cover slide</vt:lpstr>
      <vt:lpstr>3_Cover slide</vt:lpstr>
      <vt:lpstr>4_Cover slide</vt:lpstr>
      <vt:lpstr>Table of contents</vt:lpstr>
      <vt:lpstr>Chapter slide</vt:lpstr>
      <vt:lpstr>Content slide</vt:lpstr>
      <vt:lpstr>Closing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Sophie</cp:lastModifiedBy>
  <cp:revision>86</cp:revision>
  <dcterms:created xsi:type="dcterms:W3CDTF">2014-10-28T11:07:40Z</dcterms:created>
  <dcterms:modified xsi:type="dcterms:W3CDTF">2020-09-25T06:02:07Z</dcterms:modified>
</cp:coreProperties>
</file>