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8" r:id="rId2"/>
  </p:sldMasterIdLst>
  <p:notesMasterIdLst>
    <p:notesMasterId r:id="rId29"/>
  </p:notesMasterIdLst>
  <p:handoutMasterIdLst>
    <p:handoutMasterId r:id="rId30"/>
  </p:handoutMasterIdLst>
  <p:sldIdLst>
    <p:sldId id="600" r:id="rId3"/>
    <p:sldId id="937" r:id="rId4"/>
    <p:sldId id="899" r:id="rId5"/>
    <p:sldId id="900" r:id="rId6"/>
    <p:sldId id="965" r:id="rId7"/>
    <p:sldId id="901" r:id="rId8"/>
    <p:sldId id="914" r:id="rId9"/>
    <p:sldId id="902" r:id="rId10"/>
    <p:sldId id="963" r:id="rId11"/>
    <p:sldId id="903" r:id="rId12"/>
    <p:sldId id="904" r:id="rId13"/>
    <p:sldId id="905" r:id="rId14"/>
    <p:sldId id="962" r:id="rId15"/>
    <p:sldId id="299" r:id="rId16"/>
    <p:sldId id="906" r:id="rId17"/>
    <p:sldId id="907" r:id="rId18"/>
    <p:sldId id="944" r:id="rId19"/>
    <p:sldId id="945" r:id="rId20"/>
    <p:sldId id="908" r:id="rId21"/>
    <p:sldId id="909" r:id="rId22"/>
    <p:sldId id="973" r:id="rId23"/>
    <p:sldId id="952" r:id="rId24"/>
    <p:sldId id="947" r:id="rId25"/>
    <p:sldId id="948" r:id="rId26"/>
    <p:sldId id="949" r:id="rId27"/>
    <p:sldId id="940" r:id="rId28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17D9D4"/>
    <a:srgbClr val="FF0066"/>
    <a:srgbClr val="008000"/>
    <a:srgbClr val="6666FF"/>
    <a:srgbClr val="00FF00"/>
    <a:srgbClr val="66CCFF"/>
    <a:srgbClr val="AFC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2700" autoAdjust="0"/>
  </p:normalViewPr>
  <p:slideViewPr>
    <p:cSldViewPr>
      <p:cViewPr varScale="1">
        <p:scale>
          <a:sx n="79" d="100"/>
          <a:sy n="79" d="100"/>
        </p:scale>
        <p:origin x="158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E03B1E7-850F-42BF-81C9-DD0D96E78956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530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0976DEF-17CB-4343-987B-FFDA00C49C41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83829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B0B7A1B-6477-434A-B499-7DDCB8958E6E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8500"/>
            <a:ext cx="4646613" cy="3484563"/>
          </a:xfrm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88" y="4416425"/>
            <a:ext cx="5610225" cy="4181475"/>
          </a:xfrm>
          <a:noFill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6C2BA8B-B814-437C-B468-8FC6E08EA8E6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E4411E-2544-4AE3-8609-98F2193E7344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7E4EBE-7BF0-47D4-BE63-BF612598A8B1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5650" indent="-290513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3638" indent="-2317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30363" indent="-2317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95500" indent="-2317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082C3E0-2F75-4665-ACA4-7C97BE4ECBC2}" type="slidenum">
              <a:rPr lang="en-US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5650" indent="-290513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3638" indent="-2317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30363" indent="-2317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95500" indent="-2317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0BB30AA-836E-4FBC-B24B-5D0A3B6B9185}" type="slidenum">
              <a:rPr lang="en-US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976DEF-17CB-4343-987B-FFDA00C49C4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278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3E095F9-4985-4F36-A378-8050B4EDA9FB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976DEF-17CB-4343-987B-FFDA00C49C4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9042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55650" indent="-290513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63638" indent="-2317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30363" indent="-2317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95500" indent="-2317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527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30099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671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924300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2D53259-AB10-4FF0-8D37-42761A8E894D}" type="slidenum">
              <a:rPr lang="en-US" altLang="en-US" smtClean="0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en-US" altLang="en-US">
              <a:latin typeface="Calibri" pitchFamily="34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					       				</a:t>
            </a:r>
          </a:p>
          <a:p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C8AEB58-41CF-4D84-8B5C-2A8C4D5F0F66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6913"/>
            <a:ext cx="4649787" cy="3487737"/>
          </a:xfrm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3450" y="4416425"/>
            <a:ext cx="5143500" cy="4183063"/>
          </a:xfrm>
          <a:noFill/>
        </p:spPr>
        <p:txBody>
          <a:bodyPr lIns="92451" tIns="46226" rIns="92451" bIns="46226"/>
          <a:lstStyle/>
          <a:p>
            <a:endParaRPr lang="es-CL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93D9072-D8E9-4D60-958C-ADE5846331A6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F503B88-85FC-407E-B365-CD435378B142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976DEF-17CB-4343-987B-FFDA00C49C4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6654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976DEF-17CB-4343-987B-FFDA00C49C4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8070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69F944D-451E-4855-948E-0782F753403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3AE830E-F865-4335-B5DA-F89B5645ECA3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8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976DEF-17CB-4343-987B-FFDA00C49C4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500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34BAEE2-AAC9-426F-AD38-8D61BCE281B9}" type="slidenum">
              <a:rPr lang="en-US" altLang="en-US" smtClean="0"/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C4015-0FCD-481E-A880-9B8AA2CFF931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2328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AAE69B-D387-4B80-815D-E5C3B8C6FC0D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118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38200"/>
            <a:ext cx="2057400" cy="56689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38200"/>
            <a:ext cx="6019800" cy="56689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2EC39-370B-4B96-88B0-1C8BFC514355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4738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7924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B9659-F46F-4398-A246-FDAE5CD29861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660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7924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1F794-C277-4661-AB74-E5E23301EA3B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709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AF920-0B00-4828-A87B-3EB8DF630E11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35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773606" y="6355260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11/15/2020</a:t>
            </a:fld>
            <a:endParaRPr lang="en-US" dirty="0"/>
          </a:p>
        </p:txBody>
      </p:sp>
      <p:pic>
        <p:nvPicPr>
          <p:cNvPr id="8" name="Picture 7" descr="FDA_B&amp;W_Primary_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947" y="261425"/>
            <a:ext cx="2703422" cy="563312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5060106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49" y="1023679"/>
            <a:ext cx="8509103" cy="92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50" y="2009775"/>
            <a:ext cx="8509103" cy="42860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76650" y="6375400"/>
            <a:ext cx="2133600" cy="365125"/>
          </a:xfrm>
        </p:spPr>
        <p:txBody>
          <a:bodyPr/>
          <a:lstStyle>
            <a:lvl1pPr algn="ctr">
              <a:defRPr/>
            </a:lvl1pPr>
          </a:lstStyle>
          <a:p>
            <a:fld id="{A349544A-F1CD-3844-BFB3-6D230A0137DD}" type="datetimeFigureOut">
              <a:rPr lang="en-US" smtClean="0"/>
              <a:pPr/>
              <a:t>11/15/2020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765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‹N°›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10660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762375" y="63341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</p:spTree>
    <p:extLst>
      <p:ext uri="{BB962C8B-B14F-4D97-AF65-F5344CB8AC3E}">
        <p14:creationId xmlns:p14="http://schemas.microsoft.com/office/powerpoint/2010/main" val="4277706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09834" y="6349336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11/15/2020</a:t>
            </a:fld>
            <a:endParaRPr lang="en-US"/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69796"/>
            <a:ext cx="620543" cy="74308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‹N°›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274642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514307" y="6380336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11/15/2020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‹N°›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2118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FA293-7F3D-4E28-9FE7-DDC4CE97124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5453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886200" y="63849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11/15/2020</a:t>
            </a:fld>
            <a:endParaRPr lang="en-US" dirty="0"/>
          </a:p>
        </p:txBody>
      </p:sp>
      <p:pic>
        <p:nvPicPr>
          <p:cNvPr id="10" name="Picture 9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‹N°›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5020054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596185" y="6391749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11/15/2020</a:t>
            </a:fld>
            <a:endParaRPr lang="en-US"/>
          </a:p>
        </p:txBody>
      </p:sp>
      <p:pic>
        <p:nvPicPr>
          <p:cNvPr id="6" name="Picture 5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‹N°›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3297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65513" y="6349337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11/15/2020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‹N°›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096526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719014" y="6384925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11/15/2020</a:t>
            </a:fld>
            <a:endParaRPr lang="en-US"/>
          </a:p>
        </p:txBody>
      </p:sp>
      <p:pic>
        <p:nvPicPr>
          <p:cNvPr id="8" name="Picture 7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410" y="242500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‹N°›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841281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55241" y="6356350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11/15/2020</a:t>
            </a:fld>
            <a:endParaRPr lang="en-US"/>
          </a:p>
        </p:txBody>
      </p:sp>
      <p:pic>
        <p:nvPicPr>
          <p:cNvPr id="7" name="Picture 6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31470" y="5291167"/>
            <a:ext cx="620543" cy="74308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-1161972" y="1451193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sp>
        <p:nvSpPr>
          <p:cNvPr id="8" name="TextBox 7"/>
          <p:cNvSpPr txBox="1"/>
          <p:nvPr userDrawn="1"/>
        </p:nvSpPr>
        <p:spPr>
          <a:xfrm rot="5400000">
            <a:off x="117044" y="637621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‹N°›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272862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00650" y="6354123"/>
            <a:ext cx="2133600" cy="365125"/>
          </a:xfrm>
        </p:spPr>
        <p:txBody>
          <a:bodyPr/>
          <a:lstStyle/>
          <a:p>
            <a:fld id="{A349544A-F1CD-3844-BFB3-6D230A0137DD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4800" y="6384925"/>
            <a:ext cx="2895600" cy="365125"/>
          </a:xfrm>
        </p:spPr>
        <p:txBody>
          <a:bodyPr/>
          <a:lstStyle/>
          <a:p>
            <a:pPr algn="l"/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www.fda.gov</a:t>
            </a:r>
          </a:p>
        </p:txBody>
      </p:sp>
      <p:pic>
        <p:nvPicPr>
          <p:cNvPr id="9" name="Picture 8" descr="FDA_FullColor_Monogram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18888" y="5307876"/>
            <a:ext cx="620543" cy="743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547979" y="640977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42D067E6-6582-4AD4-8521-F7089C370E58}" type="slidenum">
              <a:rPr lang="en-US" sz="1200" smtClean="0">
                <a:solidFill>
                  <a:schemeClr val="tx2">
                    <a:lumMod val="60000"/>
                    <a:lumOff val="40000"/>
                  </a:schemeClr>
                </a:solidFill>
                <a:latin typeface="Helvetica"/>
                <a:cs typeface="Helvetica"/>
              </a:rPr>
              <a:t>‹N°›</a:t>
            </a:fld>
            <a:endParaRPr lang="en-US" sz="1200" dirty="0">
              <a:solidFill>
                <a:schemeClr val="tx2">
                  <a:lumMod val="60000"/>
                  <a:lumOff val="40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13539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DA_B&amp;W_Primary_logo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236" y="2648601"/>
            <a:ext cx="4198518" cy="87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08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38200"/>
            <a:ext cx="7924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B5823B-BD9D-491C-8F60-88B38D32D062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864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838200"/>
            <a:ext cx="7924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319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319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1BFE8-A933-40E9-AD73-B6668A215ACA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073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F08F2-E4CE-48DD-9D0F-139BD3CC8D5C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825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551BD-B99D-4780-8B68-2E373D2BF16C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7641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CFD7A-20AD-4B7C-88D8-065ACF625DAC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0515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67576-97A9-4053-8DA2-52FF2413D9B8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667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9D2FC-7619-4412-833E-D5978C6D7B4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1072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68FD7-8E72-4077-8216-2D58D1393E4C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57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6C702-A438-464A-9996-BB3E10EA963F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78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38200"/>
            <a:ext cx="79248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079F934E-F54F-41C1-8C3F-80714F5ADD5E}" type="slidenum">
              <a:rPr lang="en-US" altLang="en-US"/>
              <a:pPr>
                <a:defRPr/>
              </a:pPr>
              <a:t>‹N°›</a:t>
            </a:fld>
            <a:endParaRPr lang="en-US" altLang="en-US"/>
          </a:p>
        </p:txBody>
      </p:sp>
      <p:pic>
        <p:nvPicPr>
          <p:cNvPr id="1031" name="Picture 7" descr="consumer_blue_wav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9544A-F1CD-3844-BFB3-6D230A0137DD}" type="datetimeFigureOut">
              <a:rPr lang="en-US" smtClean="0"/>
              <a:t>11/15/2020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71F5F-C8AF-484B-B19A-A0CBCE8C7764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4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wmf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11.png"/><Relationship Id="rId2" Type="http://schemas.microsoft.com/office/2007/relationships/media" Target="../media/media18.m4a"/><Relationship Id="rId1" Type="http://schemas.openxmlformats.org/officeDocument/2006/relationships/tags" Target="../tags/tag1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1.pn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wmf"/><Relationship Id="rId5" Type="http://schemas.openxmlformats.org/officeDocument/2006/relationships/image" Target="../media/image14.wmf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152400" y="3276600"/>
            <a:ext cx="8839200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Times New Roman" pitchFamily="18" charset="0"/>
              </a:rPr>
              <a:t>Assessing Antimicrobial Resistance Risks:  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Times New Roman" pitchFamily="18" charset="0"/>
              </a:rPr>
              <a:t>VICH GL 27 &amp; FDA Guidance for Industry #152</a:t>
            </a: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3663801" y="4981574"/>
            <a:ext cx="3563512" cy="1585912"/>
          </a:xfrm>
          <a:prstGeom prst="rect">
            <a:avLst/>
          </a:prstGeom>
          <a:gradFill rotWithShape="1">
            <a:gsLst>
              <a:gs pos="0">
                <a:srgbClr val="E7E7E7"/>
              </a:gs>
              <a:gs pos="100000">
                <a:srgbClr val="C9C9C9"/>
              </a:gs>
            </a:gsLst>
            <a:lin ang="5400000" scaled="1"/>
          </a:gradFill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400" b="1" dirty="0">
                <a:solidFill>
                  <a:srgbClr val="000066"/>
                </a:solidFill>
                <a:latin typeface="Arial Rounded MT Bold" pitchFamily="34" charset="0"/>
              </a:rPr>
              <a:t>Comments by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400" b="1" dirty="0">
                <a:solidFill>
                  <a:srgbClr val="000066"/>
                </a:solidFill>
                <a:latin typeface="Arial Rounded MT Bold" pitchFamily="34" charset="0"/>
              </a:rPr>
              <a:t>Heather Harbottle, Ph.D.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400" b="1" dirty="0">
                <a:solidFill>
                  <a:srgbClr val="000066"/>
                </a:solidFill>
                <a:latin typeface="Arial Rounded MT Bold" pitchFamily="34" charset="0"/>
              </a:rPr>
              <a:t>Microbial Food Safety Team (HFV-157)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400" b="1" dirty="0">
                <a:solidFill>
                  <a:srgbClr val="000066"/>
                </a:solidFill>
                <a:latin typeface="Arial Rounded MT Bold" pitchFamily="34" charset="0"/>
              </a:rPr>
              <a:t>Office of New Animal Drug Evaluation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1400" b="1" dirty="0">
                <a:solidFill>
                  <a:srgbClr val="000066"/>
                </a:solidFill>
                <a:latin typeface="Arial Rounded MT Bold" pitchFamily="34" charset="0"/>
              </a:rPr>
              <a:t>Center for Veterinary Medicine</a:t>
            </a:r>
          </a:p>
        </p:txBody>
      </p:sp>
      <p:grpSp>
        <p:nvGrpSpPr>
          <p:cNvPr id="3076" name="Group 12"/>
          <p:cNvGrpSpPr>
            <a:grpSpLocks/>
          </p:cNvGrpSpPr>
          <p:nvPr/>
        </p:nvGrpSpPr>
        <p:grpSpPr bwMode="auto">
          <a:xfrm>
            <a:off x="304800" y="1066800"/>
            <a:ext cx="8337550" cy="1828800"/>
            <a:chOff x="192" y="672"/>
            <a:chExt cx="5252" cy="1152"/>
          </a:xfrm>
        </p:grpSpPr>
        <p:pic>
          <p:nvPicPr>
            <p:cNvPr id="3079" name="Picture 10" descr="cloned pigs, 67 weeks ol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2" t="31183" r="12619" b="15921"/>
            <a:stretch>
              <a:fillRect/>
            </a:stretch>
          </p:blipFill>
          <p:spPr bwMode="auto">
            <a:xfrm>
              <a:off x="1824" y="672"/>
              <a:ext cx="1776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5" descr="Courtesy of CyagraLiz and Founder21704 copy3x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672"/>
              <a:ext cx="1844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1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672"/>
              <a:ext cx="1632" cy="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7" name="Picture 14" descr="catfish-bait-recipes-800x8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" b="3778"/>
          <a:stretch>
            <a:fillRect/>
          </a:stretch>
        </p:blipFill>
        <p:spPr bwMode="auto">
          <a:xfrm>
            <a:off x="128120" y="4981575"/>
            <a:ext cx="217170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4" descr="http://darkroom.baltimoresun.com/wp-content/uploads/2012/11/AFP_Getty-156801433_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20" y="4981575"/>
            <a:ext cx="1333500" cy="158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A0478C-DA24-4BF3-9172-619EF4A75F2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4" r="11388"/>
          <a:stretch/>
        </p:blipFill>
        <p:spPr>
          <a:xfrm>
            <a:off x="7278113" y="4951094"/>
            <a:ext cx="1611887" cy="1704658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F0B7F9B-C9F7-432B-BCF9-D9365E6E8B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5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0"/>
            <a:ext cx="7924800" cy="914400"/>
          </a:xfrm>
        </p:spPr>
        <p:txBody>
          <a:bodyPr/>
          <a:lstStyle/>
          <a:p>
            <a:pPr eaLnBrk="1" hangingPunct="1"/>
            <a:r>
              <a:rPr lang="en-US" altLang="zh-CN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rPr>
              <a:t>Release Assessment</a:t>
            </a:r>
          </a:p>
        </p:txBody>
      </p:sp>
      <p:graphicFrame>
        <p:nvGraphicFramePr>
          <p:cNvPr id="6" name="Group 3">
            <a:extLst>
              <a:ext uri="{FF2B5EF4-FFF2-40B4-BE49-F238E27FC236}">
                <a16:creationId xmlns:a16="http://schemas.microsoft.com/office/drawing/2014/main" id="{4E90FDBB-079B-4785-A051-ABFCF30F56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8393912"/>
              </p:ext>
            </p:extLst>
          </p:nvPr>
        </p:nvGraphicFramePr>
        <p:xfrm>
          <a:off x="533400" y="1551239"/>
          <a:ext cx="8229600" cy="5115713"/>
        </p:xfrm>
        <a:graphic>
          <a:graphicData uri="http://schemas.openxmlformats.org/drawingml/2006/table">
            <a:tbl>
              <a:tblPr/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855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Release parameters (examples)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Release assessment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(High, Medium, Low)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65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Mechanism of activity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High, Medium, or low</a:t>
                      </a: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56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Spectrum of activity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056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Pharmacokinetics/Pharmacodynamics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056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Resistance mechanisms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165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Resistance transfer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1657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Selection pressure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938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Baseline prevalence of resistance</a:t>
                      </a: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imes New Roman" pitchFamily="18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B6ECF1-56EC-4B6B-9A58-5681DF7F76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4"/>
    </mc:Choice>
    <mc:Fallback xmlns="">
      <p:transition spd="slow" advTm="174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026" name="Rectangle 2"/>
          <p:cNvSpPr>
            <a:spLocks noChangeArrowheads="1"/>
          </p:cNvSpPr>
          <p:nvPr/>
        </p:nvSpPr>
        <p:spPr bwMode="auto">
          <a:xfrm>
            <a:off x="1295400" y="1981200"/>
            <a:ext cx="6477000" cy="1143000"/>
          </a:xfrm>
          <a:prstGeom prst="rect">
            <a:avLst/>
          </a:prstGeom>
          <a:solidFill>
            <a:schemeClr val="tx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altLang="en-US" sz="3200" b="1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Step 2. Exposure Assessment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762000" y="1066800"/>
            <a:ext cx="76962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tx2"/>
                </a:solidFill>
                <a:latin typeface="Times New Roman" pitchFamily="18" charset="0"/>
              </a:rPr>
              <a:t>Qualitative Risk Assessment</a:t>
            </a: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927100" y="3276600"/>
            <a:ext cx="744696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Clr>
                <a:schemeClr val="tx2"/>
              </a:buClr>
              <a:buSzPct val="75000"/>
              <a:buFont typeface="Monotype Sorts"/>
              <a:buNone/>
            </a:pPr>
            <a:r>
              <a:rPr lang="en-US" altLang="en-US" sz="2800">
                <a:latin typeface="Times New Roman" pitchFamily="18" charset="0"/>
              </a:rPr>
              <a:t>Describes probability of human exposure to food-borne bacteria of human health concern through animal-derived food products</a:t>
            </a:r>
          </a:p>
        </p:txBody>
      </p:sp>
      <p:pic>
        <p:nvPicPr>
          <p:cNvPr id="25605" name="Picture 6" descr="C:\Users\HHarbott\AppData\Local\Microsoft\Windows\Temporary Internet Files\Content.IE5\B9N0ANS1\MP90044244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25" y="5094288"/>
            <a:ext cx="2057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4783138"/>
            <a:ext cx="1481138" cy="201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046663"/>
            <a:ext cx="1646238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8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808663"/>
            <a:ext cx="768350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5808663"/>
            <a:ext cx="768350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10" name="Action Button: Help 1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2728913" y="5214938"/>
            <a:ext cx="379412" cy="566737"/>
          </a:xfrm>
          <a:prstGeom prst="actionButtonHelp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561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63" y="5227638"/>
            <a:ext cx="390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4B12715-8AB3-4F0E-93E1-6774156CB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6"/>
    </mc:Choice>
    <mc:Fallback xmlns="">
      <p:transition spd="slow" advTm="24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838200"/>
            <a:ext cx="7045325" cy="742950"/>
          </a:xfrm>
        </p:spPr>
        <p:txBody>
          <a:bodyPr/>
          <a:lstStyle/>
          <a:p>
            <a:pPr eaLnBrk="1" hangingPunct="1"/>
            <a:r>
              <a:rPr lang="en-US" altLang="zh-CN" sz="4000" b="1" dirty="0">
                <a:latin typeface="Times New Roman" pitchFamily="18" charset="0"/>
                <a:ea typeface="SimSun" pitchFamily="2" charset="-122"/>
              </a:rPr>
              <a:t>Exposure Assessment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A083499-D339-4055-9B8B-A3BCF62CE32D}"/>
              </a:ext>
            </a:extLst>
          </p:cNvPr>
          <p:cNvSpPr txBox="1">
            <a:spLocks noChangeArrowheads="1"/>
          </p:cNvSpPr>
          <p:nvPr/>
        </p:nvSpPr>
        <p:spPr>
          <a:xfrm>
            <a:off x="762000" y="1828800"/>
            <a:ext cx="7883091" cy="472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CN" sz="2350" dirty="0">
                <a:latin typeface="Times New Roman" pitchFamily="18" charset="0"/>
                <a:ea typeface="SimSun" pitchFamily="2" charset="-122"/>
              </a:rPr>
              <a:t>Describes probability of human exposure to food-borne bacteria of human health concern through animal-derived food products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Evaluation based on 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i="1" dirty="0">
                <a:latin typeface="Times New Roman" pitchFamily="18" charset="0"/>
                <a:ea typeface="SimSun" pitchFamily="2" charset="-122"/>
              </a:rPr>
              <a:t>Per capita </a:t>
            </a: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consumption of food commodities (Table 2)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Microbial contamination of those commodities </a:t>
            </a: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Prevalence of zoonotic pathogens in commodity</a:t>
            </a:r>
          </a:p>
          <a:p>
            <a:pPr lvl="2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altLang="zh-CN" sz="1400" dirty="0">
              <a:latin typeface="Times New Roman" pitchFamily="18" charset="0"/>
              <a:ea typeface="SimSun" pitchFamily="2" charset="-122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latin typeface="Times New Roman" pitchFamily="18" charset="0"/>
                <a:ea typeface="SimSun" pitchFamily="2" charset="-122"/>
              </a:rPr>
              <a:t>Data sources for the Exposure Assessment 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USDA/FSIS Slaughter report (Tables 3 and 4 in GFI #152)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NARMS (National Antimicrobial Resistance Monitoring System)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Other surveillance systems such as CIPARS, EFSA, DANMAP, etc.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Literature studies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EEC5947-E503-4EA7-8176-AEF50DF58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031"/>
    </mc:Choice>
    <mc:Fallback xmlns="">
      <p:transition spd="slow" advTm="5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175" y="838200"/>
            <a:ext cx="6970713" cy="5410200"/>
          </a:xfrm>
          <a:noFill/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5791200" y="6227763"/>
            <a:ext cx="28194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Table 2 GFI #152 Pg. 17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963303-899F-4F9C-B660-C8B27449FE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02"/>
    </mc:Choice>
    <mc:Fallback xmlns="">
      <p:transition spd="slow" advTm="23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67" y="1106904"/>
            <a:ext cx="7427434" cy="52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96177" y="5486401"/>
            <a:ext cx="3561347" cy="288758"/>
          </a:xfrm>
          <a:prstGeom prst="rect">
            <a:avLst/>
          </a:prstGeom>
          <a:gradFill>
            <a:gsLst>
              <a:gs pos="1000">
                <a:schemeClr val="accent1">
                  <a:tint val="100000"/>
                  <a:shade val="100000"/>
                  <a:satMod val="130000"/>
                </a:schemeClr>
              </a:gs>
              <a:gs pos="13000">
                <a:srgbClr val="FFFF00">
                  <a:alpha val="21000"/>
                </a:srgb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2526" y="269507"/>
            <a:ext cx="6776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Contamination Rates from USDA/FSIS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ADDBD38-19F2-4171-9530-0DF504653A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9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3"/>
    </mc:Choice>
    <mc:Fallback xmlns="">
      <p:transition spd="slow" advTm="27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b="1">
                <a:latin typeface="Times New Roman" pitchFamily="18" charset="0"/>
                <a:ea typeface="SimSun" pitchFamily="2" charset="-122"/>
              </a:rPr>
              <a:t>Exposure Assessment</a:t>
            </a:r>
          </a:p>
        </p:txBody>
      </p:sp>
      <p:grpSp>
        <p:nvGrpSpPr>
          <p:cNvPr id="28675" name="Group 3"/>
          <p:cNvGrpSpPr>
            <a:grpSpLocks/>
          </p:cNvGrpSpPr>
          <p:nvPr/>
        </p:nvGrpSpPr>
        <p:grpSpPr bwMode="auto">
          <a:xfrm>
            <a:off x="684213" y="1628775"/>
            <a:ext cx="7848600" cy="4538663"/>
            <a:chOff x="431" y="1207"/>
            <a:chExt cx="4944" cy="2307"/>
          </a:xfrm>
        </p:grpSpPr>
        <p:sp>
          <p:nvSpPr>
            <p:cNvPr id="28676" name="Rectangle 4"/>
            <p:cNvSpPr>
              <a:spLocks noChangeArrowheads="1"/>
            </p:cNvSpPr>
            <p:nvPr/>
          </p:nvSpPr>
          <p:spPr bwMode="auto">
            <a:xfrm>
              <a:off x="2926" y="1207"/>
              <a:ext cx="2449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 i="1"/>
                <a:t>Per capita</a:t>
              </a:r>
              <a:r>
                <a:rPr lang="en-US" altLang="en-US" sz="2400"/>
                <a:t> consumption of the food commodity</a:t>
              </a:r>
            </a:p>
          </p:txBody>
        </p:sp>
        <p:sp>
          <p:nvSpPr>
            <p:cNvPr id="28677" name="Rectangle 5"/>
            <p:cNvSpPr>
              <a:spLocks noChangeArrowheads="1"/>
            </p:cNvSpPr>
            <p:nvPr/>
          </p:nvSpPr>
          <p:spPr bwMode="auto">
            <a:xfrm>
              <a:off x="431" y="1207"/>
              <a:ext cx="2495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endParaRPr lang="en-US" altLang="en-US" sz="2800"/>
            </a:p>
          </p:txBody>
        </p:sp>
        <p:sp>
          <p:nvSpPr>
            <p:cNvPr id="28678" name="Line 6"/>
            <p:cNvSpPr>
              <a:spLocks noChangeShapeType="1"/>
            </p:cNvSpPr>
            <p:nvPr/>
          </p:nvSpPr>
          <p:spPr bwMode="auto">
            <a:xfrm>
              <a:off x="431" y="1207"/>
              <a:ext cx="494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79" name="Line 7"/>
            <p:cNvSpPr>
              <a:spLocks noChangeShapeType="1"/>
            </p:cNvSpPr>
            <p:nvPr/>
          </p:nvSpPr>
          <p:spPr bwMode="auto">
            <a:xfrm>
              <a:off x="431" y="1797"/>
              <a:ext cx="494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0" name="Line 8"/>
            <p:cNvSpPr>
              <a:spLocks noChangeShapeType="1"/>
            </p:cNvSpPr>
            <p:nvPr/>
          </p:nvSpPr>
          <p:spPr bwMode="auto">
            <a:xfrm>
              <a:off x="431" y="1207"/>
              <a:ext cx="0" cy="59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1" name="Line 9"/>
            <p:cNvSpPr>
              <a:spLocks noChangeShapeType="1"/>
            </p:cNvSpPr>
            <p:nvPr/>
          </p:nvSpPr>
          <p:spPr bwMode="auto">
            <a:xfrm>
              <a:off x="2926" y="1207"/>
              <a:ext cx="0" cy="5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2" name="Line 10"/>
            <p:cNvSpPr>
              <a:spLocks noChangeShapeType="1"/>
            </p:cNvSpPr>
            <p:nvPr/>
          </p:nvSpPr>
          <p:spPr bwMode="auto">
            <a:xfrm>
              <a:off x="5375" y="1207"/>
              <a:ext cx="0" cy="59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4559" y="3138"/>
              <a:ext cx="816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en-US" sz="2400">
                <a:solidFill>
                  <a:srgbClr val="FF9933"/>
                </a:solidFill>
                <a:latin typeface="Comic Sans MS" pitchFamily="66" charset="0"/>
              </a:endParaRPr>
            </a:p>
          </p:txBody>
        </p:sp>
        <p:sp>
          <p:nvSpPr>
            <p:cNvPr id="28684" name="Rectangle 12"/>
            <p:cNvSpPr>
              <a:spLocks noChangeArrowheads="1"/>
            </p:cNvSpPr>
            <p:nvPr/>
          </p:nvSpPr>
          <p:spPr bwMode="auto">
            <a:xfrm>
              <a:off x="3697" y="3138"/>
              <a:ext cx="862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en-US" sz="2400">
                <a:latin typeface="Comic Sans MS" pitchFamily="66" charset="0"/>
              </a:endParaRPr>
            </a:p>
          </p:txBody>
        </p:sp>
        <p:sp>
          <p:nvSpPr>
            <p:cNvPr id="28685" name="Rectangle 13"/>
            <p:cNvSpPr>
              <a:spLocks noChangeArrowheads="1"/>
            </p:cNvSpPr>
            <p:nvPr/>
          </p:nvSpPr>
          <p:spPr bwMode="auto">
            <a:xfrm>
              <a:off x="2926" y="3138"/>
              <a:ext cx="861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>
                  <a:solidFill>
                    <a:srgbClr val="00CC00"/>
                  </a:solidFill>
                </a:rPr>
                <a:t>Medium</a:t>
              </a:r>
            </a:p>
          </p:txBody>
        </p:sp>
        <p:sp>
          <p:nvSpPr>
            <p:cNvPr id="28686" name="Rectangle 14"/>
            <p:cNvSpPr>
              <a:spLocks noChangeArrowheads="1"/>
            </p:cNvSpPr>
            <p:nvPr/>
          </p:nvSpPr>
          <p:spPr bwMode="auto">
            <a:xfrm>
              <a:off x="431" y="3138"/>
              <a:ext cx="2495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/>
                <a:t>Low</a:t>
              </a:r>
            </a:p>
          </p:txBody>
        </p:sp>
        <p:sp>
          <p:nvSpPr>
            <p:cNvPr id="28687" name="Rectangle 15"/>
            <p:cNvSpPr>
              <a:spLocks noChangeArrowheads="1"/>
            </p:cNvSpPr>
            <p:nvPr/>
          </p:nvSpPr>
          <p:spPr bwMode="auto">
            <a:xfrm>
              <a:off x="4559" y="2763"/>
              <a:ext cx="816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en-US" sz="2400">
                <a:latin typeface="Comic Sans MS" pitchFamily="66" charset="0"/>
              </a:endParaRPr>
            </a:p>
          </p:txBody>
        </p:sp>
        <p:sp>
          <p:nvSpPr>
            <p:cNvPr id="28688" name="Rectangle 16"/>
            <p:cNvSpPr>
              <a:spLocks noChangeArrowheads="1"/>
            </p:cNvSpPr>
            <p:nvPr/>
          </p:nvSpPr>
          <p:spPr bwMode="auto">
            <a:xfrm>
              <a:off x="3696" y="2750"/>
              <a:ext cx="862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en-US" sz="2400">
                <a:latin typeface="Comic Sans MS" pitchFamily="66" charset="0"/>
              </a:endParaRPr>
            </a:p>
          </p:txBody>
        </p:sp>
        <p:sp>
          <p:nvSpPr>
            <p:cNvPr id="28689" name="Rectangle 17"/>
            <p:cNvSpPr>
              <a:spLocks noChangeArrowheads="1"/>
            </p:cNvSpPr>
            <p:nvPr/>
          </p:nvSpPr>
          <p:spPr bwMode="auto">
            <a:xfrm>
              <a:off x="2926" y="2763"/>
              <a:ext cx="771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en-US" sz="2400">
                <a:latin typeface="Comic Sans MS" pitchFamily="66" charset="0"/>
              </a:endParaRPr>
            </a:p>
          </p:txBody>
        </p:sp>
        <p:sp>
          <p:nvSpPr>
            <p:cNvPr id="28690" name="Rectangle 18"/>
            <p:cNvSpPr>
              <a:spLocks noChangeArrowheads="1"/>
            </p:cNvSpPr>
            <p:nvPr/>
          </p:nvSpPr>
          <p:spPr bwMode="auto">
            <a:xfrm>
              <a:off x="431" y="2763"/>
              <a:ext cx="2495" cy="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/>
                <a:t>Medium</a:t>
              </a:r>
            </a:p>
          </p:txBody>
        </p:sp>
        <p:sp>
          <p:nvSpPr>
            <p:cNvPr id="28691" name="Rectangle 19"/>
            <p:cNvSpPr>
              <a:spLocks noChangeArrowheads="1"/>
            </p:cNvSpPr>
            <p:nvPr/>
          </p:nvSpPr>
          <p:spPr bwMode="auto">
            <a:xfrm>
              <a:off x="4559" y="2387"/>
              <a:ext cx="816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en-US" sz="2400">
                <a:latin typeface="Comic Sans MS" pitchFamily="66" charset="0"/>
              </a:endParaRPr>
            </a:p>
          </p:txBody>
        </p:sp>
        <p:sp>
          <p:nvSpPr>
            <p:cNvPr id="28692" name="Rectangle 20"/>
            <p:cNvSpPr>
              <a:spLocks noChangeArrowheads="1"/>
            </p:cNvSpPr>
            <p:nvPr/>
          </p:nvSpPr>
          <p:spPr bwMode="auto">
            <a:xfrm>
              <a:off x="3697" y="2387"/>
              <a:ext cx="862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en-US" sz="2400">
                <a:latin typeface="Comic Sans MS" pitchFamily="66" charset="0"/>
              </a:endParaRPr>
            </a:p>
          </p:txBody>
        </p:sp>
        <p:sp>
          <p:nvSpPr>
            <p:cNvPr id="28693" name="Rectangle 21"/>
            <p:cNvSpPr>
              <a:spLocks noChangeArrowheads="1"/>
            </p:cNvSpPr>
            <p:nvPr/>
          </p:nvSpPr>
          <p:spPr bwMode="auto">
            <a:xfrm>
              <a:off x="2926" y="2387"/>
              <a:ext cx="771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en-US" sz="2400">
                <a:latin typeface="Comic Sans MS" pitchFamily="66" charset="0"/>
              </a:endParaRPr>
            </a:p>
          </p:txBody>
        </p:sp>
        <p:sp>
          <p:nvSpPr>
            <p:cNvPr id="28694" name="Rectangle 22"/>
            <p:cNvSpPr>
              <a:spLocks noChangeArrowheads="1"/>
            </p:cNvSpPr>
            <p:nvPr/>
          </p:nvSpPr>
          <p:spPr bwMode="auto">
            <a:xfrm>
              <a:off x="431" y="2387"/>
              <a:ext cx="2495" cy="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/>
                <a:t>High</a:t>
              </a:r>
            </a:p>
          </p:txBody>
        </p:sp>
        <p:sp>
          <p:nvSpPr>
            <p:cNvPr id="28695" name="Rectangle 23"/>
            <p:cNvSpPr>
              <a:spLocks noChangeArrowheads="1"/>
            </p:cNvSpPr>
            <p:nvPr/>
          </p:nvSpPr>
          <p:spPr bwMode="auto">
            <a:xfrm>
              <a:off x="4559" y="1797"/>
              <a:ext cx="816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/>
                <a:t>Low</a:t>
              </a:r>
              <a:endParaRPr lang="en-US" altLang="en-US" sz="1600"/>
            </a:p>
          </p:txBody>
        </p:sp>
        <p:sp>
          <p:nvSpPr>
            <p:cNvPr id="28696" name="Rectangle 24"/>
            <p:cNvSpPr>
              <a:spLocks noChangeArrowheads="1"/>
            </p:cNvSpPr>
            <p:nvPr/>
          </p:nvSpPr>
          <p:spPr bwMode="auto">
            <a:xfrm>
              <a:off x="3697" y="1797"/>
              <a:ext cx="862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/>
                <a:t>Medium</a:t>
              </a:r>
            </a:p>
          </p:txBody>
        </p:sp>
        <p:sp>
          <p:nvSpPr>
            <p:cNvPr id="28697" name="Rectangle 25"/>
            <p:cNvSpPr>
              <a:spLocks noChangeArrowheads="1"/>
            </p:cNvSpPr>
            <p:nvPr/>
          </p:nvSpPr>
          <p:spPr bwMode="auto">
            <a:xfrm>
              <a:off x="2926" y="1797"/>
              <a:ext cx="771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en-US" altLang="en-US" sz="2400"/>
                <a:t>High</a:t>
              </a:r>
              <a:endParaRPr lang="en-US" altLang="en-US" sz="1600"/>
            </a:p>
          </p:txBody>
        </p:sp>
        <p:sp>
          <p:nvSpPr>
            <p:cNvPr id="28698" name="Rectangle 26"/>
            <p:cNvSpPr>
              <a:spLocks noChangeArrowheads="1"/>
            </p:cNvSpPr>
            <p:nvPr/>
          </p:nvSpPr>
          <p:spPr bwMode="auto">
            <a:xfrm>
              <a:off x="431" y="1797"/>
              <a:ext cx="2495" cy="5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en-US" sz="2400"/>
                <a:t>Probability of food commodity contamination</a:t>
              </a:r>
            </a:p>
          </p:txBody>
        </p:sp>
        <p:sp>
          <p:nvSpPr>
            <p:cNvPr id="28699" name="Line 27"/>
            <p:cNvSpPr>
              <a:spLocks noChangeShapeType="1"/>
            </p:cNvSpPr>
            <p:nvPr/>
          </p:nvSpPr>
          <p:spPr bwMode="auto">
            <a:xfrm>
              <a:off x="431" y="1797"/>
              <a:ext cx="494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0" name="Line 28"/>
            <p:cNvSpPr>
              <a:spLocks noChangeShapeType="1"/>
            </p:cNvSpPr>
            <p:nvPr/>
          </p:nvSpPr>
          <p:spPr bwMode="auto">
            <a:xfrm>
              <a:off x="431" y="2387"/>
              <a:ext cx="49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1" name="Line 29"/>
            <p:cNvSpPr>
              <a:spLocks noChangeShapeType="1"/>
            </p:cNvSpPr>
            <p:nvPr/>
          </p:nvSpPr>
          <p:spPr bwMode="auto">
            <a:xfrm>
              <a:off x="431" y="2763"/>
              <a:ext cx="49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2" name="Line 30"/>
            <p:cNvSpPr>
              <a:spLocks noChangeShapeType="1"/>
            </p:cNvSpPr>
            <p:nvPr/>
          </p:nvSpPr>
          <p:spPr bwMode="auto">
            <a:xfrm>
              <a:off x="431" y="3138"/>
              <a:ext cx="494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3" name="Line 31"/>
            <p:cNvSpPr>
              <a:spLocks noChangeShapeType="1"/>
            </p:cNvSpPr>
            <p:nvPr/>
          </p:nvSpPr>
          <p:spPr bwMode="auto">
            <a:xfrm>
              <a:off x="431" y="3514"/>
              <a:ext cx="494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4" name="Line 32"/>
            <p:cNvSpPr>
              <a:spLocks noChangeShapeType="1"/>
            </p:cNvSpPr>
            <p:nvPr/>
          </p:nvSpPr>
          <p:spPr bwMode="auto">
            <a:xfrm>
              <a:off x="431" y="1797"/>
              <a:ext cx="0" cy="171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5" name="Line 33"/>
            <p:cNvSpPr>
              <a:spLocks noChangeShapeType="1"/>
            </p:cNvSpPr>
            <p:nvPr/>
          </p:nvSpPr>
          <p:spPr bwMode="auto">
            <a:xfrm>
              <a:off x="2926" y="1797"/>
              <a:ext cx="0" cy="17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6" name="Line 34"/>
            <p:cNvSpPr>
              <a:spLocks noChangeShapeType="1"/>
            </p:cNvSpPr>
            <p:nvPr/>
          </p:nvSpPr>
          <p:spPr bwMode="auto">
            <a:xfrm>
              <a:off x="3742" y="1797"/>
              <a:ext cx="0" cy="17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7" name="Line 35"/>
            <p:cNvSpPr>
              <a:spLocks noChangeShapeType="1"/>
            </p:cNvSpPr>
            <p:nvPr/>
          </p:nvSpPr>
          <p:spPr bwMode="auto">
            <a:xfrm>
              <a:off x="4559" y="1797"/>
              <a:ext cx="0" cy="171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8" name="Line 36"/>
            <p:cNvSpPr>
              <a:spLocks noChangeShapeType="1"/>
            </p:cNvSpPr>
            <p:nvPr/>
          </p:nvSpPr>
          <p:spPr bwMode="auto">
            <a:xfrm>
              <a:off x="5375" y="1797"/>
              <a:ext cx="0" cy="1717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09" name="Line 37"/>
            <p:cNvSpPr>
              <a:spLocks noChangeShapeType="1"/>
            </p:cNvSpPr>
            <p:nvPr/>
          </p:nvSpPr>
          <p:spPr bwMode="auto">
            <a:xfrm>
              <a:off x="3334" y="2160"/>
              <a:ext cx="0" cy="862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710" name="Line 38"/>
            <p:cNvSpPr>
              <a:spLocks noChangeShapeType="1"/>
            </p:cNvSpPr>
            <p:nvPr/>
          </p:nvSpPr>
          <p:spPr bwMode="auto">
            <a:xfrm>
              <a:off x="2064" y="3294"/>
              <a:ext cx="861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89048F-4F70-4715-907F-742F526B06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8"/>
    </mc:Choice>
    <mc:Fallback xmlns="">
      <p:transition spd="slow" advTm="22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990600" y="1066800"/>
            <a:ext cx="7793038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tx2"/>
                </a:solidFill>
                <a:latin typeface="Times New Roman" pitchFamily="18" charset="0"/>
              </a:rPr>
              <a:t>Qualitative Risk Assessment</a:t>
            </a:r>
          </a:p>
        </p:txBody>
      </p:sp>
      <p:sp>
        <p:nvSpPr>
          <p:cNvPr id="1158147" name="Rectangle 3"/>
          <p:cNvSpPr>
            <a:spLocks noChangeArrowheads="1"/>
          </p:cNvSpPr>
          <p:nvPr/>
        </p:nvSpPr>
        <p:spPr bwMode="auto">
          <a:xfrm>
            <a:off x="1600200" y="2057400"/>
            <a:ext cx="5791200" cy="990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 altLang="en-US" sz="2400" b="1">
              <a:solidFill>
                <a:srgbClr val="FF9933"/>
              </a:solidFill>
              <a:latin typeface="Times New Roman" pitchFamily="18" charset="0"/>
            </a:endParaRPr>
          </a:p>
          <a:p>
            <a:pPr eaLnBrk="0" hangingPunct="0">
              <a:defRPr/>
            </a:pPr>
            <a:r>
              <a:rPr lang="en-US" altLang="en-US" sz="2800" b="1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Consequence Assessment</a:t>
            </a:r>
          </a:p>
          <a:p>
            <a:pPr eaLnBrk="0" hangingPunct="0">
              <a:defRPr/>
            </a:pPr>
            <a:endParaRPr lang="en-US" altLang="en-US" sz="2400" b="1">
              <a:solidFill>
                <a:srgbClr val="FF9933"/>
              </a:solidFill>
              <a:latin typeface="Arial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571500" y="3276600"/>
            <a:ext cx="78486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itchFamily="18" charset="0"/>
              </a:rPr>
              <a:t>Describes human health consequence of exposure to resistant bacteria based on importance of drug (or related drugs) to humans (ranking of antimicrobials)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228600" y="5716588"/>
            <a:ext cx="891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200" b="1" u="sng"/>
          </a:p>
        </p:txBody>
      </p:sp>
      <p:pic>
        <p:nvPicPr>
          <p:cNvPr id="2970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5091113"/>
            <a:ext cx="16462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525" y="5649913"/>
            <a:ext cx="768350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4" name="Picture 9" descr="C:\Users\HHarbott\AppData\Local\Microsoft\Windows\Temporary Internet Files\Content.IE5\4GQUQVQ7\MC900347477[1].wm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5124450"/>
            <a:ext cx="1812925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0" y="5716588"/>
            <a:ext cx="768350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6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5221288"/>
            <a:ext cx="3905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19688"/>
            <a:ext cx="1825625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EEA7823-A1DD-45DC-9476-803A24D2C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33"/>
    </mc:Choice>
    <mc:Fallback xmlns="">
      <p:transition spd="slow" advTm="29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2"/>
          <p:cNvSpPr txBox="1">
            <a:spLocks noChangeArrowheads="1"/>
          </p:cNvSpPr>
          <p:nvPr/>
        </p:nvSpPr>
        <p:spPr bwMode="auto">
          <a:xfrm>
            <a:off x="152400" y="1863725"/>
            <a:ext cx="8763000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80000"/>
              </a:lnSpc>
              <a:buSzPct val="110000"/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Describes human health consequence of exposure to resistant bacteria based on importance of drug (or related drugs) to humans (ranking of antimicrobials).</a:t>
            </a:r>
          </a:p>
          <a:p>
            <a:pPr>
              <a:lnSpc>
                <a:spcPct val="80000"/>
              </a:lnSpc>
              <a:buSzPct val="110000"/>
            </a:pPr>
            <a:endParaRPr lang="en-US" altLang="en-US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SzPct val="110000"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Appendix A was developed in conjunction with FDA’s Center for Drug Evaluation and Research (CDER)</a:t>
            </a:r>
          </a:p>
          <a:p>
            <a:pPr>
              <a:lnSpc>
                <a:spcPct val="80000"/>
              </a:lnSpc>
              <a:buSzPct val="110000"/>
              <a:buFontTx/>
              <a:buNone/>
            </a:pPr>
            <a:endParaRPr lang="en-US" altLang="zh-CN" sz="2000" dirty="0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>
              <a:lnSpc>
                <a:spcPct val="80000"/>
              </a:lnSpc>
              <a:buSzPct val="110000"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Importance of antimicrobial drugs according to their utility in human medicine- ranked as </a:t>
            </a:r>
            <a:r>
              <a:rPr lang="en-US" altLang="zh-CN" sz="2000" i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critically important</a:t>
            </a:r>
            <a:r>
              <a:rPr lang="en-US" altLang="zh-CN" sz="2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,</a:t>
            </a:r>
            <a:r>
              <a:rPr lang="en-US" altLang="zh-CN" sz="2000" dirty="0">
                <a:solidFill>
                  <a:srgbClr val="002D8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highly important</a:t>
            </a:r>
            <a:r>
              <a:rPr lang="en-US" altLang="zh-CN" sz="20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or</a:t>
            </a:r>
            <a:r>
              <a:rPr lang="en-US" altLang="zh-CN" sz="2000" dirty="0">
                <a:solidFill>
                  <a:srgbClr val="002D86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000" i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important</a:t>
            </a:r>
          </a:p>
          <a:p>
            <a:pPr>
              <a:lnSpc>
                <a:spcPct val="80000"/>
              </a:lnSpc>
              <a:buSzPct val="110000"/>
            </a:pPr>
            <a:endParaRPr lang="en-US" altLang="zh-CN" sz="2000" dirty="0">
              <a:solidFill>
                <a:srgbClr val="002D86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  <a:p>
            <a:pPr>
              <a:lnSpc>
                <a:spcPct val="80000"/>
              </a:lnSpc>
              <a:buSzPct val="110000"/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Qualitatively estimates the probability that human exposure to resistant bacteria will result in an adverse health consequence.</a:t>
            </a:r>
          </a:p>
          <a:p>
            <a:pPr>
              <a:lnSpc>
                <a:spcPct val="80000"/>
              </a:lnSpc>
              <a:buSzPct val="110000"/>
              <a:buFontTx/>
              <a:buNone/>
            </a:pPr>
            <a:endParaRPr lang="en-US" altLang="zh-CN" sz="2000" dirty="0"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80000"/>
              </a:lnSpc>
              <a:buSzPct val="110000"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Based upon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five</a:t>
            </a:r>
            <a:r>
              <a:rPr lang="en-US" altLang="zh-CN" sz="2000" dirty="0">
                <a:solidFill>
                  <a:srgbClr val="002D86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criteria</a:t>
            </a:r>
          </a:p>
          <a:p>
            <a:pPr>
              <a:lnSpc>
                <a:spcPct val="80000"/>
              </a:lnSpc>
              <a:buSzPct val="110000"/>
            </a:pPr>
            <a:endParaRPr lang="en-US" altLang="zh-CN" sz="2000" dirty="0">
              <a:latin typeface="Times New Roman" pitchFamily="18" charset="0"/>
              <a:ea typeface="SimSun" pitchFamily="2" charset="-122"/>
            </a:endParaRPr>
          </a:p>
          <a:p>
            <a:pPr>
              <a:lnSpc>
                <a:spcPct val="80000"/>
              </a:lnSpc>
              <a:buSzPct val="110000"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Appendix A rankings are in the process of re-evaluation and are out for public comment.  A public meeting is scheduled for November 16, 2020. </a:t>
            </a:r>
          </a:p>
          <a:p>
            <a:pPr algn="ctr">
              <a:lnSpc>
                <a:spcPct val="80000"/>
              </a:lnSpc>
              <a:buSzPct val="110000"/>
            </a:pPr>
            <a:endParaRPr lang="en-US" altLang="en-US" sz="2000" dirty="0">
              <a:solidFill>
                <a:srgbClr val="002D86"/>
              </a:solidFill>
            </a:endParaRPr>
          </a:p>
          <a:p>
            <a:pPr algn="ctr">
              <a:lnSpc>
                <a:spcPct val="80000"/>
              </a:lnSpc>
              <a:buSzPct val="110000"/>
              <a:buFontTx/>
              <a:buNone/>
            </a:pPr>
            <a:endParaRPr lang="en-US" altLang="en-US" sz="2000" dirty="0">
              <a:solidFill>
                <a:srgbClr val="002D86"/>
              </a:solidFill>
            </a:endParaRPr>
          </a:p>
        </p:txBody>
      </p:sp>
      <p:sp>
        <p:nvSpPr>
          <p:cNvPr id="30724" name="Rectangle 3"/>
          <p:cNvSpPr>
            <a:spLocks noRot="1" noChangeArrowheads="1"/>
          </p:cNvSpPr>
          <p:nvPr/>
        </p:nvSpPr>
        <p:spPr bwMode="auto">
          <a:xfrm>
            <a:off x="228600" y="609600"/>
            <a:ext cx="84439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latin typeface="Times New Roman" pitchFamily="18" charset="0"/>
                <a:cs typeface="Times New Roman" pitchFamily="18" charset="0"/>
              </a:rPr>
              <a:t>GFI #152, Consequence Assessment and Appendix 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B9379AD-1F15-4A89-AAB2-E95C24283D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66"/>
    </mc:Choice>
    <mc:Fallback xmlns="">
      <p:transition spd="slow" advTm="56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838200"/>
            <a:ext cx="8001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GFI #152 Consequence Assessment - </a:t>
            </a:r>
            <a:r>
              <a:rPr lang="en-US" altLang="zh-CN" sz="3200" b="1" dirty="0">
                <a:solidFill>
                  <a:schemeClr val="tx1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Criteria for Ranking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6200" y="2286000"/>
            <a:ext cx="89916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90600" lvl="1" indent="-533400">
              <a:lnSpc>
                <a:spcPct val="80000"/>
              </a:lnSpc>
              <a:buClr>
                <a:srgbClr val="FF0000"/>
              </a:buClr>
              <a:buSzPct val="84000"/>
              <a:buFont typeface="Wingdings" pitchFamily="2" charset="2"/>
              <a:buAutoNum type="arabicPeriod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Antimicrobial drugs used to treat enteric pathogens that cause food-borne disease</a:t>
            </a:r>
          </a:p>
          <a:p>
            <a:pPr marL="990600" lvl="1" indent="-533400">
              <a:lnSpc>
                <a:spcPct val="80000"/>
              </a:lnSpc>
              <a:buClr>
                <a:srgbClr val="FF0000"/>
              </a:buClr>
              <a:buSzPct val="84000"/>
              <a:buFont typeface="Wingdings" pitchFamily="2" charset="2"/>
              <a:buAutoNum type="arabicPeriod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Sole therapy or one of few alternatives to treat serious disease or drug is essential component among many antimicrobials in the treatment of human disease</a:t>
            </a:r>
          </a:p>
          <a:p>
            <a:pPr marL="990600" lvl="1" indent="-533400">
              <a:lnSpc>
                <a:spcPct val="80000"/>
              </a:lnSpc>
              <a:buClr>
                <a:srgbClr val="FF0000"/>
              </a:buClr>
              <a:buSzPct val="84000"/>
              <a:buFont typeface="Wingdings" pitchFamily="2" charset="2"/>
              <a:buAutoNum type="arabicPeriod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Antimicrobials used to treat enteric pathogens in non-food-borne disease</a:t>
            </a:r>
          </a:p>
          <a:p>
            <a:pPr marL="990600" lvl="1" indent="-533400">
              <a:lnSpc>
                <a:spcPct val="80000"/>
              </a:lnSpc>
              <a:buClr>
                <a:srgbClr val="FF0000"/>
              </a:buClr>
              <a:buSzPct val="84000"/>
              <a:buFont typeface="Wingdings" pitchFamily="2" charset="2"/>
              <a:buAutoNum type="arabicPeriod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cross-resistance within drug class and absence of linked resistance with other drug classes</a:t>
            </a:r>
          </a:p>
          <a:p>
            <a:pPr marL="990600" lvl="1" indent="-533400">
              <a:lnSpc>
                <a:spcPct val="80000"/>
              </a:lnSpc>
              <a:buClr>
                <a:srgbClr val="FF0000"/>
              </a:buClr>
              <a:buSzPct val="84000"/>
              <a:buFont typeface="Wingdings" pitchFamily="2" charset="2"/>
              <a:buAutoNum type="arabicPeriod"/>
              <a:defRPr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Difficulty in transmitting resistance elements within or across genera and species of organisms</a:t>
            </a:r>
          </a:p>
          <a:p>
            <a:pPr marL="457200" lvl="1" indent="0">
              <a:lnSpc>
                <a:spcPct val="80000"/>
              </a:lnSpc>
              <a:buClr>
                <a:schemeClr val="tx1"/>
              </a:buClr>
              <a:buSzPct val="115000"/>
              <a:buFont typeface="Arial" pitchFamily="34" charset="0"/>
              <a:buNone/>
              <a:defRPr/>
            </a:pP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</a:p>
          <a:p>
            <a:pPr marL="990600" lvl="1" indent="-533400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Critically important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 </a:t>
            </a:r>
            <a:r>
              <a:rPr lang="en-US" altLang="zh-CN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</a:t>
            </a:r>
            <a:r>
              <a:rPr lang="en-US" altLang="zh-CN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criteria </a:t>
            </a:r>
            <a:r>
              <a:rPr lang="en-US" altLang="zh-CN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and 2</a:t>
            </a:r>
          </a:p>
          <a:p>
            <a:pPr marL="990600" lvl="1" indent="-533400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Highly important</a:t>
            </a:r>
            <a:r>
              <a:rPr lang="en-US" altLang="zh-CN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Meet </a:t>
            </a:r>
            <a:r>
              <a:rPr lang="en-US" altLang="zh-CN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either</a:t>
            </a:r>
            <a:r>
              <a:rPr lang="en-US" altLang="zh-CN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or 2</a:t>
            </a:r>
          </a:p>
          <a:p>
            <a:pPr marL="990600" lvl="1" indent="-533400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r>
              <a:rPr lang="en-US" altLang="zh-CN" sz="2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Important</a:t>
            </a:r>
            <a:r>
              <a:rPr lang="en-US" altLang="zh-CN" sz="20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 </a:t>
            </a:r>
            <a:r>
              <a:rPr lang="en-US" altLang="zh-CN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either</a:t>
            </a:r>
            <a:r>
              <a:rPr lang="en-US" altLang="zh-CN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criteria </a:t>
            </a:r>
            <a:r>
              <a:rPr lang="en-US" altLang="zh-CN" sz="20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 4, or 5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31B9B9-62FC-4433-BDD4-7531B44C71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06"/>
    </mc:Choice>
    <mc:Fallback xmlns="">
      <p:transition spd="slow" advTm="56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3F357FF4-ADB6-491D-84B3-D2E2D13C89A5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b="1">
                <a:latin typeface="Times New Roman" pitchFamily="18" charset="0"/>
                <a:ea typeface="SimSun" pitchFamily="2" charset="-122"/>
              </a:rPr>
              <a:t>Drug Rankings and Examples</a:t>
            </a: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1100" y="1752600"/>
            <a:ext cx="6781800" cy="4648200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US" altLang="zh-CN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Critically Important</a:t>
            </a:r>
            <a:r>
              <a:rPr lang="en-US" altLang="zh-CN" sz="2800">
                <a:latin typeface="Times New Roman" pitchFamily="18" charset="0"/>
                <a:ea typeface="SimSun" pitchFamily="2" charset="-122"/>
              </a:rPr>
              <a:t>            </a:t>
            </a:r>
            <a:br>
              <a:rPr lang="en-US" altLang="zh-CN" sz="2800">
                <a:latin typeface="Times New Roman" pitchFamily="18" charset="0"/>
                <a:ea typeface="SimSun" pitchFamily="2" charset="-122"/>
              </a:rPr>
            </a:br>
            <a:r>
              <a:rPr lang="en-US" altLang="zh-CN" sz="2800">
                <a:latin typeface="Times New Roman" pitchFamily="18" charset="0"/>
                <a:ea typeface="SimSun" pitchFamily="2" charset="-122"/>
              </a:rPr>
              <a:t>3</a:t>
            </a:r>
            <a:r>
              <a:rPr lang="en-US" altLang="zh-CN" sz="2800" baseline="30000">
                <a:latin typeface="Times New Roman" pitchFamily="18" charset="0"/>
                <a:ea typeface="SimSun" pitchFamily="2" charset="-122"/>
              </a:rPr>
              <a:t>rd</a:t>
            </a:r>
            <a:r>
              <a:rPr lang="en-US" altLang="zh-CN" sz="2800">
                <a:latin typeface="Times New Roman" pitchFamily="18" charset="0"/>
                <a:ea typeface="SimSun" pitchFamily="2" charset="-122"/>
              </a:rPr>
              <a:t> Generation cephalosporins, macrolides, fluoroquinolones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Highly Important</a:t>
            </a:r>
            <a:r>
              <a:rPr lang="en-US" altLang="zh-CN"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2800">
                <a:latin typeface="Times New Roman" pitchFamily="18" charset="0"/>
                <a:ea typeface="SimSun" pitchFamily="2" charset="-122"/>
              </a:rPr>
              <a:t>                 </a:t>
            </a:r>
            <a:br>
              <a:rPr lang="en-US" altLang="zh-CN" sz="2800">
                <a:latin typeface="Times New Roman" pitchFamily="18" charset="0"/>
                <a:ea typeface="SimSun" pitchFamily="2" charset="-122"/>
              </a:rPr>
            </a:br>
            <a:r>
              <a:rPr lang="en-US" altLang="zh-CN" sz="2800">
                <a:latin typeface="Times New Roman" pitchFamily="18" charset="0"/>
                <a:ea typeface="SimSun" pitchFamily="2" charset="-122"/>
              </a:rPr>
              <a:t>aminoglycosides, clindamycin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zh-CN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Important   </a:t>
            </a:r>
            <a:r>
              <a:rPr lang="en-US" altLang="zh-CN" b="1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  <a:t>        </a:t>
            </a:r>
            <a:br>
              <a:rPr lang="en-US" altLang="zh-CN" b="1">
                <a:solidFill>
                  <a:schemeClr val="hlink"/>
                </a:solidFill>
                <a:latin typeface="Times New Roman" pitchFamily="18" charset="0"/>
                <a:ea typeface="SimSun" pitchFamily="2" charset="-122"/>
              </a:rPr>
            </a:br>
            <a:r>
              <a:rPr lang="en-US" altLang="zh-CN" sz="2800">
                <a:latin typeface="Times New Roman" pitchFamily="18" charset="0"/>
                <a:ea typeface="SimSun" pitchFamily="2" charset="-122"/>
              </a:rPr>
              <a:t>monobactams, quinolones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F48539-3B4B-4DA8-9354-A413DD26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9"/>
    </mc:Choice>
    <mc:Fallback xmlns="">
      <p:transition spd="slow" advTm="24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459" y="768758"/>
            <a:ext cx="6172200" cy="1531938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altLang="en-US" sz="3400" b="1" dirty="0">
                <a:latin typeface="Times New Roman" pitchFamily="18" charset="0"/>
                <a:cs typeface="Times New Roman" pitchFamily="18" charset="0"/>
              </a:rPr>
              <a:t>Uses of Antimicrobials in </a:t>
            </a:r>
            <a:br>
              <a:rPr lang="en-US" altLang="en-US" sz="3400" b="1" dirty="0"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3400" b="1" dirty="0">
                <a:latin typeface="Times New Roman" pitchFamily="18" charset="0"/>
                <a:cs typeface="Times New Roman" pitchFamily="18" charset="0"/>
              </a:rPr>
              <a:t>Food-Producing Animals in the USA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20050" y="2300696"/>
            <a:ext cx="8703900" cy="4481104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Therapeutic uses to manage a specific disease for a prescribed duration of time: 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Treatment of a specific animal disease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Control of a specific animal disease </a:t>
            </a:r>
          </a:p>
          <a:p>
            <a:pPr lvl="1">
              <a:lnSpc>
                <a:spcPct val="80000"/>
              </a:lnSpc>
              <a:defRPr/>
            </a:pPr>
            <a:r>
              <a:rPr lang="en-US" alt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Prevention of a specific animal disease</a:t>
            </a:r>
          </a:p>
          <a:p>
            <a:pPr lvl="1">
              <a:lnSpc>
                <a:spcPct val="80000"/>
              </a:lnSpc>
              <a:defRPr/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US" alt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April 2012: GFI #209 and December 2013: GFI #213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FDA thinks that production uses of medically important antimicrobials are not judicious.</a:t>
            </a:r>
            <a:endParaRPr lang="en-US" altLang="en-US" sz="1000" dirty="0">
              <a:latin typeface="Times New Roman" pitchFamily="18" charset="0"/>
              <a:cs typeface="Times New Roman" pitchFamily="18" charset="0"/>
            </a:endParaRPr>
          </a:p>
          <a:p>
            <a:pPr lvl="1">
              <a:lnSpc>
                <a:spcPct val="80000"/>
              </a:lnSpc>
              <a:defRPr/>
            </a:pPr>
            <a:r>
              <a:rPr lang="en-US" altLang="en-US" sz="2600" dirty="0">
                <a:latin typeface="Times New Roman" pitchFamily="18" charset="0"/>
                <a:cs typeface="Times New Roman" pitchFamily="18" charset="0"/>
              </a:rPr>
              <a:t>December 2016: Removal of production indications for medically important antimicrobials was fully implemented</a:t>
            </a:r>
          </a:p>
          <a:p>
            <a:pPr lvl="1">
              <a:lnSpc>
                <a:spcPct val="80000"/>
              </a:lnSpc>
              <a:defRPr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80000"/>
              </a:lnSpc>
              <a:defRPr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80000"/>
              </a:lnSpc>
              <a:buNone/>
              <a:defRPr/>
            </a:pP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FontTx/>
              <a:buNone/>
              <a:defRPr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2" descr="C:\Users\HHarbott\AppData\Local\Microsoft\Windows\Temporary Internet Files\Content.IE5\XWTSFVEG\MP900178658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39" y="471896"/>
            <a:ext cx="27352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C146FC3-9591-4C4A-8373-511A0C216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12"/>
    </mc:Choice>
    <mc:Fallback xmlns="">
      <p:transition spd="slow" advTm="4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A1955117-5519-4834-89D6-85DF087BC335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161218" name="Rectangle 2"/>
          <p:cNvSpPr>
            <a:spLocks noChangeArrowheads="1"/>
          </p:cNvSpPr>
          <p:nvPr/>
        </p:nvSpPr>
        <p:spPr bwMode="auto">
          <a:xfrm>
            <a:off x="838200" y="1828800"/>
            <a:ext cx="3268663" cy="914400"/>
          </a:xfrm>
          <a:prstGeom prst="rect">
            <a:avLst/>
          </a:prstGeom>
          <a:solidFill>
            <a:schemeClr val="tx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altLang="en-US" sz="2400" b="1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Release </a:t>
            </a:r>
          </a:p>
          <a:p>
            <a:pPr eaLnBrk="0" hangingPunct="0">
              <a:defRPr/>
            </a:pPr>
            <a:r>
              <a:rPr lang="en-US" altLang="en-US" sz="2400" b="1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Assessment</a:t>
            </a:r>
          </a:p>
        </p:txBody>
      </p:sp>
      <p:sp>
        <p:nvSpPr>
          <p:cNvPr id="1161219" name="Rectangle 3"/>
          <p:cNvSpPr>
            <a:spLocks noChangeArrowheads="1"/>
          </p:cNvSpPr>
          <p:nvPr/>
        </p:nvSpPr>
        <p:spPr bwMode="auto">
          <a:xfrm>
            <a:off x="838200" y="2819400"/>
            <a:ext cx="3268663" cy="838200"/>
          </a:xfrm>
          <a:prstGeom prst="rect">
            <a:avLst/>
          </a:prstGeom>
          <a:solidFill>
            <a:schemeClr val="tx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altLang="en-US" sz="2400" b="1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Exposure</a:t>
            </a:r>
          </a:p>
          <a:p>
            <a:pPr eaLnBrk="0" hangingPunct="0">
              <a:defRPr/>
            </a:pPr>
            <a:r>
              <a:rPr lang="en-US" altLang="en-US" sz="2400" b="1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Assessment</a:t>
            </a:r>
          </a:p>
        </p:txBody>
      </p:sp>
      <p:sp>
        <p:nvSpPr>
          <p:cNvPr id="33797" name="Line 4"/>
          <p:cNvSpPr>
            <a:spLocks noChangeShapeType="1"/>
          </p:cNvSpPr>
          <p:nvPr/>
        </p:nvSpPr>
        <p:spPr bwMode="auto">
          <a:xfrm>
            <a:off x="4114800" y="2209800"/>
            <a:ext cx="957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auto">
          <a:xfrm>
            <a:off x="990600" y="838200"/>
            <a:ext cx="7086600" cy="8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chemeClr val="tx2"/>
                </a:solidFill>
                <a:latin typeface="Times New Roman" pitchFamily="18" charset="0"/>
              </a:rPr>
              <a:t>Qualitative Risk Integration</a:t>
            </a:r>
          </a:p>
        </p:txBody>
      </p:sp>
      <p:sp>
        <p:nvSpPr>
          <p:cNvPr id="33799" name="Line 6"/>
          <p:cNvSpPr>
            <a:spLocks noChangeShapeType="1"/>
          </p:cNvSpPr>
          <p:nvPr/>
        </p:nvSpPr>
        <p:spPr bwMode="auto">
          <a:xfrm>
            <a:off x="4114800" y="3200400"/>
            <a:ext cx="957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61223" name="Rectangle 7"/>
          <p:cNvSpPr>
            <a:spLocks noChangeArrowheads="1"/>
          </p:cNvSpPr>
          <p:nvPr/>
        </p:nvSpPr>
        <p:spPr bwMode="auto">
          <a:xfrm>
            <a:off x="838200" y="3733800"/>
            <a:ext cx="3268663" cy="990600"/>
          </a:xfrm>
          <a:prstGeom prst="rect">
            <a:avLst/>
          </a:prstGeom>
          <a:solidFill>
            <a:schemeClr val="tx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 altLang="en-US" sz="2400" b="1">
              <a:solidFill>
                <a:srgbClr val="FF99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eaLnBrk="0" hangingPunct="0">
              <a:defRPr/>
            </a:pPr>
            <a:r>
              <a:rPr lang="en-US" altLang="en-US" sz="2400" b="1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Consequence</a:t>
            </a:r>
          </a:p>
          <a:p>
            <a:pPr eaLnBrk="0" hangingPunct="0">
              <a:defRPr/>
            </a:pPr>
            <a:r>
              <a:rPr lang="en-US" altLang="en-US" sz="2400" b="1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Assessment</a:t>
            </a:r>
          </a:p>
          <a:p>
            <a:pPr eaLnBrk="0" hangingPunct="0">
              <a:defRPr/>
            </a:pPr>
            <a:endParaRPr lang="en-US" altLang="en-US" sz="2400" b="1">
              <a:solidFill>
                <a:srgbClr val="FF99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3801" name="Line 8"/>
          <p:cNvSpPr>
            <a:spLocks noChangeShapeType="1"/>
          </p:cNvSpPr>
          <p:nvPr/>
        </p:nvSpPr>
        <p:spPr bwMode="auto">
          <a:xfrm>
            <a:off x="4114800" y="4191000"/>
            <a:ext cx="9572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802" name="Line 9"/>
          <p:cNvSpPr>
            <a:spLocks noChangeShapeType="1"/>
          </p:cNvSpPr>
          <p:nvPr/>
        </p:nvSpPr>
        <p:spPr bwMode="auto">
          <a:xfrm>
            <a:off x="5105400" y="2209800"/>
            <a:ext cx="0" cy="1981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803" name="Line 10"/>
          <p:cNvSpPr>
            <a:spLocks noChangeShapeType="1"/>
          </p:cNvSpPr>
          <p:nvPr/>
        </p:nvSpPr>
        <p:spPr bwMode="auto">
          <a:xfrm>
            <a:off x="5029200" y="3200400"/>
            <a:ext cx="460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161227" name="Rectangle 11"/>
          <p:cNvSpPr>
            <a:spLocks noChangeArrowheads="1"/>
          </p:cNvSpPr>
          <p:nvPr/>
        </p:nvSpPr>
        <p:spPr bwMode="auto">
          <a:xfrm>
            <a:off x="5410200" y="2667000"/>
            <a:ext cx="3268663" cy="1066800"/>
          </a:xfrm>
          <a:prstGeom prst="rect">
            <a:avLst/>
          </a:prstGeom>
          <a:solidFill>
            <a:schemeClr val="tx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kx="3284103" algn="bl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endParaRPr lang="en-US" altLang="en-US" sz="2400" b="1">
              <a:solidFill>
                <a:srgbClr val="FF99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</a:endParaRPr>
          </a:p>
          <a:p>
            <a:pPr eaLnBrk="0" hangingPunct="0">
              <a:defRPr/>
            </a:pPr>
            <a:r>
              <a:rPr lang="en-US" altLang="en-US" sz="3200" b="1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Risk Estimation</a:t>
            </a:r>
          </a:p>
          <a:p>
            <a:pPr eaLnBrk="0" hangingPunct="0">
              <a:defRPr/>
            </a:pPr>
            <a:endParaRPr lang="en-US" altLang="en-US" sz="2400" b="1">
              <a:solidFill>
                <a:srgbClr val="FF9933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3805" name="Rectangle 12"/>
          <p:cNvSpPr>
            <a:spLocks noChangeArrowheads="1"/>
          </p:cNvSpPr>
          <p:nvPr/>
        </p:nvSpPr>
        <p:spPr bwMode="auto">
          <a:xfrm>
            <a:off x="609600" y="4876800"/>
            <a:ext cx="8077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Risk estimation integrates results from release, exposure and consequence assessments to produce overall measure of risk associated with hazards.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792E44A-1D24-44AB-B641-4FFEA5860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0"/>
    </mc:Choice>
    <mc:Fallback xmlns="">
      <p:transition spd="slow" advTm="11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2003" name="Group 3"/>
          <p:cNvGraphicFramePr>
            <a:graphicFrameLocks noGrp="1"/>
          </p:cNvGraphicFramePr>
          <p:nvPr>
            <p:ph idx="1"/>
          </p:nvPr>
        </p:nvGraphicFramePr>
        <p:xfrm>
          <a:off x="1295400" y="914400"/>
          <a:ext cx="6781801" cy="5797573"/>
        </p:xfrm>
        <a:graphic>
          <a:graphicData uri="http://schemas.openxmlformats.org/drawingml/2006/table">
            <a:tbl>
              <a:tblPr/>
              <a:tblGrid>
                <a:gridCol w="2209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GL 27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GFI #152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Mechanism of activity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Spectrum of activity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PK/PD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Resistance mechanisms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Resistance transfer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Co-selection 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6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Evaluation of Human Exposure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</a:rPr>
                        <a:t>Additional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</a:rPr>
                        <a:t>Exposure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6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Evaluation of Human Importance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</a:rPr>
                        <a:t>Additional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</a:rPr>
                        <a:t>Consequence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B4CC348-7E6C-4559-A4EF-6D333D038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7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01"/>
    </mc:Choice>
    <mc:Fallback xmlns="">
      <p:transition spd="slow" advTm="18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52074397-8577-4887-80D9-EA6AC2C67A7C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en-US" sz="2800"/>
              <a:t>	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34820" name="Rectangle 3"/>
          <p:cNvSpPr>
            <a:spLocks noRot="1" noChangeArrowheads="1"/>
          </p:cNvSpPr>
          <p:nvPr/>
        </p:nvSpPr>
        <p:spPr bwMode="auto">
          <a:xfrm>
            <a:off x="0" y="896938"/>
            <a:ext cx="8991600" cy="855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GFI #152 Risk Management mitigations based on level of risk estimation for new approvals</a:t>
            </a:r>
          </a:p>
        </p:txBody>
      </p:sp>
      <p:graphicFrame>
        <p:nvGraphicFramePr>
          <p:cNvPr id="421938" name="Group 50"/>
          <p:cNvGraphicFramePr>
            <a:graphicFrameLocks noGrp="1"/>
          </p:cNvGraphicFramePr>
          <p:nvPr>
            <p:ph sz="half" idx="2"/>
          </p:nvPr>
        </p:nvGraphicFramePr>
        <p:xfrm>
          <a:off x="252413" y="1778000"/>
          <a:ext cx="8485187" cy="4727575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8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11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Approval conditions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 1 (High)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 2 (Medium)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Category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(Low)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8785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Marketing Status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Rx 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Rx/VFD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Rx/VFD/OTC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4606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Extra-label use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Restricted 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Restricted in some cases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Permitted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596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Extent of use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Low- Injectable- individual animals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Low, medium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Low, medium, high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13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Post-approval monitoring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NARMS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NARMS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certain cases 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05961"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Advisory committee review considered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Depends- first approval in class, </a:t>
                      </a:r>
                      <a:r>
                        <a:rPr kumimoji="0" lang="en-US" alt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etc</a:t>
                      </a:r>
                      <a:endParaRPr kumimoji="0" lang="en-US" alt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certain cases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1pPr>
                      <a:lvl2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0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2pPr>
                      <a:lvl3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3pPr>
                      <a:lvl4pPr algn="l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4pPr>
                      <a:lvl5pPr algn="l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48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30D5D6-92D1-4D41-AC7E-2CAA70A2F0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27"/>
    </mc:Choice>
    <mc:Fallback xmlns="">
      <p:transition spd="slow" advTm="51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TextBox 1"/>
          <p:cNvSpPr txBox="1">
            <a:spLocks noChangeArrowheads="1"/>
          </p:cNvSpPr>
          <p:nvPr/>
        </p:nvSpPr>
        <p:spPr bwMode="auto">
          <a:xfrm>
            <a:off x="76200" y="985838"/>
            <a:ext cx="922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GFI #152 : Lessons Learned, Unique Challenges  </a:t>
            </a:r>
          </a:p>
        </p:txBody>
      </p:sp>
      <p:sp>
        <p:nvSpPr>
          <p:cNvPr id="39940" name="TextBox 1"/>
          <p:cNvSpPr txBox="1">
            <a:spLocks noChangeArrowheads="1"/>
          </p:cNvSpPr>
          <p:nvPr/>
        </p:nvSpPr>
        <p:spPr bwMode="auto">
          <a:xfrm>
            <a:off x="152400" y="1509713"/>
            <a:ext cx="883602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Data gaps:  Working with Sponsors to develop studies to address Data Gaps (Example:  Danofloxacin NADA 141-207)</a:t>
            </a:r>
          </a:p>
          <a:p>
            <a:pPr eaLnBrk="1" hangingPunct="1">
              <a:spcBef>
                <a:spcPct val="0"/>
              </a:spcBef>
            </a:pPr>
            <a:endParaRPr lang="en-US" altLang="en-US" sz="10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Assessing risks to public health from drugs proposed for use for the first time in food animals (no pre-existing baseline data; not in appendix A)</a:t>
            </a:r>
          </a:p>
          <a:p>
            <a:pPr eaLnBrk="1" hangingPunct="1">
              <a:spcBef>
                <a:spcPct val="0"/>
              </a:spcBef>
            </a:pPr>
            <a:endParaRPr lang="en-US" altLang="en-US" sz="10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Whole genome sequencing (WGS): Predicted Resistance vs. AST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Surveillance systems moving primarily to WGS, using the identification of antimicrobial resistance genes as predicted resistance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Good validation for more common foodborne pathogens, less reliability for those not as often studied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Clinical relevance of predicted resistance? 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Inability to monitor MIC creep – not scalable like MIC distribution data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000" dirty="0">
                <a:latin typeface="Times New Roman" pitchFamily="18" charset="0"/>
                <a:cs typeface="Times New Roman" pitchFamily="18" charset="0"/>
              </a:rPr>
              <a:t>Drug Sponsor/Industry acceptance? 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8C3CBD2-8E8D-43D9-B133-84C66BF5A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50"/>
    </mc:Choice>
    <mc:Fallback xmlns="">
      <p:transition spd="slow" advTm="128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extBox 1"/>
          <p:cNvSpPr txBox="1">
            <a:spLocks noChangeArrowheads="1"/>
          </p:cNvSpPr>
          <p:nvPr/>
        </p:nvSpPr>
        <p:spPr bwMode="auto">
          <a:xfrm>
            <a:off x="-38100" y="957263"/>
            <a:ext cx="9220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GFI #152 : Lessons Learned, Unique Challenges  </a:t>
            </a:r>
          </a:p>
        </p:txBody>
      </p:sp>
      <p:sp>
        <p:nvSpPr>
          <p:cNvPr id="40964" name="TextBox 1"/>
          <p:cNvSpPr txBox="1">
            <a:spLocks noChangeArrowheads="1"/>
          </p:cNvSpPr>
          <p:nvPr/>
        </p:nvSpPr>
        <p:spPr bwMode="auto">
          <a:xfrm>
            <a:off x="457200" y="1738313"/>
            <a:ext cx="82296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Assessing risk to public health from drugs being co-developed in both human and food animals – no data on use in human medicine; not in appendix A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 err="1">
                <a:latin typeface="Times New Roman" pitchFamily="18" charset="0"/>
                <a:cs typeface="Times New Roman" pitchFamily="18" charset="0"/>
              </a:rPr>
              <a:t>Drug:Bug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interaction and host: may not be the same level of AMR risk from proposed uses across food animals, thus important to weigh risk appropriately and develop tailored risk management mitigations</a:t>
            </a:r>
          </a:p>
          <a:p>
            <a:pPr eaLnBrk="1" hangingPunct="1">
              <a:spcBef>
                <a:spcPct val="0"/>
              </a:spcBef>
              <a:buClr>
                <a:srgbClr val="FF0000"/>
              </a:buClr>
            </a:pP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Extent and duration of use- key drivers to AMR risk management and mitigating risk to public health; labels that look good on paper may not be practical in the animal husbandry environment</a:t>
            </a:r>
            <a:endParaRPr lang="en-US" altLang="en-US" sz="2000" dirty="0">
              <a:solidFill>
                <a:srgbClr val="000099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984EBF-4EFF-4150-B229-1F71D6D6AF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572"/>
    </mc:Choice>
    <mc:Fallback xmlns="">
      <p:transition spd="slow" advTm="5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28600" y="1219200"/>
            <a:ext cx="8686800" cy="495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tabLst>
                <a:tab pos="457200" algn="l"/>
                <a:tab pos="688975" algn="l"/>
              </a:tabLst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401638" algn="l" eaLnBrk="0" hangingPunct="0">
              <a:spcBef>
                <a:spcPct val="20000"/>
              </a:spcBef>
              <a:buChar char="–"/>
              <a:tabLst>
                <a:tab pos="457200" algn="l"/>
                <a:tab pos="688975" algn="l"/>
              </a:tabLst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028700" indent="-228600" algn="l" eaLnBrk="0" hangingPunct="0">
              <a:spcBef>
                <a:spcPct val="20000"/>
              </a:spcBef>
              <a:buChar char="•"/>
              <a:tabLst>
                <a:tab pos="457200" algn="l"/>
                <a:tab pos="688975" algn="l"/>
              </a:tabLst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tabLst>
                <a:tab pos="457200" algn="l"/>
                <a:tab pos="6889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tabLst>
                <a:tab pos="457200" algn="l"/>
                <a:tab pos="6889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6889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6889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6889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457200" algn="l"/>
                <a:tab pos="688975" algn="l"/>
              </a:tabLs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 Summary the Framework in GFI #152:</a:t>
            </a:r>
            <a:r>
              <a:rPr lang="en-US" altLang="en-US" sz="28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pPr marL="342900" indent="-342900" eaLnBrk="1" hangingPunct="1">
              <a:spcBef>
                <a:spcPct val="50000"/>
              </a:spcBef>
              <a:buSzPct val="111000"/>
              <a:defRPr/>
            </a:pP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Considers an antimicrobial new drug to be ‘safe’ if it concludes that there is a </a:t>
            </a:r>
            <a:r>
              <a:rPr lang="en-US" altLang="en-US" sz="2400" i="1" dirty="0">
                <a:solidFill>
                  <a:srgbClr val="EE4F00"/>
                </a:solidFill>
                <a:latin typeface="Times New Roman" pitchFamily="18" charset="0"/>
                <a:cs typeface="Times New Roman" pitchFamily="18" charset="0"/>
              </a:rPr>
              <a:t>reasonable certainty of no harm</a:t>
            </a:r>
            <a:r>
              <a:rPr lang="en-US" altLang="en-US" sz="2400" dirty="0">
                <a:solidFill>
                  <a:srgbClr val="EE4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to public health from the proposed use of a drug in food-producing animals.</a:t>
            </a:r>
          </a:p>
          <a:p>
            <a:pPr marL="342900" indent="-342900" eaLnBrk="1" hangingPunct="1">
              <a:spcBef>
                <a:spcPct val="50000"/>
              </a:spcBef>
              <a:buSzPct val="111000"/>
              <a:defRPr/>
            </a:pPr>
            <a:r>
              <a:rPr lang="en-US" altLang="zh-CN" sz="24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Is concerned about the decrease (or loss) in effectiveness of antimicrobial drugs in humans as a consequence of human exposure to resistant bacteria through the ingestion of animal derived products. </a:t>
            </a:r>
          </a:p>
          <a:p>
            <a:pPr marL="342900" indent="-342900" eaLnBrk="1" hangingPunct="1">
              <a:spcBef>
                <a:spcPct val="50000"/>
              </a:spcBef>
              <a:buSzPct val="111000"/>
              <a:defRPr/>
            </a:pPr>
            <a:r>
              <a:rPr lang="en-US" altLang="zh-CN" sz="2400" dirty="0"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Provides a Qualitative Risk Assessment process to estimate the probability of the occurrence of the hazard. </a:t>
            </a:r>
            <a:endParaRPr lang="en-US" alt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5806858-F948-424B-91C0-047A494D2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562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5350396-E240-4B8C-9BA5-989502CD0513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400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3581400" y="838200"/>
            <a:ext cx="4191000" cy="1143000"/>
          </a:xfrm>
        </p:spPr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  <a:latin typeface="Times New Roman" pitchFamily="18" charset="0"/>
              </a:rPr>
              <a:t>Acknowledgements</a:t>
            </a:r>
            <a:r>
              <a:rPr lang="en-US" altLang="en-US" sz="3600" dirty="0">
                <a:solidFill>
                  <a:srgbClr val="FFFF66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1508" name="Rectangle 8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1981200"/>
            <a:ext cx="4572000" cy="44958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en-US" altLang="en-US" b="1" dirty="0"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r>
              <a:rPr lang="en-US" altLang="en-US" b="1" dirty="0">
                <a:latin typeface="Times New Roman" pitchFamily="18" charset="0"/>
              </a:rPr>
              <a:t>CVM ONADE</a:t>
            </a:r>
          </a:p>
          <a:p>
            <a:pPr eaLnBrk="1" hangingPunct="1">
              <a:defRPr/>
            </a:pPr>
            <a:r>
              <a:rPr lang="en-US" altLang="en-US" sz="1800" b="1" dirty="0">
                <a:latin typeface="Times New Roman" pitchFamily="18" charset="0"/>
              </a:rPr>
              <a:t>Dr. Jeff Gilbert</a:t>
            </a:r>
          </a:p>
          <a:p>
            <a:pPr eaLnBrk="1" hangingPunct="1">
              <a:defRPr/>
            </a:pPr>
            <a:r>
              <a:rPr lang="en-US" altLang="en-US" sz="1800" b="1" dirty="0">
                <a:latin typeface="Times New Roman" pitchFamily="18" charset="0"/>
              </a:rPr>
              <a:t>Dr. Ruby Singh</a:t>
            </a:r>
          </a:p>
          <a:p>
            <a:pPr eaLnBrk="1" hangingPunct="1">
              <a:defRPr/>
            </a:pPr>
            <a:r>
              <a:rPr lang="en-US" altLang="en-US" sz="1800" b="1" dirty="0">
                <a:latin typeface="Times New Roman" pitchFamily="18" charset="0"/>
              </a:rPr>
              <a:t>Division of Human Food Safety</a:t>
            </a:r>
          </a:p>
          <a:p>
            <a:pPr eaLnBrk="1" hangingPunct="1">
              <a:defRPr/>
            </a:pPr>
            <a:r>
              <a:rPr lang="en-US" altLang="en-US" sz="1800" b="1" dirty="0">
                <a:latin typeface="Times New Roman" pitchFamily="18" charset="0"/>
              </a:rPr>
              <a:t>Microbial Food Safety Team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1400" b="1" dirty="0">
              <a:latin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en-US" sz="1400" b="1" dirty="0">
              <a:latin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en-US" sz="1400" b="1" dirty="0">
              <a:latin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en-US" sz="1400" b="1" dirty="0">
              <a:latin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en-US" sz="1400" b="1" dirty="0">
              <a:latin typeface="Times New Roman" pitchFamily="18" charset="0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altLang="en-US" sz="1400" b="1" dirty="0">
                <a:latin typeface="Times New Roman" pitchFamily="18" charset="0"/>
              </a:rPr>
              <a:t>Heather Harbottle, Ph.D.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1400" b="1" dirty="0">
                <a:latin typeface="Times New Roman" pitchFamily="18" charset="0"/>
              </a:rPr>
              <a:t>7500 Standish Place HFV-157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1400" b="1" dirty="0">
                <a:latin typeface="Times New Roman" pitchFamily="18" charset="0"/>
              </a:rPr>
              <a:t>Rockville, MD 20855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altLang="en-US" sz="1400" b="1" dirty="0">
                <a:latin typeface="Times New Roman" pitchFamily="18" charset="0"/>
              </a:rPr>
              <a:t>heather.harbottle@fda.hhs.gov</a:t>
            </a:r>
          </a:p>
          <a:p>
            <a:pPr marL="0" indent="0" eaLnBrk="1" hangingPunct="1">
              <a:buFontTx/>
              <a:buNone/>
              <a:defRPr/>
            </a:pPr>
            <a:endParaRPr lang="en-US" altLang="en-US" sz="2000" b="1" dirty="0"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endParaRPr lang="en-US" altLang="en-US" sz="2000" b="1" dirty="0">
              <a:latin typeface="Times New Roman" pitchFamily="18" charset="0"/>
            </a:endParaRPr>
          </a:p>
          <a:p>
            <a:pPr eaLnBrk="1" hangingPunct="1">
              <a:defRPr/>
            </a:pPr>
            <a:endParaRPr lang="en-US" altLang="en-US" sz="2000" b="1" dirty="0">
              <a:latin typeface="Times New Roman" pitchFamily="18" charset="0"/>
            </a:endParaRPr>
          </a:p>
          <a:p>
            <a:pPr eaLnBrk="1" hangingPunct="1">
              <a:defRPr/>
            </a:pPr>
            <a:endParaRPr lang="en-US" altLang="en-US" sz="2000" b="1" dirty="0">
              <a:latin typeface="Times New Roman" pitchFamily="18" charset="0"/>
            </a:endParaRPr>
          </a:p>
          <a:p>
            <a:pPr eaLnBrk="1" hangingPunct="1">
              <a:buFontTx/>
              <a:buNone/>
              <a:defRPr/>
            </a:pPr>
            <a:endParaRPr lang="en-US" altLang="en-US" sz="2000" b="1" dirty="0">
              <a:latin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F5CFAC-7AC5-45A8-8964-5110451D61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057400"/>
            <a:ext cx="5143500" cy="3429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E70712-5DDE-400C-8AFA-5BA44F92D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46"/>
    </mc:Choice>
    <mc:Fallback xmlns="">
      <p:transition spd="slow" advTm="16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447800"/>
            <a:ext cx="8686800" cy="914400"/>
          </a:xfrm>
        </p:spPr>
        <p:txBody>
          <a:bodyPr/>
          <a:lstStyle/>
          <a:p>
            <a:pPr eaLnBrk="1" hangingPunct="1"/>
            <a:r>
              <a:rPr lang="en-US" altLang="zh-CN" sz="3200" b="1" dirty="0">
                <a:solidFill>
                  <a:srgbClr val="6600CC"/>
                </a:solidFill>
                <a:latin typeface="Times New Roman" pitchFamily="18" charset="0"/>
                <a:ea typeface="SimSun" pitchFamily="2" charset="-122"/>
              </a:rPr>
              <a:t>FDA Guidance for Industry #152:</a:t>
            </a:r>
            <a:r>
              <a:rPr lang="en-US" altLang="zh-CN" sz="3200" b="1" dirty="0">
                <a:solidFill>
                  <a:srgbClr val="6600CC"/>
                </a:solidFill>
                <a:ea typeface="SimSun" pitchFamily="2" charset="-122"/>
              </a:rPr>
              <a:t>  </a:t>
            </a:r>
            <a:r>
              <a:rPr lang="en-US" altLang="zh-CN" sz="3200" b="1" dirty="0">
                <a:solidFill>
                  <a:srgbClr val="6600CC"/>
                </a:solidFill>
                <a:latin typeface="Times New Roman" pitchFamily="18" charset="0"/>
                <a:ea typeface="SimSun" pitchFamily="2" charset="-122"/>
              </a:rPr>
              <a:t>Evaluating the Safety of Antimicrobial New Animal Drugs with Regard to Their Microbiological Effects on Bacteria of Human Health Concern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3048000"/>
            <a:ext cx="8497888" cy="2667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Qualitative risk assessment approach</a:t>
            </a:r>
          </a:p>
          <a:p>
            <a:pPr eaLnBrk="1" hangingPunct="1">
              <a:defRPr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Assess antimicrobial drugs intended for food-producing animals regarding the development of resistance</a:t>
            </a:r>
          </a:p>
          <a:p>
            <a:pPr eaLnBrk="1" hangingPunct="1">
              <a:defRPr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Address human exposure to antimicrobial resistant microbes through ingestion of animal-derived food</a:t>
            </a:r>
          </a:p>
          <a:p>
            <a:pPr eaLnBrk="1" hangingPunct="1">
              <a:defRPr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Implemented in 2003</a:t>
            </a:r>
          </a:p>
          <a:p>
            <a:pPr eaLnBrk="1" hangingPunct="1">
              <a:defRPr/>
            </a:pPr>
            <a:endParaRPr lang="en-US" altLang="zh-CN" sz="1200" dirty="0">
              <a:latin typeface="Times New Roman" pitchFamily="18" charset="0"/>
              <a:ea typeface="SimSun" pitchFamily="2" charset="-122"/>
            </a:endParaRPr>
          </a:p>
          <a:p>
            <a:pPr marL="0" indent="0" eaLnBrk="1" hangingPunct="1">
              <a:buNone/>
              <a:defRPr/>
            </a:pP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Goal: To provide safe use of antimicrobials in food animals while ensuring that significant human therapies are not compromised or lost.</a:t>
            </a:r>
          </a:p>
          <a:p>
            <a:pPr marL="0" indent="0" eaLnBrk="1" hangingPunct="1">
              <a:buNone/>
              <a:defRPr/>
            </a:pPr>
            <a:endParaRPr lang="en-US" altLang="zh-CN" sz="2400" dirty="0">
              <a:latin typeface="Times New Roman" pitchFamily="18" charset="0"/>
              <a:ea typeface="SimSun" pitchFamily="2" charset="-122"/>
            </a:endParaRPr>
          </a:p>
          <a:p>
            <a:pPr marL="0" indent="0" eaLnBrk="1" hangingPunct="1">
              <a:buFontTx/>
              <a:buNone/>
              <a:defRPr/>
            </a:pPr>
            <a:endParaRPr lang="en-US" altLang="zh-CN" sz="2400" dirty="0"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buFontTx/>
              <a:buNone/>
              <a:defRPr/>
            </a:pPr>
            <a:endParaRPr lang="en-US" altLang="zh-CN" sz="1800" b="1" dirty="0">
              <a:latin typeface="Times New Roman" pitchFamily="18" charset="0"/>
              <a:ea typeface="SimSun" pitchFamily="2" charset="-122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ACEF5A-B4E4-40C1-B1B4-7FE162223F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32"/>
    </mc:Choice>
    <mc:Fallback xmlns="">
      <p:transition spd="slow" advTm="34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914400" y="1905000"/>
            <a:ext cx="7085013" cy="3962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legacyObliqueBottom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46883" name="Text Box 3"/>
          <p:cNvSpPr txBox="1">
            <a:spLocks noChangeArrowheads="1"/>
          </p:cNvSpPr>
          <p:nvPr/>
        </p:nvSpPr>
        <p:spPr bwMode="auto">
          <a:xfrm>
            <a:off x="2209800" y="2133600"/>
            <a:ext cx="4048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altLang="en-US" sz="2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Qualitative Risk Assessment</a:t>
            </a:r>
          </a:p>
        </p:txBody>
      </p:sp>
      <p:sp>
        <p:nvSpPr>
          <p:cNvPr id="1146884" name="Text Box 4"/>
          <p:cNvSpPr txBox="1">
            <a:spLocks noChangeArrowheads="1"/>
          </p:cNvSpPr>
          <p:nvPr/>
        </p:nvSpPr>
        <p:spPr bwMode="auto">
          <a:xfrm>
            <a:off x="1992313" y="2667000"/>
            <a:ext cx="4484687" cy="43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Step 1. Release Assessment</a:t>
            </a:r>
          </a:p>
        </p:txBody>
      </p:sp>
      <p:sp>
        <p:nvSpPr>
          <p:cNvPr id="1146885" name="Text Box 5"/>
          <p:cNvSpPr txBox="1">
            <a:spLocks noChangeArrowheads="1"/>
          </p:cNvSpPr>
          <p:nvPr/>
        </p:nvSpPr>
        <p:spPr bwMode="auto">
          <a:xfrm>
            <a:off x="1981200" y="3276600"/>
            <a:ext cx="4498975" cy="43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Step 2. Exposure Assessment</a:t>
            </a:r>
          </a:p>
        </p:txBody>
      </p:sp>
      <p:sp>
        <p:nvSpPr>
          <p:cNvPr id="1146886" name="Text Box 6"/>
          <p:cNvSpPr txBox="1">
            <a:spLocks noChangeArrowheads="1"/>
          </p:cNvSpPr>
          <p:nvPr/>
        </p:nvSpPr>
        <p:spPr bwMode="auto">
          <a:xfrm>
            <a:off x="1981200" y="3886200"/>
            <a:ext cx="4495800" cy="436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Step 3. Consequence Assessment</a:t>
            </a:r>
          </a:p>
        </p:txBody>
      </p:sp>
      <p:sp>
        <p:nvSpPr>
          <p:cNvPr id="1146887" name="Text Box 7"/>
          <p:cNvSpPr txBox="1">
            <a:spLocks noChangeArrowheads="1"/>
          </p:cNvSpPr>
          <p:nvPr/>
        </p:nvSpPr>
        <p:spPr bwMode="auto">
          <a:xfrm>
            <a:off x="3352800" y="5257800"/>
            <a:ext cx="22955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altLang="en-US" sz="2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Risk Estimation</a:t>
            </a:r>
          </a:p>
        </p:txBody>
      </p:sp>
      <p:sp>
        <p:nvSpPr>
          <p:cNvPr id="20488" name="AutoShape 8"/>
          <p:cNvSpPr>
            <a:spLocks noChangeArrowheads="1"/>
          </p:cNvSpPr>
          <p:nvPr/>
        </p:nvSpPr>
        <p:spPr bwMode="auto">
          <a:xfrm>
            <a:off x="3886200" y="4648200"/>
            <a:ext cx="1076325" cy="533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2"/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sy="50000" kx="2453608" rotWithShape="0">
              <a:schemeClr val="bg2">
                <a:alpha val="50000"/>
              </a:schemeClr>
            </a:outerShdw>
          </a:effectLst>
        </p:spPr>
        <p:txBody>
          <a:bodyPr vert="eaVert"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0489" name="Group 9"/>
          <p:cNvGrpSpPr>
            <a:grpSpLocks/>
          </p:cNvGrpSpPr>
          <p:nvPr/>
        </p:nvGrpSpPr>
        <p:grpSpPr bwMode="auto">
          <a:xfrm>
            <a:off x="2286000" y="762000"/>
            <a:ext cx="4724400" cy="838200"/>
            <a:chOff x="1632" y="288"/>
            <a:chExt cx="2928" cy="528"/>
          </a:xfrm>
        </p:grpSpPr>
        <p:sp>
          <p:nvSpPr>
            <p:cNvPr id="20490" name="Rectangle 10"/>
            <p:cNvSpPr>
              <a:spLocks noChangeArrowheads="1"/>
            </p:cNvSpPr>
            <p:nvPr/>
          </p:nvSpPr>
          <p:spPr bwMode="auto">
            <a:xfrm>
              <a:off x="1632" y="288"/>
              <a:ext cx="2928" cy="52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legacyObliqueBottomLeft"/>
              <a:lightRig rig="legacyFlat3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1146891" name="Text Box 11"/>
            <p:cNvSpPr txBox="1">
              <a:spLocks noChangeArrowheads="1"/>
            </p:cNvSpPr>
            <p:nvPr/>
          </p:nvSpPr>
          <p:spPr bwMode="auto">
            <a:xfrm>
              <a:off x="1920" y="432"/>
              <a:ext cx="218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 eaLnBrk="0" hangingPunct="0">
                <a:defRPr/>
              </a:pPr>
              <a:r>
                <a:rPr lang="en-US" altLang="en-US" sz="2400">
                  <a:solidFill>
                    <a:schemeClr val="tx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Hazard Characterization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DE64EC-3A1A-4A7D-A68D-8DB88485A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46"/>
    </mc:Choice>
    <mc:Fallback xmlns="">
      <p:transition spd="slow" advTm="29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2003" name="Group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2498222"/>
              </p:ext>
            </p:extLst>
          </p:nvPr>
        </p:nvGraphicFramePr>
        <p:xfrm>
          <a:off x="1295400" y="914400"/>
          <a:ext cx="6781801" cy="5797573"/>
        </p:xfrm>
        <a:graphic>
          <a:graphicData uri="http://schemas.openxmlformats.org/drawingml/2006/table">
            <a:tbl>
              <a:tblPr/>
              <a:tblGrid>
                <a:gridCol w="22092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9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633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3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GL 27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imes New Roman" pitchFamily="18" charset="0"/>
                        </a:rPr>
                        <a:t>GFI #152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Mechanism of activity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Spectrum of activity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1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PK/PD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Resistance mechanisms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51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Resistance transfer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Co-selection 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itchFamily="18" charset="0"/>
                        </a:rPr>
                        <a:t>Basic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</a:rPr>
                        <a:t>Release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6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Evaluation of Human Exposure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</a:rPr>
                        <a:t>Additional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l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algn="l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algn="l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algn="l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</a:rPr>
                        <a:t>Exposure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963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Evaluation of Human Importance</a:t>
                      </a:r>
                    </a:p>
                  </a:txBody>
                  <a:tcPr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Times New Roman" pitchFamily="18" charset="0"/>
                        </a:rPr>
                        <a:t>Additional Data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</a:rPr>
                        <a:t>Consequence Assessment</a:t>
                      </a: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C4501F-D9E0-41A0-8005-54DE2C7905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17"/>
    </mc:Choice>
    <mc:Fallback xmlns="">
      <p:transition spd="slow" advTm="39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C:\Users\HHarbott\AppData\Local\Microsoft\Windows\Temporary Internet Files\Content.IE5\XWTSFVEG\MP90043924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1943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295400"/>
            <a:ext cx="6604000" cy="682625"/>
          </a:xfrm>
        </p:spPr>
        <p:txBody>
          <a:bodyPr/>
          <a:lstStyle/>
          <a:p>
            <a:pPr eaLnBrk="1" hangingPunct="1"/>
            <a:r>
              <a:rPr lang="en-US" altLang="zh-CN" sz="4000" b="1">
                <a:solidFill>
                  <a:schemeClr val="tx1"/>
                </a:solidFill>
                <a:latin typeface="Times New Roman" pitchFamily="18" charset="0"/>
                <a:ea typeface="SimSun" pitchFamily="2" charset="-122"/>
              </a:rPr>
              <a:t>Hazard Identification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2413" y="2203450"/>
            <a:ext cx="8610600" cy="3124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dirty="0">
                <a:latin typeface="Times New Roman" pitchFamily="18" charset="0"/>
                <a:ea typeface="SimSun" pitchFamily="2" charset="-122"/>
              </a:rPr>
              <a:t>The </a:t>
            </a: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</a:rPr>
              <a:t>hazard</a:t>
            </a:r>
            <a:r>
              <a:rPr lang="en-US" altLang="zh-CN" b="1" dirty="0">
                <a:solidFill>
                  <a:srgbClr val="0000FF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dirty="0">
                <a:latin typeface="Times New Roman" pitchFamily="18" charset="0"/>
                <a:ea typeface="SimSun" pitchFamily="2" charset="-122"/>
              </a:rPr>
              <a:t>has been defined as human illness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latin typeface="Times New Roman" pitchFamily="18" charset="0"/>
                <a:ea typeface="SimSun" pitchFamily="2" charset="-122"/>
              </a:rPr>
              <a:t>caused by an antimicrobial-resistant bacterium, 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800" dirty="0"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latin typeface="Times New Roman" pitchFamily="18" charset="0"/>
                <a:ea typeface="SimSun" pitchFamily="2" charset="-122"/>
              </a:rPr>
              <a:t>attributable to an animal-derived food commodity,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latin typeface="Times New Roman" pitchFamily="18" charset="0"/>
                <a:ea typeface="SimSun" pitchFamily="2" charset="-122"/>
              </a:rPr>
              <a:t>treated with a human antimicrobial drug of concern.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endParaRPr lang="en-US" altLang="zh-CN" sz="2800" dirty="0">
              <a:latin typeface="Times New Roman" pitchFamily="18" charset="0"/>
              <a:ea typeface="SimSun" pitchFamily="2" charset="-122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latin typeface="Times New Roman" pitchFamily="18" charset="0"/>
                <a:ea typeface="SimSun" pitchFamily="2" charset="-122"/>
              </a:rPr>
              <a:t>In some instances, a hazard characterization is sufficient for a particular antimicrobial drug.</a:t>
            </a:r>
          </a:p>
        </p:txBody>
      </p:sp>
      <p:pic>
        <p:nvPicPr>
          <p:cNvPr id="21509" name="Picture 5" descr="C:\Users\HHarbott\AppData\Local\Microsoft\Windows\Temporary Internet Files\Content.IE5\XWTSFVEG\MP900439244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914400"/>
            <a:ext cx="19431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D5F54BF-24BD-4797-AED7-1C4597CEE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57"/>
    </mc:Choice>
    <mc:Fallback xmlns="">
      <p:transition spd="slow" advTm="27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F73AB719-A639-4566-B4C2-181EF3ECF016}" type="slidenum">
              <a:rPr lang="en-US" altLang="en-US" sz="1400" smtClean="0"/>
              <a:pPr algn="r"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7924800" cy="9144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Times New Roman" pitchFamily="18" charset="0"/>
              </a:rPr>
              <a:t>Foodborne Pathogens Commonly Addressed in GFI 152 Risk Assessments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057400"/>
            <a:ext cx="8382000" cy="4525963"/>
          </a:xfrm>
        </p:spPr>
        <p:txBody>
          <a:bodyPr/>
          <a:lstStyle/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Top pathogens transmitted by food (MMWR): </a:t>
            </a:r>
            <a:r>
              <a:rPr lang="en-US" altLang="en-US" sz="2800" i="1" dirty="0">
                <a:latin typeface="Times New Roman" pitchFamily="18" charset="0"/>
              </a:rPr>
              <a:t>Salmonella enterica</a:t>
            </a:r>
            <a:r>
              <a:rPr lang="en-US" altLang="en-US" sz="2800" dirty="0">
                <a:latin typeface="Times New Roman" pitchFamily="18" charset="0"/>
              </a:rPr>
              <a:t> serotypes and </a:t>
            </a:r>
            <a:r>
              <a:rPr lang="en-US" altLang="en-US" sz="2800" i="1" dirty="0">
                <a:latin typeface="Times New Roman" pitchFamily="18" charset="0"/>
              </a:rPr>
              <a:t>Campylobacter</a:t>
            </a:r>
            <a:r>
              <a:rPr lang="en-US" altLang="en-US" sz="2800" dirty="0">
                <a:latin typeface="Times New Roman" pitchFamily="18" charset="0"/>
              </a:rPr>
              <a:t> spp. </a:t>
            </a:r>
          </a:p>
          <a:p>
            <a:pPr lvl="1" eaLnBrk="1" hangingPunct="1"/>
            <a:r>
              <a:rPr lang="en-US" altLang="en-US" sz="2400" dirty="0">
                <a:latin typeface="Times New Roman" pitchFamily="18" charset="0"/>
              </a:rPr>
              <a:t>Ground beef, Pork chops, Chicken breast, Ground turkey</a:t>
            </a:r>
          </a:p>
          <a:p>
            <a:pPr eaLnBrk="1" hangingPunct="1"/>
            <a:r>
              <a:rPr lang="en-US" altLang="en-US" sz="2800" i="1" dirty="0">
                <a:latin typeface="Times New Roman" pitchFamily="18" charset="0"/>
              </a:rPr>
              <a:t>Enterococcus</a:t>
            </a:r>
            <a:r>
              <a:rPr lang="en-US" altLang="en-US" sz="2800" dirty="0">
                <a:latin typeface="Times New Roman" pitchFamily="18" charset="0"/>
              </a:rPr>
              <a:t> spp. (Gram+ resistance marker) </a:t>
            </a:r>
          </a:p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Generic </a:t>
            </a:r>
            <a:r>
              <a:rPr lang="en-US" altLang="en-US" sz="2800" i="1" dirty="0">
                <a:latin typeface="Times New Roman" pitchFamily="18" charset="0"/>
              </a:rPr>
              <a:t>E. coli </a:t>
            </a:r>
            <a:r>
              <a:rPr lang="en-US" altLang="en-US" sz="2800" dirty="0">
                <a:latin typeface="Times New Roman" pitchFamily="18" charset="0"/>
              </a:rPr>
              <a:t>(Gram- resistance marker)</a:t>
            </a:r>
          </a:p>
          <a:p>
            <a:pPr eaLnBrk="1" hangingPunct="1"/>
            <a:r>
              <a:rPr lang="en-US" altLang="en-US" sz="2800" dirty="0">
                <a:latin typeface="Times New Roman" pitchFamily="18" charset="0"/>
              </a:rPr>
              <a:t>Other non-foodborne bacterial species if human therapy may be compromised by veterinary use of a particular drug</a:t>
            </a:r>
          </a:p>
          <a:p>
            <a:pPr eaLnBrk="1" hangingPunct="1"/>
            <a:endParaRPr lang="en-US" altLang="en-US" dirty="0">
              <a:latin typeface="Times New Roman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754643B-F5B4-45B6-867D-9FEF63C1B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101"/>
    </mc:Choice>
    <mc:Fallback xmlns="">
      <p:transition spd="slow" advTm="84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4" name="Rectangle 2"/>
          <p:cNvSpPr>
            <a:spLocks noChangeArrowheads="1"/>
          </p:cNvSpPr>
          <p:nvPr/>
        </p:nvSpPr>
        <p:spPr bwMode="auto">
          <a:xfrm>
            <a:off x="1600200" y="1593850"/>
            <a:ext cx="5791200" cy="1066800"/>
          </a:xfrm>
          <a:prstGeom prst="rect">
            <a:avLst/>
          </a:prstGeom>
          <a:solidFill>
            <a:schemeClr val="tx2"/>
          </a:solidFill>
          <a:ln w="12700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defRPr/>
            </a:pPr>
            <a:r>
              <a:rPr lang="en-US" altLang="en-US" sz="3200" b="1" dirty="0">
                <a:solidFill>
                  <a:srgbClr val="FF99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Step 1: Release Assessment</a:t>
            </a: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669925" y="914400"/>
            <a:ext cx="7793038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 anchor="b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Times New Roman" pitchFamily="18" charset="0"/>
              </a:rPr>
              <a:t>Qualitative Risk Assessment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068388" y="2895600"/>
            <a:ext cx="716280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  <a:buClr>
                <a:schemeClr val="tx2"/>
              </a:buClr>
              <a:buSzPct val="75000"/>
              <a:buFont typeface="Monotype Sorts"/>
              <a:buNone/>
            </a:pPr>
            <a:r>
              <a:rPr lang="en-US" altLang="en-US" sz="2800">
                <a:latin typeface="Times New Roman" pitchFamily="18" charset="0"/>
              </a:rPr>
              <a:t>Describes factors related to an antimicrobial drug and its use in animals that contribute to the emergence of resistant bacteria or resistant determinants in the animal</a:t>
            </a:r>
          </a:p>
        </p:txBody>
      </p:sp>
      <p:pic>
        <p:nvPicPr>
          <p:cNvPr id="22533" name="Picture 6" descr="C:\Users\HHarbott\AppData\Local\Microsoft\Windows\Temporary Internet Files\Content.IE5\B9N0ANS1\MC90036822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094288"/>
            <a:ext cx="144938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7" descr="C:\Users\HHarbott\AppData\Local\Microsoft\Windows\Temporary Internet Files\Content.IE5\SFGHK8SG\MC900432423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943475"/>
            <a:ext cx="16510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695825"/>
            <a:ext cx="147955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6" name="Right Arrow 1"/>
          <p:cNvSpPr>
            <a:spLocks noChangeArrowheads="1"/>
          </p:cNvSpPr>
          <p:nvPr/>
        </p:nvSpPr>
        <p:spPr bwMode="auto">
          <a:xfrm>
            <a:off x="2679700" y="5705475"/>
            <a:ext cx="749300" cy="317500"/>
          </a:xfrm>
          <a:prstGeom prst="rightArrow">
            <a:avLst>
              <a:gd name="adj1" fmla="val 50000"/>
              <a:gd name="adj2" fmla="val 5000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2537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653088"/>
            <a:ext cx="768350" cy="354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ED5C518-5B01-4B92-9B8C-6103217A8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7"/>
    </mc:Choice>
    <mc:Fallback xmlns="">
      <p:transition spd="slow" advTm="1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924800" cy="685800"/>
          </a:xfrm>
        </p:spPr>
        <p:txBody>
          <a:bodyPr/>
          <a:lstStyle/>
          <a:p>
            <a:r>
              <a:rPr lang="en-US" altLang="zh-CN" sz="3600" b="1" dirty="0">
                <a:latin typeface="Times New Roman" pitchFamily="18" charset="0"/>
                <a:ea typeface="SimSun" pitchFamily="2" charset="-122"/>
              </a:rPr>
              <a:t>Release Assessment Parameters</a:t>
            </a:r>
          </a:p>
        </p:txBody>
      </p:sp>
      <p:sp>
        <p:nvSpPr>
          <p:cNvPr id="1074212" name="Rectangle 36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295400"/>
            <a:ext cx="8153400" cy="4267200"/>
          </a:xfrm>
        </p:spPr>
        <p:txBody>
          <a:bodyPr/>
          <a:lstStyle/>
          <a:p>
            <a:pPr>
              <a:defRPr/>
            </a:pPr>
            <a:r>
              <a:rPr lang="en-US" altLang="en-US" sz="2400" dirty="0">
                <a:latin typeface="Times New Roman" pitchFamily="18" charset="0"/>
                <a:ea typeface="SimSun" pitchFamily="2" charset="-122"/>
              </a:rPr>
              <a:t>Evaluation of data describing:</a:t>
            </a:r>
          </a:p>
          <a:p>
            <a:pPr lvl="1">
              <a:defRPr/>
            </a:pPr>
            <a:r>
              <a:rPr lang="en-US" altLang="en-US" sz="2000" dirty="0">
                <a:latin typeface="Times New Roman" pitchFamily="18" charset="0"/>
                <a:ea typeface="SimSun" pitchFamily="2" charset="-122"/>
              </a:rPr>
              <a:t>Mechanism of Activity – Class of Drug, targeted action</a:t>
            </a:r>
          </a:p>
          <a:p>
            <a:pPr lvl="1">
              <a:defRPr/>
            </a:pPr>
            <a:endParaRPr lang="en-US" altLang="en-US" sz="1200" dirty="0">
              <a:latin typeface="Times New Roman" pitchFamily="18" charset="0"/>
              <a:ea typeface="SimSun" pitchFamily="2" charset="-122"/>
            </a:endParaRPr>
          </a:p>
          <a:p>
            <a:pPr lvl="1">
              <a:defRPr/>
            </a:pPr>
            <a:r>
              <a:rPr lang="en-US" altLang="en-US" sz="2000" dirty="0">
                <a:latin typeface="Times New Roman" pitchFamily="18" charset="0"/>
                <a:ea typeface="SimSun" pitchFamily="2" charset="-122"/>
              </a:rPr>
              <a:t>Spectrum of Activity – Gram +/- activity, susceptibility data</a:t>
            </a:r>
          </a:p>
          <a:p>
            <a:pPr marL="457200" lvl="1" indent="0">
              <a:buFontTx/>
              <a:buNone/>
              <a:defRPr/>
            </a:pPr>
            <a:endParaRPr lang="en-US" altLang="en-US" sz="1200" dirty="0">
              <a:latin typeface="Times New Roman" pitchFamily="18" charset="0"/>
              <a:ea typeface="SimSun" pitchFamily="2" charset="-122"/>
            </a:endParaRPr>
          </a:p>
          <a:p>
            <a:pPr lvl="1">
              <a:defRPr/>
            </a:pPr>
            <a:r>
              <a:rPr lang="en-US" altLang="en-US" sz="2000" dirty="0">
                <a:latin typeface="Times New Roman" pitchFamily="18" charset="0"/>
                <a:ea typeface="SimSun" pitchFamily="2" charset="-122"/>
              </a:rPr>
              <a:t>Pharmacokinetics/Pharmacodynamics: ADME (absorption, distribution, metabolism and excretion) data to evaluate potential selective pressure in the animal gut for resistance development</a:t>
            </a:r>
          </a:p>
          <a:p>
            <a:pPr marL="457200" lvl="1" indent="0">
              <a:buFontTx/>
              <a:buNone/>
              <a:defRPr/>
            </a:pPr>
            <a:endParaRPr lang="en-US" altLang="en-US" sz="1200" dirty="0">
              <a:latin typeface="Times New Roman" pitchFamily="18" charset="0"/>
              <a:ea typeface="SimSun" pitchFamily="2" charset="-122"/>
            </a:endParaRPr>
          </a:p>
          <a:p>
            <a:pPr lvl="1">
              <a:defRPr/>
            </a:pPr>
            <a:r>
              <a:rPr lang="en-US" altLang="en-US" sz="2000" dirty="0">
                <a:latin typeface="Times New Roman" pitchFamily="18" charset="0"/>
                <a:ea typeface="SimSun" pitchFamily="2" charset="-122"/>
              </a:rPr>
              <a:t>Resistance mechanisms – Structural, efflux, gene, including prevalence in pathogens of concern</a:t>
            </a:r>
          </a:p>
          <a:p>
            <a:pPr marL="457200" lvl="1" indent="0">
              <a:buFontTx/>
              <a:buNone/>
              <a:defRPr/>
            </a:pPr>
            <a:endParaRPr lang="en-US" altLang="en-US" sz="1200" dirty="0">
              <a:latin typeface="Times New Roman" pitchFamily="18" charset="0"/>
              <a:ea typeface="SimSun" pitchFamily="2" charset="-122"/>
            </a:endParaRPr>
          </a:p>
          <a:p>
            <a:pPr lvl="1">
              <a:defRPr/>
            </a:pPr>
            <a:r>
              <a:rPr lang="en-US" altLang="en-US" sz="2000" dirty="0">
                <a:latin typeface="Times New Roman" pitchFamily="18" charset="0"/>
                <a:ea typeface="SimSun" pitchFamily="2" charset="-122"/>
              </a:rPr>
              <a:t>Resistance Transfer – chromosomal, mobile element</a:t>
            </a:r>
          </a:p>
          <a:p>
            <a:pPr marL="457200" lvl="1" indent="0">
              <a:buFontTx/>
              <a:buNone/>
              <a:defRPr/>
            </a:pPr>
            <a:endParaRPr lang="en-US" altLang="en-US" sz="1200" dirty="0">
              <a:latin typeface="Times New Roman" pitchFamily="18" charset="0"/>
              <a:ea typeface="SimSun" pitchFamily="2" charset="-122"/>
            </a:endParaRPr>
          </a:p>
          <a:p>
            <a:pPr lvl="1">
              <a:defRPr/>
            </a:pPr>
            <a:r>
              <a:rPr lang="en-US" altLang="en-US" sz="2000" dirty="0">
                <a:latin typeface="Times New Roman" pitchFamily="18" charset="0"/>
                <a:ea typeface="SimSun" pitchFamily="2" charset="-122"/>
              </a:rPr>
              <a:t>Selection Pressure – co-selection, multi-drug resistance</a:t>
            </a:r>
          </a:p>
          <a:p>
            <a:pPr lvl="1">
              <a:defRPr/>
            </a:pPr>
            <a:endParaRPr lang="en-US" altLang="en-US" sz="1200" dirty="0">
              <a:latin typeface="Times New Roman" pitchFamily="18" charset="0"/>
              <a:ea typeface="SimSun" pitchFamily="2" charset="-122"/>
            </a:endParaRPr>
          </a:p>
          <a:p>
            <a:pPr lvl="1">
              <a:defRPr/>
            </a:pPr>
            <a:r>
              <a:rPr lang="en-US" altLang="zh-CN" sz="2000" dirty="0">
                <a:latin typeface="Times New Roman" pitchFamily="18" charset="0"/>
                <a:ea typeface="SimSun" pitchFamily="2" charset="-122"/>
              </a:rPr>
              <a:t>Baseline Prevalence of Resistance – NARMS, other sources</a:t>
            </a:r>
          </a:p>
          <a:p>
            <a:pPr lvl="1">
              <a:defRPr/>
            </a:pPr>
            <a:endParaRPr lang="en-US" altLang="zh-CN" sz="2000" dirty="0">
              <a:latin typeface="Times New Roman" pitchFamily="18" charset="0"/>
              <a:ea typeface="SimSun" pitchFamily="2" charset="-122"/>
            </a:endParaRPr>
          </a:p>
          <a:p>
            <a:pPr lvl="1">
              <a:defRPr/>
            </a:pPr>
            <a:endParaRPr lang="en-US" altLang="en-US" sz="2400" dirty="0">
              <a:latin typeface="Times New Roman" pitchFamily="18" charset="0"/>
              <a:ea typeface="SimSun" pitchFamily="2" charset="-12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DC9CEAA-A272-4A00-99C1-B590B23A6A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013"/>
    </mc:Choice>
    <mc:Fallback xmlns="">
      <p:transition spd="slow" advTm="82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4|0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44987</TotalTime>
  <Words>1592</Words>
  <Application>Microsoft Office PowerPoint</Application>
  <PresentationFormat>Affichage à l'écran (4:3)</PresentationFormat>
  <Paragraphs>292</Paragraphs>
  <Slides>26</Slides>
  <Notes>20</Notes>
  <HiddenSlides>0</HiddenSlides>
  <MMClips>26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26</vt:i4>
      </vt:variant>
    </vt:vector>
  </HeadingPairs>
  <TitlesOfParts>
    <vt:vector size="36" baseType="lpstr">
      <vt:lpstr>Arial</vt:lpstr>
      <vt:lpstr>Arial Rounded MT Bold</vt:lpstr>
      <vt:lpstr>Calibri</vt:lpstr>
      <vt:lpstr>Comic Sans MS</vt:lpstr>
      <vt:lpstr>Helvetica</vt:lpstr>
      <vt:lpstr>Monotype Sorts</vt:lpstr>
      <vt:lpstr>Times New Roman</vt:lpstr>
      <vt:lpstr>Wingdings</vt:lpstr>
      <vt:lpstr>Default Design</vt:lpstr>
      <vt:lpstr>Office Theme</vt:lpstr>
      <vt:lpstr>Présentation PowerPoint</vt:lpstr>
      <vt:lpstr>Uses of Antimicrobials in  Food-Producing Animals in the USA</vt:lpstr>
      <vt:lpstr>FDA Guidance for Industry #152:  Evaluating the Safety of Antimicrobial New Animal Drugs with Regard to Their Microbiological Effects on Bacteria of Human Health Concern</vt:lpstr>
      <vt:lpstr>Présentation PowerPoint</vt:lpstr>
      <vt:lpstr>Présentation PowerPoint</vt:lpstr>
      <vt:lpstr>Hazard Identification</vt:lpstr>
      <vt:lpstr>Foodborne Pathogens Commonly Addressed in GFI 152 Risk Assessments</vt:lpstr>
      <vt:lpstr>Présentation PowerPoint</vt:lpstr>
      <vt:lpstr>Release Assessment Parameters</vt:lpstr>
      <vt:lpstr>Release Assessment</vt:lpstr>
      <vt:lpstr>Présentation PowerPoint</vt:lpstr>
      <vt:lpstr>Exposure Assessment</vt:lpstr>
      <vt:lpstr>Présentation PowerPoint</vt:lpstr>
      <vt:lpstr>Présentation PowerPoint</vt:lpstr>
      <vt:lpstr>Exposure Assessment</vt:lpstr>
      <vt:lpstr>Présentation PowerPoint</vt:lpstr>
      <vt:lpstr>Présentation PowerPoint</vt:lpstr>
      <vt:lpstr>GFI #152 Consequence Assessment - Criteria for Ranking</vt:lpstr>
      <vt:lpstr>Drug Rankings and Examples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Acknowledgements </vt:lpstr>
    </vt:vector>
  </TitlesOfParts>
  <Company>US FDA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jason brodsky</dc:creator>
  <cp:lastModifiedBy>SecCEESA</cp:lastModifiedBy>
  <cp:revision>407</cp:revision>
  <dcterms:created xsi:type="dcterms:W3CDTF">2008-02-04T15:37:06Z</dcterms:created>
  <dcterms:modified xsi:type="dcterms:W3CDTF">2020-11-15T09:12:49Z</dcterms:modified>
</cp:coreProperties>
</file>