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sldIdLst>
    <p:sldId id="256" r:id="rId2"/>
    <p:sldId id="258" r:id="rId3"/>
    <p:sldId id="257" r:id="rId4"/>
    <p:sldId id="259" r:id="rId5"/>
    <p:sldId id="264" r:id="rId6"/>
    <p:sldId id="267" r:id="rId7"/>
    <p:sldId id="265" r:id="rId8"/>
    <p:sldId id="266" r:id="rId9"/>
    <p:sldId id="261" r:id="rId10"/>
    <p:sldId id="262" r:id="rId11"/>
    <p:sldId id="260" r:id="rId12"/>
    <p:sldId id="263" r:id="rId13"/>
    <p:sldId id="268" r:id="rId14"/>
    <p:sldId id="269" r:id="rId15"/>
    <p:sldId id="270" r:id="rId16"/>
    <p:sldId id="271" r:id="rId17"/>
    <p:sldId id="281" r:id="rId18"/>
    <p:sldId id="272" r:id="rId19"/>
    <p:sldId id="274" r:id="rId20"/>
    <p:sldId id="276" r:id="rId21"/>
    <p:sldId id="277" r:id="rId22"/>
    <p:sldId id="284" r:id="rId23"/>
    <p:sldId id="280" r:id="rId24"/>
    <p:sldId id="290" r:id="rId25"/>
    <p:sldId id="285" r:id="rId26"/>
    <p:sldId id="288" r:id="rId27"/>
    <p:sldId id="287" r:id="rId28"/>
    <p:sldId id="286" r:id="rId29"/>
    <p:sldId id="289" r:id="rId30"/>
    <p:sldId id="292" r:id="rId31"/>
    <p:sldId id="291" r:id="rId32"/>
    <p:sldId id="293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uggirala, Hesha Jani" initials="hjd" lastIdx="2" clrIdx="0"/>
  <p:cmAuthor id="1" name="Baker, John D" initials="BJ" lastIdx="6" clrIdx="1"/>
  <p:cmAuthor id="2" name="Brown, Margarita A" initials="MAB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603" y="-9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98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Progression of Electronic Submissions</a:t>
            </a:r>
          </a:p>
        </c:rich>
      </c:tx>
      <c:layout>
        <c:manualLayout>
          <c:xMode val="edge"/>
          <c:yMode val="edge"/>
          <c:x val="0.30140485312899107"/>
          <c:y val="2.1008403361344536E-2"/>
        </c:manualLayout>
      </c:layout>
      <c:overlay val="0"/>
      <c:spPr>
        <a:noFill/>
        <a:ln w="38046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16050470106331"/>
          <c:y val="8.8814701002319543E-2"/>
          <c:w val="0.77777777777777779"/>
          <c:h val="0.71218487394957974"/>
        </c:manualLayout>
      </c:layout>
      <c:barChart>
        <c:barDir val="col"/>
        <c:grouping val="clustered"/>
        <c:varyColors val="0"/>
        <c:ser>
          <c:idx val="0"/>
          <c:order val="0"/>
          <c:tx>
            <c:v>Paper</c:v>
          </c:tx>
          <c:spPr>
            <a:solidFill>
              <a:srgbClr val="9999FF"/>
            </a:solidFill>
            <a:ln w="19023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Data!$D$2:$P$2</c:f>
              <c:numCache>
                <c:formatCode>#,##0</c:formatCode>
                <c:ptCount val="13"/>
                <c:pt idx="0">
                  <c:v>4941</c:v>
                </c:pt>
                <c:pt idx="1">
                  <c:v>4780</c:v>
                </c:pt>
                <c:pt idx="2">
                  <c:v>5111</c:v>
                </c:pt>
                <c:pt idx="3" formatCode="General">
                  <c:v>5062</c:v>
                </c:pt>
                <c:pt idx="4">
                  <c:v>4207</c:v>
                </c:pt>
                <c:pt idx="5">
                  <c:v>3263</c:v>
                </c:pt>
                <c:pt idx="6">
                  <c:v>1579</c:v>
                </c:pt>
                <c:pt idx="7" formatCode="0">
                  <c:v>1948</c:v>
                </c:pt>
                <c:pt idx="8" formatCode="0">
                  <c:v>1397</c:v>
                </c:pt>
                <c:pt idx="9" formatCode="0">
                  <c:v>1686</c:v>
                </c:pt>
                <c:pt idx="10" formatCode="General">
                  <c:v>2923</c:v>
                </c:pt>
                <c:pt idx="11" formatCode="General">
                  <c:v>1139</c:v>
                </c:pt>
              </c:numCache>
            </c:numRef>
          </c:val>
        </c:ser>
        <c:ser>
          <c:idx val="1"/>
          <c:order val="1"/>
          <c:tx>
            <c:v>Electronic</c:v>
          </c:tx>
          <c:spPr>
            <a:solidFill>
              <a:srgbClr val="993366"/>
            </a:solidFill>
            <a:ln w="19023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Data!$D$3:$O$3</c:f>
              <c:numCache>
                <c:formatCode>General</c:formatCode>
                <c:ptCount val="12"/>
                <c:pt idx="0">
                  <c:v>294</c:v>
                </c:pt>
                <c:pt idx="1">
                  <c:v>854</c:v>
                </c:pt>
                <c:pt idx="2">
                  <c:v>437</c:v>
                </c:pt>
                <c:pt idx="3">
                  <c:v>492</c:v>
                </c:pt>
                <c:pt idx="4">
                  <c:v>341</c:v>
                </c:pt>
                <c:pt idx="5">
                  <c:v>2160</c:v>
                </c:pt>
                <c:pt idx="6">
                  <c:v>3284</c:v>
                </c:pt>
                <c:pt idx="7">
                  <c:v>3065</c:v>
                </c:pt>
                <c:pt idx="8">
                  <c:v>2595</c:v>
                </c:pt>
                <c:pt idx="9">
                  <c:v>1477</c:v>
                </c:pt>
                <c:pt idx="10">
                  <c:v>3492</c:v>
                </c:pt>
                <c:pt idx="11">
                  <c:v>3806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806144"/>
        <c:axId val="88808064"/>
      </c:barChart>
      <c:catAx>
        <c:axId val="88806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Month</a:t>
                </a:r>
              </a:p>
            </c:rich>
          </c:tx>
          <c:layout>
            <c:manualLayout>
              <c:xMode val="edge"/>
              <c:yMode val="edge"/>
              <c:x val="0.4623243933588761"/>
              <c:y val="0.92647058823529393"/>
            </c:manualLayout>
          </c:layout>
          <c:overlay val="0"/>
          <c:spPr>
            <a:noFill/>
            <a:ln w="38046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475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808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808064"/>
        <c:scaling>
          <c:orientation val="minMax"/>
        </c:scaling>
        <c:delete val="0"/>
        <c:axPos val="l"/>
        <c:majorGridlines>
          <c:spPr>
            <a:ln w="4756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 smtClean="0"/>
                  <a:t># Reports Received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532567049808429E-2"/>
              <c:y val="0.45168067226890751"/>
            </c:manualLayout>
          </c:layout>
          <c:overlay val="0"/>
          <c:spPr>
            <a:noFill/>
            <a:ln w="38046">
              <a:noFill/>
            </a:ln>
          </c:spPr>
        </c:title>
        <c:numFmt formatCode="#,##0" sourceLinked="1"/>
        <c:majorTickMark val="out"/>
        <c:minorTickMark val="none"/>
        <c:tickLblPos val="nextTo"/>
        <c:spPr>
          <a:ln w="475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806144"/>
        <c:crosses val="autoZero"/>
        <c:crossBetween val="between"/>
      </c:valAx>
      <c:spPr>
        <a:solidFill>
          <a:srgbClr val="C0C0C0"/>
        </a:solidFill>
        <a:ln w="19023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443312392554704"/>
          <c:y val="0.17329589378424934"/>
          <c:w val="9.9616858237547901E-2"/>
          <c:h val="9.0336134453781511E-2"/>
        </c:manualLayout>
      </c:layout>
      <c:overlay val="0"/>
      <c:spPr>
        <a:solidFill>
          <a:srgbClr val="FFFFFF"/>
        </a:solidFill>
        <a:ln w="4756">
          <a:solidFill>
            <a:srgbClr val="000000"/>
          </a:solidFill>
          <a:prstDash val="solid"/>
        </a:ln>
      </c:spPr>
      <c:txPr>
        <a:bodyPr/>
        <a:lstStyle/>
        <a:p>
          <a:pPr>
            <a:defRPr sz="1101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83CFE7-9016-410E-B5FF-7DB28B7DE5D9}" type="datetimeFigureOut">
              <a:rPr lang="en-US"/>
              <a:pPr>
                <a:defRPr/>
              </a:pPr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C8FFED-8333-421E-B9B0-CEE9D852E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29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VICH = </a:t>
            </a:r>
            <a:r>
              <a:rPr lang="en-US" dirty="0" smtClean="0">
                <a:effectLst/>
              </a:rPr>
              <a:t>International Cooperation on </a:t>
            </a:r>
            <a:r>
              <a:rPr lang="en-US" dirty="0" err="1" smtClean="0">
                <a:effectLst/>
              </a:rPr>
              <a:t>Harmonisation</a:t>
            </a:r>
            <a:r>
              <a:rPr lang="en-US" dirty="0" smtClean="0">
                <a:effectLst/>
              </a:rPr>
              <a:t> of Technical Requirements for Registration of Veterinary Medicinal Products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58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E21397-1678-4876-8184-E9536FD071DD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AEC5F-2440-407C-8A13-13335217AEF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64B632-7DA7-4885-8AA6-44DC1F349E8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6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78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577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87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ADE = adverse drug event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097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83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GL = guideline</a:t>
            </a:r>
            <a:r>
              <a:rPr lang="en-US" baseline="0" dirty="0" smtClean="0"/>
              <a:t>,  AE = Adverse event,   EU = European Union,   FDA CVM = Food and Drug Administration Center for Veterinary Medicine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722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096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067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758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PV = pharmacovigilance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162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519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742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MAH = marketing authorization holder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770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734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Xml = extended markup</a:t>
            </a:r>
            <a:r>
              <a:rPr lang="en-US" baseline="0" dirty="0" smtClean="0"/>
              <a:t>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133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536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90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202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VMP = Veterinary</a:t>
            </a:r>
            <a:r>
              <a:rPr lang="en-US" baseline="0" dirty="0" smtClean="0"/>
              <a:t> Medicinal Product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133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24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CFR = Code of Federal</a:t>
            </a:r>
            <a:r>
              <a:rPr lang="en-US" altLang="en-US" baseline="0" dirty="0" smtClean="0"/>
              <a:t> Regulations, GFI = Guidance For Industry</a:t>
            </a:r>
            <a:endParaRPr lang="en-US" alt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9629FE-FFE7-4BB1-A902-3773857DA40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ISO = International Organization for Standardization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3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AER = adverse event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22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= information 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50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EMA = European</a:t>
            </a:r>
            <a:r>
              <a:rPr lang="en-US" baseline="0" dirty="0" smtClean="0"/>
              <a:t> Medicines Agency;  MAFF = Ministry of Agriculture, Forestry and Fisheries;  USDA CVB = United States Dept. of Agriculture Center for Veterinary Biologics;  VDD = Veterinary Drugs Directorate; CCVB = Canadian Center for Veterinary Biologics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8FFED-8333-421E-B9B0-CEE9D852EBC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9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0BC5897-D973-47C4-B7EF-BAC821E1D7A9}" type="datetime1">
              <a:rPr lang="en-US" smtClean="0"/>
              <a:t>11/5/2015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8658ACD-6036-46D9-BE07-DD8C34C8A1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522BA8-DD81-442A-9237-5D50E96B1672}" type="datetime1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5FC7AA-BC7D-4DEE-9C66-CBFBA7E488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0B3975-332E-484C-95C3-9D4DF9CB5028}" type="datetime1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9B7DDD-37BB-457D-B420-A507B24C36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7821FC-94D6-4BBB-8A95-ED6D702DD502}" type="datetime1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711EB3-2720-42AD-A6D5-E9BC035BF9CA}" type="datetime1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082CD5-7B4E-4936-AB0C-C772A277D2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99AAB0-6B93-4949-BA18-B03903BDE56A}" type="datetime1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27BEA1-CBA2-48A8-BCC6-F473D0F409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42CB3A-6FC1-4F1C-8DA3-ADBA78622E7D}" type="datetime1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BAE97E-E9F2-4495-B00D-87E7E34302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C2EB0B-9B82-4B87-9F83-B66B7453A3B7}" type="datetime1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C0AC24-7738-4BD5-8F47-37571DCD37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511AC4-FD9F-4F0C-BB4E-4525D8C0BD70}" type="datetime1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6D7926-D03E-4B1A-9D7A-D31E374C81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E3F3C471-FB2A-42B2-ABC0-F6EB30B083A8}" type="datetime1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D0C510-21EA-49E7-8B4E-8F3BD0A3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F8449B-D717-4D19-973D-A3CBB976BDC5}" type="datetime1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9D47F4A-A153-48D8-A5C0-7C822B0D81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5FC0C3A-9758-4583-8531-00273586580F}" type="datetime1">
              <a:rPr lang="en-US" smtClean="0"/>
              <a:t>11/5/2015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0364A2B-AFC9-4BE6-A66E-5D8B6A158B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essdata.fda.gov/FDATrack/track?program=cvm&amp;id=CVM-OSC-Percentage-electronic-ADE-submission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VICH Pharmacovigilance Guidelines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429000"/>
            <a:ext cx="8001000" cy="1828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Development and Harmonization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VICH5 November 29, 2015</a:t>
            </a:r>
          </a:p>
          <a:p>
            <a:pPr>
              <a:defRPr/>
            </a:pPr>
            <a:r>
              <a:rPr lang="en-US" sz="1700" dirty="0"/>
              <a:t>VICH Electronic Standards </a:t>
            </a:r>
            <a:r>
              <a:rPr lang="en-US" sz="1700" dirty="0" smtClean="0"/>
              <a:t>Implementation </a:t>
            </a:r>
            <a:endParaRPr lang="en-US" sz="17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700" dirty="0" smtClean="0"/>
              <a:t>Margarita Brown, DVM MS, Chair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700" dirty="0" smtClean="0"/>
              <a:t>FDA Center for Veterinary Medicine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7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1892" y="3810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58ACD-6036-46D9-BE07-DD8C34C8A1E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525963"/>
          </a:xfrm>
        </p:spPr>
        <p:txBody>
          <a:bodyPr/>
          <a:lstStyle/>
          <a:p>
            <a:pPr marL="109728" indent="0" eaLnBrk="1" hangingPunct="1">
              <a:buNone/>
            </a:pPr>
            <a:r>
              <a:rPr lang="en-US" altLang="en-US" dirty="0" smtClean="0"/>
              <a:t>Use a common language for submission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It can be mapped to another language for display in the individual backend system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Separate Task Force was appointed to develop the vocabularies 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Harmonized Vocabularies</a:t>
            </a:r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4100" y="55626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/>
              <a:t>Veterinary Dictionary for Drug Related Affairs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(VeDDRA) terminology for documenting clinical signs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System Organ Class (SOC)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High Level Term (HLT)</a:t>
            </a:r>
          </a:p>
          <a:p>
            <a:pPr lvl="2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Preferred Term (PT)</a:t>
            </a:r>
          </a:p>
          <a:p>
            <a:pPr lvl="3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Low Level Term (LLT)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Low Level Terms (LLT) are submitted. 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err="1" smtClean="0"/>
              <a:t>VeDDRA</a:t>
            </a:r>
            <a:r>
              <a:rPr lang="en-US" dirty="0" smtClean="0"/>
              <a:t> hierarchy allows collection of reported LLT into a higher category (PT) on searches</a:t>
            </a: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Harmonized Vocabularies</a:t>
            </a:r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57912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Preferred Term:  Lethargy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8534400" cy="639762"/>
          </a:xfrm>
        </p:spPr>
        <p:txBody>
          <a:bodyPr rtlCol="0">
            <a:normAutofit fontScale="85000" lnSpcReduction="10000"/>
          </a:bodyPr>
          <a:lstStyle/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Could be reported as several different Low Level Terms: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2133600"/>
            <a:ext cx="4040188" cy="39512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Decreased activity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Depression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err="1" smtClean="0"/>
              <a:t>Devitalisation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Dull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Fatigue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Feelings of weakness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Generalized weakness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800600" y="2209800"/>
            <a:ext cx="4041775" cy="39512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Lack of awareness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Lack of Response to owner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Lethargy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Listless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Loss of strength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Reluctant to move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Tiredness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7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45680" y="57150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D7926-D03E-4B1A-9D7A-D31E374C810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700213"/>
            <a:ext cx="6858000" cy="4114800"/>
          </a:xfrm>
        </p:spPr>
        <p:txBody>
          <a:bodyPr>
            <a:normAutofit lnSpcReduction="10000"/>
          </a:bodyPr>
          <a:lstStyle/>
          <a:p>
            <a:pPr marL="109728" indent="0" eaLnBrk="1" hangingPunct="1">
              <a:buNone/>
            </a:pPr>
            <a:r>
              <a:rPr lang="en-US" altLang="en-US" sz="2800" dirty="0" smtClean="0"/>
              <a:t>Scope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Recommendation to ensure secure transmission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Definition of electronic message structure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Relationships between the data elements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Establishment of additional vocabularies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Business and schema validation rules and field descriptors specifications for AER data and wrapper information</a:t>
            </a:r>
          </a:p>
          <a:p>
            <a:pPr eaLnBrk="1" hangingPunct="1"/>
            <a:endParaRPr lang="en-US" altLang="en-US" sz="2400" dirty="0" smtClean="0"/>
          </a:p>
          <a:p>
            <a:pPr lvl="1" eaLnBrk="1" hangingPunct="1"/>
            <a:endParaRPr lang="en-US" altLang="en-US" sz="2400" dirty="0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> </a:t>
            </a:r>
            <a:r>
              <a:rPr lang="en-US" altLang="en-US" sz="4400" dirty="0" smtClean="0"/>
              <a:t>GL 35 Electronic Standards for Transfer of Data </a:t>
            </a:r>
            <a:br>
              <a:rPr lang="en-US" altLang="en-US" sz="4400" dirty="0" smtClean="0"/>
            </a:br>
            <a:r>
              <a:rPr lang="en-US" altLang="en-US" sz="2000" dirty="0" smtClean="0"/>
              <a:t> </a:t>
            </a:r>
            <a:br>
              <a:rPr lang="en-US" altLang="en-US" sz="2000" dirty="0" smtClean="0"/>
            </a:b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endParaRPr lang="en-US" altLang="en-US" sz="2000" dirty="0" smtClean="0"/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4864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Monthly 3 hour teleconferences for 10 months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One face-to-face meeting to finalize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Email and break-out teleconferences as needed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Very complex material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Very difficult on participants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Not all could attend the physical meeting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Additional physical meetings could have facilitated understanding and progress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 smtClean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GL35 Problems Encountered</a:t>
            </a:r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58674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Contractors hired to create the technical format and documents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Very tight scheduling and timeline required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 smtClean="0"/>
              <a:t>Process not common to all participants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 smtClean="0"/>
              <a:t>Extra pressure due to need for strict adherence to schedule or extra costs incurred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 smtClean="0"/>
              <a:t>Cost approximately $2.5 million for revision of existing implementation (does not include cost of FDA employees)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endParaRPr lang="en-US" altLang="en-US" dirty="0" smtClean="0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GL35 Problems Encountered</a:t>
            </a:r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2578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First electronic implementation – May 2010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GL42 data elements in HL7 format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GL30 vocabularies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Second electronic implementation - June 2013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GL42 revisions from June 2010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Dose Denominator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Linked Case #s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Number of animals/term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CVM Internal Terms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GL35 international harmonization </a:t>
            </a: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Electronic Implementation</a:t>
            </a:r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6388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666678"/>
              </p:ext>
            </p:extLst>
          </p:nvPr>
        </p:nvGraphicFramePr>
        <p:xfrm>
          <a:off x="73025" y="1498600"/>
          <a:ext cx="9423400" cy="5491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First year of implementation</a:t>
            </a:r>
            <a:br>
              <a:rPr lang="en-US" dirty="0" smtClean="0"/>
            </a:br>
            <a:r>
              <a:rPr lang="en-US" dirty="0" smtClean="0"/>
              <a:t>2011-2012</a:t>
            </a:r>
          </a:p>
        </p:txBody>
      </p:sp>
      <p:pic>
        <p:nvPicPr>
          <p:cNvPr id="5" name="Picture 4" descr="CVM logo green siljp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4800" y="3048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Percentage of electronic ADE submissions</a:t>
            </a:r>
            <a:br>
              <a:rPr lang="en-US" sz="2800" dirty="0" smtClean="0"/>
            </a:br>
            <a:r>
              <a:rPr lang="en-US" altLang="en-US" sz="1800" u="sng" dirty="0" smtClean="0">
                <a:hlinkClick r:id="rId3"/>
              </a:rPr>
              <a:t>http://www.accessdata.fda.gov/FDATrack/track?program=cvm&amp;id=CVM-OSC-Percentage-electronic-ADE-submissions</a:t>
            </a:r>
            <a:r>
              <a:rPr lang="en-US" altLang="en-US" sz="1800" u="sng" dirty="0" smtClean="0"/>
              <a:t/>
            </a:r>
            <a:br>
              <a:rPr lang="en-US" altLang="en-US" sz="1800" u="sng" dirty="0" smtClean="0"/>
            </a:br>
            <a:r>
              <a:rPr lang="en-US" altLang="en-US" sz="2800" u="sng" dirty="0" smtClean="0"/>
              <a:t/>
            </a:r>
            <a:br>
              <a:rPr lang="en-US" altLang="en-US" sz="2800" u="sng" dirty="0" smtClean="0"/>
            </a:br>
            <a:r>
              <a:rPr lang="en-US" altLang="en-US" sz="2800" u="sng" dirty="0"/>
              <a:t/>
            </a:r>
            <a:br>
              <a:rPr lang="en-US" altLang="en-US" sz="2800" u="sng" dirty="0"/>
            </a:br>
            <a:endParaRPr lang="en-US" sz="2800" dirty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447800"/>
            <a:ext cx="8102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VM logo green siljp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96188" y="58674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7391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CVM logo green siljp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04100" y="57912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D7926-D03E-4B1A-9D7A-D31E374C810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GL24 – Management of Adverse Event Reports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GL29 – Management of Periodic Summary 	       Update Reports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 marL="109728" indent="0" eaLnBrk="1" hangingPunct="1">
              <a:buNone/>
            </a:pPr>
            <a:r>
              <a:rPr lang="en-GB" altLang="en-US" sz="2000" dirty="0" smtClean="0"/>
              <a:t>    	Note: The EU legislation and FDA CVM regulations are                                   	currently under revision, including pharmacovigilance    	requirements referenced in the above two Management 	GLs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GB" altLang="en-US" sz="2000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GL42 – Data elements for Submission of AEs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GL30 -  Controlled Lists of Terms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GL35 – Electronic Standards for Transfer of Data</a:t>
            </a: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VICH Pharmacovigilance GLs</a:t>
            </a:r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8674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3"/>
          <p:cNvSpPr>
            <a:spLocks noGrp="1"/>
          </p:cNvSpPr>
          <p:nvPr>
            <p:ph idx="1"/>
          </p:nvPr>
        </p:nvSpPr>
        <p:spPr>
          <a:xfrm>
            <a:off x="1524000" y="1600200"/>
            <a:ext cx="6324600" cy="3886200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5 through Electronic Gateway</a:t>
            </a:r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200" b="1" smtClean="0"/>
              <a:t>Number of Companies Reporting Electronically (May 2010 Implementation)</a:t>
            </a:r>
          </a:p>
        </p:txBody>
      </p:sp>
      <p:pic>
        <p:nvPicPr>
          <p:cNvPr id="2355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59213"/>
            <a:ext cx="458152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VM logo green siljp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68184" y="5783263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marL="461963" eaLnBrk="1" hangingPunct="1"/>
            <a:r>
              <a:rPr lang="en-US" altLang="en-US" sz="3200" b="1" dirty="0" smtClean="0"/>
              <a:t>Number of Companies Reporting Electronically (June 2013 Revision)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143000" y="1806575"/>
            <a:ext cx="66294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000000"/>
                </a:solidFill>
              </a:rPr>
              <a:t>16 </a:t>
            </a:r>
            <a:r>
              <a:rPr lang="en-US" altLang="en-US" sz="2800" dirty="0">
                <a:solidFill>
                  <a:srgbClr val="000000"/>
                </a:solidFill>
              </a:rPr>
              <a:t>through Safety Reporting Portal </a:t>
            </a: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000000"/>
                </a:solidFill>
              </a:rPr>
              <a:t>6 </a:t>
            </a:r>
            <a:r>
              <a:rPr lang="en-US" altLang="en-US" sz="2800" dirty="0">
                <a:solidFill>
                  <a:srgbClr val="000000"/>
                </a:solidFill>
              </a:rPr>
              <a:t>directly through Electronic </a:t>
            </a:r>
            <a:r>
              <a:rPr lang="en-US" altLang="en-US" sz="2800" dirty="0" smtClean="0">
                <a:solidFill>
                  <a:srgbClr val="000000"/>
                </a:solidFill>
              </a:rPr>
              <a:t>Gateway</a:t>
            </a: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000000"/>
                </a:solidFill>
              </a:rPr>
              <a:t>5 testing – implementation at end of 2015</a:t>
            </a:r>
            <a:endParaRPr lang="en-US" altLang="en-US" sz="2800" dirty="0">
              <a:solidFill>
                <a:srgbClr val="000000"/>
              </a:solidFill>
            </a:endParaRPr>
          </a:p>
          <a:p>
            <a:pPr lvl="1" eaLnBrk="1" hangingPunct="1">
              <a:buNone/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  <p:pic>
        <p:nvPicPr>
          <p:cNvPr id="2458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59213"/>
            <a:ext cx="458152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VM logo green siljp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5783263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D7926-D03E-4B1A-9D7A-D31E374C810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Workflow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Periodic cases in real time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Case quality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Closer working relationship with PV partners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Data available for rapid recovery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Data available for data mining and statistics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dirty="0" smtClean="0"/>
              <a:t>Advantages of Electronic Reporting Implementation</a:t>
            </a:r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4102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Goals: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Standardized, impartial review of </a:t>
            </a:r>
            <a:r>
              <a:rPr lang="en-US" sz="2400" dirty="0"/>
              <a:t>electronically submitted cases and </a:t>
            </a:r>
            <a:r>
              <a:rPr lang="en-US" sz="2400" dirty="0" smtClean="0"/>
              <a:t>VeDDRA </a:t>
            </a:r>
            <a:r>
              <a:rPr lang="en-US" sz="2400" dirty="0"/>
              <a:t>coding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Maximize receipt of complete and usable case information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Identify knowledge gaps (such as coding) for evaluation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Address gaps in future workshops or revisions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Quality </a:t>
            </a:r>
            <a:r>
              <a:rPr lang="en-US" sz="3600" b="1" dirty="0"/>
              <a:t>Assurance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Review Sample</a:t>
            </a:r>
            <a:br>
              <a:rPr lang="en-US" sz="3600" b="1" dirty="0" smtClean="0"/>
            </a:br>
            <a:r>
              <a:rPr lang="en-US" sz="3600" b="1" dirty="0" smtClean="0"/>
              <a:t>(Program began October 1, 2013)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15365" name="Picture 5" descr="http://sr.photos3.fotosearch.com/bthumb/CSP/CSP990/k9869475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756706"/>
            <a:ext cx="2152650" cy="179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VM logo green siljp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5645086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Welcomed new Observer – South Africa</a:t>
            </a:r>
          </a:p>
          <a:p>
            <a:pPr marL="393192" lvl="1" indent="0">
              <a:buNone/>
            </a:pPr>
            <a:endParaRPr lang="en-US" alt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First teleconference September 14, 2015</a:t>
            </a:r>
          </a:p>
          <a:p>
            <a:pPr marL="393192" lvl="1" indent="0">
              <a:buNone/>
            </a:pPr>
            <a:endParaRPr lang="en-US" altLang="en-US" sz="2400" dirty="0" smtClean="0"/>
          </a:p>
          <a:p>
            <a:pPr lvl="1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prstClr val="black"/>
                </a:solidFill>
              </a:rPr>
              <a:t>Resume maintenance of GL30 lists</a:t>
            </a:r>
          </a:p>
          <a:p>
            <a:pPr marL="393192" lvl="1" indent="0">
              <a:buNone/>
            </a:pPr>
            <a:endParaRPr lang="en-US" alt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Circulate each region’s priorities for discussion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ESI EWG Discussions	</a:t>
            </a:r>
            <a:endParaRPr lang="en-US" dirty="0"/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4864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90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eaLnBrk="1" hangingPunct="1">
              <a:buNone/>
            </a:pPr>
            <a:r>
              <a:rPr lang="en-US" altLang="en-US" dirty="0" smtClean="0"/>
              <a:t>GL42 needs revision to include additional fields identified during development of GL35:</a:t>
            </a:r>
          </a:p>
          <a:p>
            <a:pPr marL="109728" indent="0" eaLnBrk="1" hangingPunct="1">
              <a:buNone/>
            </a:pPr>
            <a:endParaRPr lang="en-US" altLang="en-US" dirty="0" smtClean="0"/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Add a field to identify MAH Product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Add a field to identify non-MAH Product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Add a field to identify biologics from drugs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Add additional fields to capture regional needs for identifying products in a Global Dictionary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Needed Technical Revisions</a:t>
            </a:r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4864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GL42 revisions suggested by industry users: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Add field for Reason for Use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Replace vocabulary list used for Length of Time from Exposure to Onset with integer and time unit field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Add field for Length of Time from Exposure to Onset to each VeDDRA Term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Add field for Site of Response</a:t>
            </a:r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Needed Technical Revisions</a:t>
            </a:r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6388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Develop a harmonized xml message acknowledgement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Discuss the use of a single message for the needs of the different regions, rather than requiring a separate message for each region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 smtClean="0"/>
              <a:t>Examples include: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altLang="en-US" dirty="0" smtClean="0"/>
              <a:t>Product problems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altLang="en-US" dirty="0" smtClean="0"/>
              <a:t>Environmental issues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altLang="en-US" dirty="0" smtClean="0"/>
              <a:t>Pesticides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Possible Technical Revisions</a:t>
            </a:r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7912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GL24 revisions under consideration: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Scope of PV Reports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Does this need expansion to include other regulatory responsibilities, such as pesticides and environmental issues?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Definitions of serious and expectedness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Might these criteria be redefined or discarded? </a:t>
            </a:r>
          </a:p>
          <a:p>
            <a:pPr marL="393192" lvl="1" indent="0"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Timeline for submitting reports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Could alternative timelines be considered that would encompass all adverse event reports?</a:t>
            </a:r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Possible Managerial Revisions</a:t>
            </a:r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6388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GL29 revisions under consideration: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New EU legislation – will the Periodic Safety Update be retained?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If not, should other regions require it?</a:t>
            </a:r>
          </a:p>
          <a:p>
            <a:pPr marL="393192" lvl="1" indent="0">
              <a:buClr>
                <a:srgbClr val="C00000"/>
              </a:buClr>
              <a:buNone/>
              <a:defRPr/>
            </a:pPr>
            <a:endParaRPr lang="en-US" dirty="0" smtClean="0"/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If not, who is responsible for surveillance?</a:t>
            </a:r>
          </a:p>
          <a:p>
            <a:pPr marL="393192" lvl="1" indent="0">
              <a:buNone/>
              <a:defRPr/>
            </a:pPr>
            <a:endParaRPr lang="en-US" dirty="0" smtClean="0"/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Possible Managerial Revisions</a:t>
            </a:r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6388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Management GLs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prstClr val="black"/>
                </a:solidFill>
              </a:rPr>
              <a:t>GL24 – signed October 2005, 2007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GL29 – signed June 2006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Technical GLs – FDA CVM focus for implementation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GL42 – signed October 2005, June 2010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GL30 – signed October 2007, June 2010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GL35 – signed February 2013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One technical document (Validation Procedures) for regional signature still pending</a:t>
            </a: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Historical Progression</a:t>
            </a:r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57150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Work towards a global product dictionary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FDA is working with the European Union (EU) to </a:t>
            </a:r>
            <a:r>
              <a:rPr lang="en-US" dirty="0" smtClean="0"/>
              <a:t>implement the ISO Identification </a:t>
            </a:r>
            <a:r>
              <a:rPr lang="en-US" dirty="0"/>
              <a:t>of </a:t>
            </a:r>
            <a:r>
              <a:rPr lang="en-US" dirty="0" smtClean="0"/>
              <a:t>human Medicinal </a:t>
            </a:r>
            <a:r>
              <a:rPr lang="en-US" dirty="0"/>
              <a:t>Products (IDMP) </a:t>
            </a:r>
            <a:r>
              <a:rPr lang="en-US" dirty="0" smtClean="0"/>
              <a:t>standards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These standards define</a:t>
            </a:r>
            <a:r>
              <a:rPr lang="en-US" dirty="0"/>
              <a:t>, characterize, and identify each regulated Medicinal Product for human use 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Might the Veterinary </a:t>
            </a:r>
            <a:r>
              <a:rPr lang="en-US" dirty="0"/>
              <a:t>M</a:t>
            </a:r>
            <a:r>
              <a:rPr lang="en-US" dirty="0" smtClean="0"/>
              <a:t>edicinal </a:t>
            </a:r>
            <a:r>
              <a:rPr lang="en-US" dirty="0"/>
              <a:t>P</a:t>
            </a:r>
            <a:r>
              <a:rPr lang="en-US" dirty="0" smtClean="0"/>
              <a:t>roducts be included in the future?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Might the VMPs of other VICH regions also be included?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Further Considerations</a:t>
            </a:r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7912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Many countries are now entering the field of VMP regulation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Different languages, regulations, needs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How to consolidate reporting requirements </a:t>
            </a:r>
          </a:p>
          <a:p>
            <a:pPr marL="393192" lvl="1" indent="0">
              <a:buClr>
                <a:srgbClr val="C00000"/>
              </a:buClr>
              <a:buNone/>
            </a:pPr>
            <a:endParaRPr lang="en-US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Is there the possibility of working together to establish a global repository for general reference?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Outreach Forum Considerations</a:t>
            </a:r>
            <a:endParaRPr lang="en-US" dirty="0"/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7912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285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64" y="1481138"/>
            <a:ext cx="3394471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Interest!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3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800600"/>
          </a:xfrm>
        </p:spPr>
        <p:txBody>
          <a:bodyPr>
            <a:noAutofit/>
          </a:bodyPr>
          <a:lstStyle/>
          <a:p>
            <a:pPr marL="109728" indent="0" algn="ctr" eaLnBrk="1" hangingPunct="1">
              <a:buNone/>
            </a:pPr>
            <a:r>
              <a:rPr lang="en-US" altLang="en-US" sz="2200" dirty="0" smtClean="0"/>
              <a:t>Regulations</a:t>
            </a:r>
          </a:p>
          <a:p>
            <a:pPr algn="ctr" eaLnBrk="1" hangingPunct="1">
              <a:buFont typeface="Wingdings" panose="05000000000000000000" pitchFamily="2" charset="2"/>
              <a:buChar char="Ø"/>
            </a:pPr>
            <a:endParaRPr lang="en-US" altLang="en-US" sz="2200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200" dirty="0" smtClean="0"/>
              <a:t>Regulation 21 CFR 514.3 - Definitions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200" dirty="0" smtClean="0"/>
              <a:t>Regulation 21 CFR 514.80 - Records and reports concerning experience with approved new animal drugs</a:t>
            </a:r>
          </a:p>
          <a:p>
            <a:pPr marL="109728" indent="0" eaLnBrk="1" hangingPunct="1">
              <a:buNone/>
            </a:pPr>
            <a:endParaRPr lang="en-US" altLang="en-US" sz="2200" dirty="0" smtClean="0"/>
          </a:p>
          <a:p>
            <a:pPr marL="109728" indent="0" algn="ctr" eaLnBrk="1" hangingPunct="1">
              <a:buNone/>
            </a:pPr>
            <a:r>
              <a:rPr lang="en-US" altLang="en-US" sz="2200" dirty="0" smtClean="0"/>
              <a:t>Implemented Guidance for Industry (GFI)</a:t>
            </a:r>
          </a:p>
          <a:p>
            <a:pPr marL="109728" indent="0" algn="ctr" eaLnBrk="1" hangingPunct="1">
              <a:buNone/>
            </a:pPr>
            <a:endParaRPr lang="en-US" altLang="en-US" sz="2200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200" dirty="0" smtClean="0"/>
              <a:t>GFI#188 – VICH GL42 – Data Elements for Submission (2010)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200" dirty="0" smtClean="0"/>
              <a:t>GFI#143 – VICH GL30 – Controlled Lists of Terms(2010)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200" dirty="0" smtClean="0"/>
              <a:t>GFI#214 – VICH GL35 – Electronic Standards for Transfer </a:t>
            </a:r>
            <a:r>
              <a:rPr lang="en-US" altLang="en-US" sz="2200" smtClean="0"/>
              <a:t>of Data</a:t>
            </a:r>
            <a:r>
              <a:rPr lang="en-US" altLang="en-US" sz="2200" dirty="0" smtClean="0"/>
              <a:t>	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FDA CVM Reference Documents</a:t>
            </a:r>
          </a:p>
        </p:txBody>
      </p:sp>
      <p:pic>
        <p:nvPicPr>
          <p:cNvPr id="5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912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i="1" dirty="0" smtClean="0"/>
              <a:t>Provide electronic standards to consider a single message to transmit GL 42 content to all regions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Free and available to all users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Decision – must be in line with  ISO 27953-1 Health informatics – pharmacovigilance – individual case safety reports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Health Level 7 (HL7) Individual Case Safety Report version 3 (ICSR) following ICH commitment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Considerations for Harmonization</a:t>
            </a:r>
            <a:br>
              <a:rPr lang="en-US" altLang="en-US" dirty="0" smtClean="0"/>
            </a:br>
            <a:r>
              <a:rPr lang="en-US" altLang="en-US" dirty="0" smtClean="0"/>
              <a:t>Standardized Message Format</a:t>
            </a:r>
            <a:endParaRPr lang="en-US" dirty="0" smtClean="0"/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55626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Practical understanding of the technical issues and Guidelines is an essential component for a successful implementation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Each regional industry and Regulatory Authority participant will appoint at least one dedicated business expert and one dedicated technical expert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Each region should ensure adequate ISO/HL7 expertise and its application to veterinary AERs and knowledge of VICH pharmacovigilance guidelines of its expert(s)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Technical Requirements</a:t>
            </a:r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912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Unique descriptive wrappers will be needed to allow information to be accepted by regionally different IT systems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Implementation and interpretation of technical documents, including ISO 27953-1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Implementation of various Guidelines, such as reporting on domestic and foreign reports</a:t>
            </a:r>
          </a:p>
        </p:txBody>
      </p:sp>
      <p:sp>
        <p:nvSpPr>
          <p:cNvPr id="819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Anticipated Issues</a:t>
            </a:r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57912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Specific needs for regional business rule validations such as: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computerized validation of regional application numbers and registration identifiers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formatting differences of telephone numbers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validation of states, counties, and provinces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dictionary list choices vs. text fields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confusion in identification of third party reports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Differences in time zones – how to accept a report that is submitted “tomorrow”??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Anticipated Issues</a:t>
            </a:r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6388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Design to allow inclusion of required data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EMA – drugs and biologics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Japan MAFF – drugs and biologics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FDA CVM – drugs and product problems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USDA CVB – biologics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Canada VDD – drugs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Canada CCVB - biologics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Considerations for Harmonization</a:t>
            </a:r>
            <a:br>
              <a:rPr lang="en-US" altLang="en-US" dirty="0" smtClean="0"/>
            </a:br>
            <a:r>
              <a:rPr lang="en-US" altLang="en-US" dirty="0" smtClean="0"/>
              <a:t>Scope</a:t>
            </a:r>
          </a:p>
        </p:txBody>
      </p:sp>
      <p:pic>
        <p:nvPicPr>
          <p:cNvPr id="4" name="Picture 4" descr="CVM logo green sil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5562600"/>
            <a:ext cx="104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A236-B57F-4E72-B6C6-BADF4900851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8097</TotalTime>
  <Words>1454</Words>
  <Application>Microsoft Office PowerPoint</Application>
  <PresentationFormat>On-screen Show (4:3)</PresentationFormat>
  <Paragraphs>293</Paragraphs>
  <Slides>32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VICH Pharmacovigilance Guidelines</vt:lpstr>
      <vt:lpstr>VICH Pharmacovigilance GLs</vt:lpstr>
      <vt:lpstr>Historical Progression</vt:lpstr>
      <vt:lpstr>FDA CVM Reference Documents</vt:lpstr>
      <vt:lpstr>Considerations for Harmonization Standardized Message Format</vt:lpstr>
      <vt:lpstr>Technical Requirements</vt:lpstr>
      <vt:lpstr>Anticipated Issues</vt:lpstr>
      <vt:lpstr>Anticipated Issues</vt:lpstr>
      <vt:lpstr>Considerations for Harmonization Scope</vt:lpstr>
      <vt:lpstr>Harmonized Vocabularies</vt:lpstr>
      <vt:lpstr>Harmonized Vocabularies</vt:lpstr>
      <vt:lpstr> Preferred Term:  Lethargy</vt:lpstr>
      <vt:lpstr>       GL 35 Electronic Standards for Transfer of Data       </vt:lpstr>
      <vt:lpstr>GL35 Problems Encountered</vt:lpstr>
      <vt:lpstr>GL35 Problems Encountered</vt:lpstr>
      <vt:lpstr>Electronic Implementation</vt:lpstr>
      <vt:lpstr>First year of implementation 2011-2012</vt:lpstr>
      <vt:lpstr>   Percentage of electronic ADE submissions http://www.accessdata.fda.gov/FDATrack/track?program=cvm&amp;id=CVM-OSC-Percentage-electronic-ADE-submissions   </vt:lpstr>
      <vt:lpstr>PowerPoint Presentation</vt:lpstr>
      <vt:lpstr>Number of Companies Reporting Electronically (May 2010 Implementation)</vt:lpstr>
      <vt:lpstr>Number of Companies Reporting Electronically (June 2013 Revision)</vt:lpstr>
      <vt:lpstr>Advantages of Electronic Reporting Implementation</vt:lpstr>
      <vt:lpstr> Quality Assurance Review Sample (Program began October 1, 2013) </vt:lpstr>
      <vt:lpstr>2015 ESI EWG Discussions </vt:lpstr>
      <vt:lpstr>Needed Technical Revisions</vt:lpstr>
      <vt:lpstr>Needed Technical Revisions</vt:lpstr>
      <vt:lpstr>Possible Technical Revisions</vt:lpstr>
      <vt:lpstr>Possible Managerial Revisions</vt:lpstr>
      <vt:lpstr>Possible Managerial Revisions</vt:lpstr>
      <vt:lpstr>Further Considerations</vt:lpstr>
      <vt:lpstr>Outreach Forum Considerations</vt:lpstr>
      <vt:lpstr>Thank You For Your Interest!</vt:lpstr>
    </vt:vector>
  </TitlesOfParts>
  <Company>US FDA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VICH Pharmacovigilance Guidelines</dc:title>
  <dc:creator>Brown, Margarita A</dc:creator>
  <cp:lastModifiedBy>Sophie Frederickx</cp:lastModifiedBy>
  <cp:revision>70</cp:revision>
  <dcterms:created xsi:type="dcterms:W3CDTF">2015-02-10T14:25:49Z</dcterms:created>
  <dcterms:modified xsi:type="dcterms:W3CDTF">2015-11-05T08:28:28Z</dcterms:modified>
</cp:coreProperties>
</file>