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21"/>
  </p:notesMasterIdLst>
  <p:handoutMasterIdLst>
    <p:handoutMasterId r:id="rId22"/>
  </p:handoutMasterIdLst>
  <p:sldIdLst>
    <p:sldId id="280" r:id="rId2"/>
    <p:sldId id="294" r:id="rId3"/>
    <p:sldId id="263" r:id="rId4"/>
    <p:sldId id="279" r:id="rId5"/>
    <p:sldId id="282" r:id="rId6"/>
    <p:sldId id="267" r:id="rId7"/>
    <p:sldId id="268" r:id="rId8"/>
    <p:sldId id="269" r:id="rId9"/>
    <p:sldId id="284" r:id="rId10"/>
    <p:sldId id="271" r:id="rId11"/>
    <p:sldId id="283" r:id="rId12"/>
    <p:sldId id="274" r:id="rId13"/>
    <p:sldId id="272" r:id="rId14"/>
    <p:sldId id="275" r:id="rId15"/>
    <p:sldId id="299" r:id="rId16"/>
    <p:sldId id="276" r:id="rId17"/>
    <p:sldId id="291" r:id="rId18"/>
    <p:sldId id="298" r:id="rId19"/>
    <p:sldId id="296" r:id="rId2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C3D"/>
    <a:srgbClr val="00707F"/>
    <a:srgbClr val="D5D9CE"/>
    <a:srgbClr val="E0E0E0"/>
    <a:srgbClr val="3A8894"/>
    <a:srgbClr val="96B067"/>
    <a:srgbClr val="577EB2"/>
    <a:srgbClr val="979AA1"/>
    <a:srgbClr val="4F545C"/>
    <a:srgbClr val="A0CD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5" autoAdjust="0"/>
    <p:restoredTop sz="71857" autoAdjust="0"/>
  </p:normalViewPr>
  <p:slideViewPr>
    <p:cSldViewPr>
      <p:cViewPr>
        <p:scale>
          <a:sx n="50" d="100"/>
          <a:sy n="50" d="100"/>
        </p:scale>
        <p:origin x="-3384" y="-804"/>
      </p:cViewPr>
      <p:guideLst>
        <p:guide orient="horz" pos="43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"/>
    </p:cViewPr>
  </p:sorterViewPr>
  <p:notesViewPr>
    <p:cSldViewPr>
      <p:cViewPr>
        <p:scale>
          <a:sx n="214" d="100"/>
          <a:sy n="214" d="100"/>
        </p:scale>
        <p:origin x="642" y="4110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ACFA730-945F-40BB-8DE8-64D1C568EC45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441CDB63-CF03-489B-BF9F-E53588E947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39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25B1EAFA-716F-45D9-882E-FB86F4D5C242}" type="datetimeFigureOut">
              <a:rPr lang="en-US" smtClean="0"/>
              <a:pPr/>
              <a:t>11/5/2015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AAE60A27-4C5F-4E36-A166-BCAF78FEC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2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19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5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08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4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726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19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12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193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67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49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1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0150" y="542925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5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73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8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7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56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26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60A27-4C5F-4E36-A166-BCAF78FEC5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7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_Logo_R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00" y="4231386"/>
            <a:ext cx="2743200" cy="1069848"/>
          </a:xfrm>
          <a:prstGeom prst="rect">
            <a:avLst/>
          </a:prstGeom>
        </p:spPr>
      </p:pic>
      <p:pic>
        <p:nvPicPr>
          <p:cNvPr id="12" name="Picture 11" descr="DIA_Logo_REV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00" y="4231386"/>
            <a:ext cx="2743200" cy="106984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306136" y="193231"/>
            <a:ext cx="5318125" cy="192246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 (Arial 32)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3275856" y="2348880"/>
            <a:ext cx="5400600" cy="2252662"/>
          </a:xfrm>
          <a:prstGeom prst="rect">
            <a:avLst/>
          </a:prstGeom>
        </p:spPr>
        <p:txBody>
          <a:bodyPr anchor="t"/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Presenter name (Arial 24)</a:t>
            </a:r>
            <a:br>
              <a:rPr lang="en-US" dirty="0" smtClean="0"/>
            </a:br>
            <a:r>
              <a:rPr lang="en-US" dirty="0" smtClean="0"/>
              <a:t>Job Title</a:t>
            </a:r>
            <a:br>
              <a:rPr lang="en-US" dirty="0" smtClean="0"/>
            </a:br>
            <a:r>
              <a:rPr lang="en-US" dirty="0" err="1" smtClean="0"/>
              <a:t>Organisation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Insert </a:t>
            </a:r>
            <a:r>
              <a:rPr lang="en-US" dirty="0" err="1" smtClean="0"/>
              <a:t>organisation</a:t>
            </a:r>
            <a:r>
              <a:rPr lang="en-US" dirty="0" smtClean="0"/>
              <a:t> logo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7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_FUL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51958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37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84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628800"/>
            <a:ext cx="8229600" cy="4392488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34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Content Pag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413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5615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75200" y="1600200"/>
            <a:ext cx="4114800" cy="475615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11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5336"/>
            <a:ext cx="5473700" cy="11176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457200" y="3068662"/>
            <a:ext cx="6480175" cy="316865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78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1051814" y="990600"/>
            <a:ext cx="3213100" cy="2017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6600" dirty="0" smtClean="0">
                <a:solidFill>
                  <a:srgbClr val="FFFFFF"/>
                </a:solidFill>
              </a:rPr>
              <a:t>Ask</a:t>
            </a:r>
            <a:endParaRPr lang="en-US" sz="6600" dirty="0">
              <a:solidFill>
                <a:srgbClr val="FFFFFF"/>
              </a:solidFill>
            </a:endParaRPr>
          </a:p>
        </p:txBody>
      </p:sp>
      <p:pic>
        <p:nvPicPr>
          <p:cNvPr id="12" name="Picture 11" descr="Circle_Questio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589" y="381407"/>
            <a:ext cx="4968850" cy="5612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14504"/>
            <a:ext cx="6120680" cy="1143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5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5029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882D-D163-42A9-AA89-CC608870FF60}" type="datetimeFigureOut">
              <a:rPr lang="en-GB"/>
              <a:pPr>
                <a:defRPr/>
              </a:pPr>
              <a:t>05/11/2015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F641-D097-4356-BC13-258D6DA0E8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19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57332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1444-381C-4801-A193-73B514A30C4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8400136" y="6206309"/>
            <a:ext cx="504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ED590E-1805-4B30-8272-9B17BD89F23E}" type="slidenum">
              <a:rPr lang="en-US" smtClean="0">
                <a:solidFill>
                  <a:srgbClr val="40404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04040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7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11" r:id="rId3"/>
    <p:sldLayoutId id="2147483712" r:id="rId4"/>
    <p:sldLayoutId id="2147483707" r:id="rId5"/>
    <p:sldLayoutId id="2147483708" r:id="rId6"/>
    <p:sldLayoutId id="2147483709" r:id="rId7"/>
    <p:sldLayoutId id="2147483713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Tx/>
        <a:buBlip>
          <a:blip r:embed="rId11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lobal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06888" y="188640"/>
            <a:ext cx="4608512" cy="1922462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Outcome of the 4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Global Animal Health Conference (GAHC) 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24 -25 June 2015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6888" y="2276872"/>
            <a:ext cx="4608512" cy="2160240"/>
          </a:xfrm>
        </p:spPr>
        <p:txBody>
          <a:bodyPr/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Bettye K. Walters, DVM</a:t>
            </a:r>
            <a:br>
              <a:rPr lang="en-GB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US Food and Drug Administration</a:t>
            </a:r>
            <a:b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</a:rPr>
              <a:t>bettye.walters@fda.hhs.gov</a:t>
            </a:r>
            <a:endParaRPr lang="en-GB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58210" y="5546105"/>
            <a:ext cx="216024" cy="144016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Box 6"/>
          <p:cNvSpPr txBox="1"/>
          <p:nvPr/>
        </p:nvSpPr>
        <p:spPr>
          <a:xfrm>
            <a:off x="8499489" y="5480774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b="1" dirty="0" smtClean="0">
                <a:solidFill>
                  <a:schemeClr val="bg1"/>
                </a:solidFill>
              </a:rPr>
              <a:t>:</a:t>
            </a:r>
            <a:endParaRPr lang="de-CH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Session 3: Market Access and Mutual Recognition</a:t>
            </a:r>
            <a:br>
              <a:rPr lang="en-US" dirty="0" smtClean="0"/>
            </a:br>
            <a:r>
              <a:rPr lang="en-US" dirty="0" smtClean="0"/>
              <a:t>EXAMPLE:  GALVmed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The value of mutual recognition procedures was noted and realized for veterinary vaccines in East Africa.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Has the following advantages:</a:t>
            </a:r>
          </a:p>
          <a:p>
            <a:pPr lvl="1" eaLnBrk="1" hangingPunct="1"/>
            <a:r>
              <a:rPr lang="en-US" sz="2400" dirty="0" smtClean="0"/>
              <a:t>Accelerates the availability of quality vaccines</a:t>
            </a:r>
          </a:p>
          <a:p>
            <a:pPr lvl="1" eaLnBrk="1" hangingPunct="1"/>
            <a:r>
              <a:rPr lang="en-US" sz="2400" dirty="0" smtClean="0"/>
              <a:t>Avoids duplication</a:t>
            </a:r>
          </a:p>
          <a:p>
            <a:pPr lvl="1" eaLnBrk="1" hangingPunct="1"/>
            <a:r>
              <a:rPr lang="en-US" sz="2400" dirty="0" smtClean="0"/>
              <a:t>Improves predictability</a:t>
            </a:r>
          </a:p>
          <a:p>
            <a:pPr lvl="1" eaLnBrk="1" hangingPunct="1"/>
            <a:r>
              <a:rPr lang="en-US" sz="2400" dirty="0" smtClean="0"/>
              <a:t>Builds trust between regulators</a:t>
            </a:r>
          </a:p>
          <a:p>
            <a:pPr lvl="1" eaLnBrk="1" hangingPunct="1"/>
            <a:r>
              <a:rPr lang="en-US" sz="2400" dirty="0" smtClean="0"/>
              <a:t>Allows rapid introduction of vaccines </a:t>
            </a:r>
            <a:r>
              <a:rPr lang="en-US" dirty="0" smtClean="0"/>
              <a:t>against </a:t>
            </a:r>
            <a:r>
              <a:rPr lang="en-US" sz="2400" dirty="0" smtClean="0"/>
              <a:t>new diseases</a:t>
            </a:r>
          </a:p>
          <a:p>
            <a:pPr lvl="1" eaLnBrk="1" hangingPunct="1"/>
            <a:endParaRPr lang="en-US" sz="2400" dirty="0" smtClean="0"/>
          </a:p>
          <a:p>
            <a:pPr marL="0" indent="0"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Session 3: What can hinder or limit Market Access and Mutual Recognition?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Limiting factors to market </a:t>
            </a:r>
            <a:r>
              <a:rPr lang="en-US" dirty="0"/>
              <a:t>a</a:t>
            </a:r>
            <a:r>
              <a:rPr lang="en-US" dirty="0" smtClean="0"/>
              <a:t>ccess and mutual recognition</a:t>
            </a:r>
          </a:p>
          <a:p>
            <a:pPr lvl="1"/>
            <a:r>
              <a:rPr lang="en-US" dirty="0" smtClean="0"/>
              <a:t>Not respecting WTO rules</a:t>
            </a:r>
          </a:p>
          <a:p>
            <a:pPr lvl="1"/>
            <a:r>
              <a:rPr lang="en-US" dirty="0" smtClean="0"/>
              <a:t>Inadequate VMP market control</a:t>
            </a:r>
          </a:p>
          <a:p>
            <a:pPr lvl="1"/>
            <a:r>
              <a:rPr lang="en-US" dirty="0" smtClean="0"/>
              <a:t>Lack of harmonization</a:t>
            </a:r>
          </a:p>
          <a:p>
            <a:pPr lvl="1"/>
            <a:r>
              <a:rPr lang="en-US" dirty="0" smtClean="0"/>
              <a:t>Lack of acceptance of new technologies</a:t>
            </a:r>
          </a:p>
          <a:p>
            <a:pPr lvl="1"/>
            <a:r>
              <a:rPr lang="en-US" dirty="0" smtClean="0"/>
              <a:t>Retroactive action on existing products</a:t>
            </a:r>
          </a:p>
          <a:p>
            <a:pPr lvl="1"/>
            <a:r>
              <a:rPr lang="en-US" dirty="0" smtClean="0"/>
              <a:t>Poor control over counterfeit products</a:t>
            </a:r>
          </a:p>
          <a:p>
            <a:pPr lvl="1"/>
            <a:r>
              <a:rPr lang="en-US" dirty="0" smtClean="0"/>
              <a:t>Data protection – confidentiality</a:t>
            </a:r>
          </a:p>
          <a:p>
            <a:pPr lvl="1"/>
            <a:r>
              <a:rPr lang="en-US" dirty="0" smtClean="0"/>
              <a:t>Lack of visibility of changes in regulatory environment</a:t>
            </a:r>
          </a:p>
          <a:p>
            <a:pPr lvl="1"/>
            <a:r>
              <a:rPr lang="en-US" dirty="0" smtClean="0"/>
              <a:t>Unreasonable registration costs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7F641-D097-4356-BC13-258D6DA0E8D9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Session 4: Regional Organizations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can Regional Organizations provide?</a:t>
            </a:r>
          </a:p>
          <a:p>
            <a:pPr lvl="1" eaLnBrk="1" hangingPunct="1"/>
            <a:r>
              <a:rPr lang="en-US" b="1" dirty="0" smtClean="0"/>
              <a:t>Harmonization</a:t>
            </a:r>
            <a:r>
              <a:rPr lang="en-US" dirty="0" smtClean="0"/>
              <a:t> - harmonized technical requirements in line with intergovernmental standards</a:t>
            </a:r>
          </a:p>
          <a:p>
            <a:pPr lvl="1" eaLnBrk="1" hangingPunct="1"/>
            <a:r>
              <a:rPr lang="en-US" b="1" dirty="0" smtClean="0"/>
              <a:t>Flexibility</a:t>
            </a:r>
            <a:r>
              <a:rPr lang="en-US" dirty="0" smtClean="0"/>
              <a:t> - organizational and procedural </a:t>
            </a:r>
            <a:r>
              <a:rPr lang="en-US" dirty="0"/>
              <a:t>-</a:t>
            </a:r>
            <a:r>
              <a:rPr lang="en-US" dirty="0" smtClean="0"/>
              <a:t> for marketing authorizations</a:t>
            </a:r>
          </a:p>
          <a:p>
            <a:pPr lvl="1" eaLnBrk="1" hangingPunct="1"/>
            <a:r>
              <a:rPr lang="en-US" b="1" dirty="0" smtClean="0"/>
              <a:t>Adaptability</a:t>
            </a:r>
            <a:r>
              <a:rPr lang="en-US" dirty="0" smtClean="0"/>
              <a:t> - regional solutions that can be adapted to local situations</a:t>
            </a:r>
          </a:p>
          <a:p>
            <a:pPr marL="457200" lvl="1" indent="0" eaLnBrk="1" hangingPunct="1">
              <a:buNone/>
            </a:pPr>
            <a:endParaRPr lang="en-US" dirty="0" smtClean="0"/>
          </a:p>
          <a:p>
            <a:r>
              <a:rPr lang="en-US" dirty="0" smtClean="0"/>
              <a:t>Examples – VICH, EU, South African, Asian, South American, US-Canada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>Session 4: What is needed for Regional Organizations to work?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Characteristics, Benefits and Needs of Regional Organizations</a:t>
            </a:r>
          </a:p>
          <a:p>
            <a:pPr lvl="1" eaLnBrk="1" hangingPunct="1"/>
            <a:r>
              <a:rPr lang="en-US" dirty="0" smtClean="0"/>
              <a:t>Need for technical and regulatory commitment</a:t>
            </a:r>
          </a:p>
          <a:p>
            <a:pPr lvl="1" eaLnBrk="1" hangingPunct="1"/>
            <a:r>
              <a:rPr lang="en-US" dirty="0" smtClean="0"/>
              <a:t>Legal basis for mutual recognition</a:t>
            </a:r>
          </a:p>
          <a:p>
            <a:pPr lvl="1" eaLnBrk="1" hangingPunct="1"/>
            <a:r>
              <a:rPr lang="en-US" dirty="0" smtClean="0"/>
              <a:t>Structure to bring regulators and industry together on a regular basis</a:t>
            </a:r>
          </a:p>
          <a:p>
            <a:pPr lvl="1" eaLnBrk="1" hangingPunct="1"/>
            <a:r>
              <a:rPr lang="en-US" dirty="0" smtClean="0"/>
              <a:t>Time to build trusting and sustainable relationships</a:t>
            </a:r>
          </a:p>
          <a:p>
            <a:pPr lvl="1" eaLnBrk="1" hangingPunct="1"/>
            <a:r>
              <a:rPr lang="en-US" dirty="0" smtClean="0"/>
              <a:t>Confidentiality and transparency</a:t>
            </a:r>
          </a:p>
          <a:p>
            <a:pPr lvl="1" eaLnBrk="1" hangingPunct="1"/>
            <a:r>
              <a:rPr lang="en-US" dirty="0" smtClean="0"/>
              <a:t>Networking</a:t>
            </a:r>
          </a:p>
          <a:p>
            <a:pPr lvl="1" eaLnBrk="1" hangingPunct="1"/>
            <a:r>
              <a:rPr lang="en-US" dirty="0" smtClean="0"/>
              <a:t>Inclusivity of process</a:t>
            </a:r>
          </a:p>
          <a:p>
            <a:pPr lvl="1" eaLnBrk="1" hangingPunct="1"/>
            <a:r>
              <a:rPr lang="en-US" dirty="0" smtClean="0"/>
              <a:t>Common language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5767388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dirty="0" smtClean="0"/>
              <a:t> </a:t>
            </a:r>
            <a:r>
              <a:rPr lang="en-US" sz="2800" dirty="0" smtClean="0"/>
              <a:t>Breakout Sessions  </a:t>
            </a:r>
            <a:br>
              <a:rPr lang="en-US" sz="2800" dirty="0" smtClean="0"/>
            </a:br>
            <a:r>
              <a:rPr lang="en-US" sz="2800" b="1" dirty="0" smtClean="0"/>
              <a:t>KEY THEMES </a:t>
            </a:r>
            <a:br>
              <a:rPr lang="en-US" sz="2800" b="1" dirty="0" smtClean="0"/>
            </a:br>
            <a:r>
              <a:rPr lang="en-US" sz="2800" b="1" dirty="0" smtClean="0"/>
              <a:t>common across Sessions</a:t>
            </a:r>
            <a:endParaRPr lang="en-US" sz="2800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Must have political will among government departments</a:t>
            </a:r>
          </a:p>
          <a:p>
            <a:r>
              <a:rPr lang="en-US" sz="3200" dirty="0" smtClean="0"/>
              <a:t>Must have good governance</a:t>
            </a:r>
          </a:p>
          <a:p>
            <a:pPr eaLnBrk="1" hangingPunct="1"/>
            <a:r>
              <a:rPr lang="en-US" sz="3200" dirty="0" smtClean="0"/>
              <a:t>May need capacity building </a:t>
            </a:r>
          </a:p>
          <a:p>
            <a:pPr eaLnBrk="1" hangingPunct="1"/>
            <a:r>
              <a:rPr lang="en-US" sz="3200" dirty="0" smtClean="0"/>
              <a:t>Need adequate resources</a:t>
            </a:r>
          </a:p>
          <a:p>
            <a:r>
              <a:rPr lang="en-US" sz="3200" dirty="0" smtClean="0"/>
              <a:t>Communication is a must</a:t>
            </a:r>
            <a:endParaRPr lang="en-US" sz="3200" dirty="0"/>
          </a:p>
          <a:p>
            <a:r>
              <a:rPr lang="en-US" sz="3200" dirty="0"/>
              <a:t>T</a:t>
            </a:r>
            <a:r>
              <a:rPr lang="en-US" sz="3200" dirty="0" smtClean="0"/>
              <a:t>rust </a:t>
            </a:r>
            <a:r>
              <a:rPr lang="en-US" sz="3200" dirty="0"/>
              <a:t>among </a:t>
            </a:r>
            <a:r>
              <a:rPr lang="en-US" sz="3200" dirty="0" smtClean="0"/>
              <a:t>regulators and industry</a:t>
            </a:r>
            <a:endParaRPr lang="en-US" sz="3200" dirty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Breakout Sessions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KEY THEMES </a:t>
            </a:r>
            <a:br>
              <a:rPr lang="en-US" sz="3200" b="1" dirty="0" smtClean="0"/>
            </a:br>
            <a:r>
              <a:rPr lang="en-US" sz="3200" b="1" dirty="0" smtClean="0"/>
              <a:t>common across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strengthening </a:t>
            </a:r>
            <a:r>
              <a:rPr lang="en-US" dirty="0"/>
              <a:t>professional </a:t>
            </a:r>
            <a:r>
              <a:rPr lang="en-US" dirty="0" smtClean="0"/>
              <a:t>organizations </a:t>
            </a:r>
            <a:r>
              <a:rPr lang="en-US" dirty="0"/>
              <a:t>and ethical standards</a:t>
            </a:r>
          </a:p>
          <a:p>
            <a:r>
              <a:rPr lang="en-US" dirty="0" smtClean="0"/>
              <a:t>Improved </a:t>
            </a:r>
            <a:r>
              <a:rPr lang="en-US" dirty="0"/>
              <a:t>marketing infrastructure</a:t>
            </a:r>
          </a:p>
          <a:p>
            <a:r>
              <a:rPr lang="en-US" dirty="0"/>
              <a:t>Ensure confidentiality of data</a:t>
            </a:r>
          </a:p>
          <a:p>
            <a:r>
              <a:rPr lang="en-US" dirty="0" smtClean="0"/>
              <a:t>Build </a:t>
            </a:r>
            <a:r>
              <a:rPr lang="en-US" dirty="0"/>
              <a:t>capacity of leaders in the </a:t>
            </a:r>
            <a:r>
              <a:rPr lang="en-US" dirty="0" smtClean="0"/>
              <a:t>field, end users, professionals</a:t>
            </a:r>
          </a:p>
          <a:p>
            <a:r>
              <a:rPr lang="en-US" dirty="0"/>
              <a:t>Human and </a:t>
            </a:r>
            <a:r>
              <a:rPr lang="en-US" dirty="0" smtClean="0"/>
              <a:t>veterinary single agencies should work together so not to compete </a:t>
            </a:r>
            <a:r>
              <a:rPr lang="en-US" dirty="0"/>
              <a:t>for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7F641-D097-4356-BC13-258D6DA0E8D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583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dirty="0"/>
              <a:t>Breakout Sessions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b="1" dirty="0" smtClean="0"/>
              <a:t>KEY THEMES</a:t>
            </a:r>
            <a:br>
              <a:rPr lang="en-US" sz="3200" b="1" dirty="0" smtClean="0"/>
            </a:br>
            <a:r>
              <a:rPr lang="en-US" sz="3200" b="1" dirty="0" smtClean="0"/>
              <a:t>common across Sessions</a:t>
            </a:r>
            <a:endParaRPr lang="en-US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International norms are advantageous -with caveats </a:t>
            </a:r>
          </a:p>
          <a:p>
            <a:pPr eaLnBrk="1" hangingPunct="1"/>
            <a:r>
              <a:rPr lang="en-US" sz="3200" dirty="0" smtClean="0"/>
              <a:t>Regular joint review of guidelines</a:t>
            </a:r>
          </a:p>
          <a:p>
            <a:pPr eaLnBrk="1" hangingPunct="1"/>
            <a:r>
              <a:rPr lang="en-US" sz="3200" dirty="0" smtClean="0"/>
              <a:t>Convergence offers potential for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Increased pharmacovigilance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Increased </a:t>
            </a:r>
            <a:r>
              <a:rPr lang="en-US" dirty="0"/>
              <a:t>monitoring of </a:t>
            </a:r>
            <a:r>
              <a:rPr lang="en-US" dirty="0" smtClean="0"/>
              <a:t>resistance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Increased </a:t>
            </a:r>
            <a:r>
              <a:rPr lang="en-US" dirty="0"/>
              <a:t>access to products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sz="3200" dirty="0" smtClean="0"/>
          </a:p>
          <a:p>
            <a:pPr lvl="1"/>
            <a:endParaRPr lang="en-US" dirty="0"/>
          </a:p>
          <a:p>
            <a:pPr eaLnBrk="1" hangingPunct="1"/>
            <a:endParaRPr lang="en-US" sz="3200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Breakout Sessions 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KEY THEMES</a:t>
            </a:r>
            <a:br>
              <a:rPr lang="en-US" sz="2800" b="1" dirty="0" smtClean="0"/>
            </a:br>
            <a:r>
              <a:rPr lang="en-US" sz="2800" b="1" dirty="0" smtClean="0"/>
              <a:t>common across Sessions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are some </a:t>
            </a:r>
            <a:r>
              <a:rPr lang="en-US" b="1" dirty="0" smtClean="0"/>
              <a:t>perceived potential disadvantages of regulatory convergence?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Loss of flexibility to make local decisions and standards</a:t>
            </a:r>
          </a:p>
          <a:p>
            <a:pPr lvl="1"/>
            <a:r>
              <a:rPr lang="en-US" dirty="0" smtClean="0"/>
              <a:t>Loss of market to local industry</a:t>
            </a:r>
            <a:endParaRPr lang="en-US" dirty="0"/>
          </a:p>
          <a:p>
            <a:pPr lvl="1"/>
            <a:r>
              <a:rPr lang="en-US" dirty="0" smtClean="0"/>
              <a:t>Need </a:t>
            </a:r>
            <a:r>
              <a:rPr lang="en-US" dirty="0"/>
              <a:t>time to develop processes</a:t>
            </a:r>
          </a:p>
          <a:p>
            <a:pPr lvl="1"/>
            <a:r>
              <a:rPr lang="en-US" dirty="0"/>
              <a:t>Capacity building requires  financial, </a:t>
            </a:r>
            <a:r>
              <a:rPr lang="en-US" dirty="0" smtClean="0"/>
              <a:t>IT, </a:t>
            </a:r>
            <a:r>
              <a:rPr lang="en-US" dirty="0"/>
              <a:t>and training resources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7F641-D097-4356-BC13-258D6DA0E8D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Pre-Conference </a:t>
            </a:r>
            <a:br>
              <a:rPr lang="en-US" sz="3200" dirty="0" smtClean="0"/>
            </a:br>
            <a:r>
              <a:rPr lang="en-US" sz="3200" dirty="0" smtClean="0"/>
              <a:t>VICH Workshop</a:t>
            </a:r>
            <a:br>
              <a:rPr lang="en-US" sz="3200" dirty="0" smtClean="0"/>
            </a:br>
            <a:r>
              <a:rPr lang="en-US" sz="3200" dirty="0" smtClean="0"/>
              <a:t>June 24, 2015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Introduction to VICH</a:t>
            </a:r>
          </a:p>
          <a:p>
            <a:r>
              <a:rPr lang="en-US" sz="3200" dirty="0" smtClean="0"/>
              <a:t>Role of VICH Guidelines in the product registration process</a:t>
            </a:r>
          </a:p>
          <a:p>
            <a:r>
              <a:rPr lang="en-US" sz="3200" dirty="0" smtClean="0"/>
              <a:t>Introduction to VICH Outreach Forum</a:t>
            </a:r>
          </a:p>
          <a:p>
            <a:r>
              <a:rPr lang="en-US" sz="3200" dirty="0" smtClean="0"/>
              <a:t>How to get involved in VICH</a:t>
            </a:r>
          </a:p>
          <a:p>
            <a:r>
              <a:rPr lang="en-US" sz="3200" dirty="0" smtClean="0"/>
              <a:t>How to get more information</a:t>
            </a:r>
            <a:endParaRPr lang="en-US" dirty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www.DIAglobal.org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7F641-D097-4356-BC13-258D6DA0E8D9}" type="slidenum">
              <a:rPr lang="en-GB" smtClean="0"/>
              <a:pPr>
                <a:defRPr/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3124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8100"/>
            <a:ext cx="9296400" cy="68199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7F641-D097-4356-BC13-258D6DA0E8D9}" type="slidenum">
              <a:rPr lang="en-GB" smtClean="0"/>
              <a:pPr>
                <a:defRPr/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989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Global Animal Health Conference (GAHC) June 2015</a:t>
            </a:r>
            <a:br>
              <a:rPr lang="en-US" dirty="0" smtClean="0"/>
            </a:br>
            <a:r>
              <a:rPr lang="en-US" dirty="0" smtClean="0"/>
              <a:t>Dar Es Salaam, Tanzania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101 attendees from 36 countries</a:t>
            </a:r>
          </a:p>
          <a:p>
            <a:r>
              <a:rPr lang="en-US" sz="2400" dirty="0" smtClean="0"/>
              <a:t>100% had their expectations met</a:t>
            </a:r>
          </a:p>
          <a:p>
            <a:r>
              <a:rPr lang="en-US" sz="2400" dirty="0" smtClean="0"/>
              <a:t>96% rated the GAHC  as excellent – good</a:t>
            </a:r>
          </a:p>
          <a:p>
            <a:r>
              <a:rPr lang="en-US" sz="2400" dirty="0" smtClean="0"/>
              <a:t>98% rated the GAHC as informative and comprehensive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3200" dirty="0" smtClean="0"/>
              <a:t>GAHC presentations can be found at www.diaglobal.org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7F641-D097-4356-BC13-258D6DA0E8D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8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4400" dirty="0" smtClean="0"/>
              <a:t>Guiding Principles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Harmonization is important because it also impacts food security and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health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.</a:t>
            </a:r>
          </a:p>
          <a:p>
            <a:r>
              <a:rPr lang="en-US" dirty="0"/>
              <a:t>C</a:t>
            </a:r>
            <a:r>
              <a:rPr lang="en-US" dirty="0" smtClean="0"/>
              <a:t>ore </a:t>
            </a:r>
            <a:r>
              <a:rPr lang="en-US" dirty="0"/>
              <a:t>set of scientific competencies that can lead to the availability of safe, effective and quality veterinary medical </a:t>
            </a:r>
            <a:r>
              <a:rPr lang="en-US" dirty="0" smtClean="0"/>
              <a:t>products</a:t>
            </a:r>
          </a:p>
          <a:p>
            <a:pPr lvl="1"/>
            <a:r>
              <a:rPr lang="en-US" dirty="0"/>
              <a:t>Reduced animal mortality, disease diagnosis,  prevention, and treatment</a:t>
            </a:r>
          </a:p>
          <a:p>
            <a:pPr lvl="1"/>
            <a:r>
              <a:rPr lang="en-US" dirty="0" smtClean="0"/>
              <a:t>Increased </a:t>
            </a:r>
            <a:r>
              <a:rPr lang="en-US" dirty="0"/>
              <a:t>animal health and production leads to more food production</a:t>
            </a:r>
          </a:p>
          <a:p>
            <a:pPr lvl="1"/>
            <a:r>
              <a:rPr lang="en-US" dirty="0"/>
              <a:t>Increased food production to keep pace with growing population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dirty="0" smtClean="0"/>
              <a:t>Conference Objectives and Sessions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Promote market control</a:t>
            </a:r>
          </a:p>
          <a:p>
            <a:pPr eaLnBrk="1" hangingPunct="1"/>
            <a:r>
              <a:rPr lang="en-US" dirty="0" smtClean="0"/>
              <a:t>Improve market </a:t>
            </a:r>
            <a:r>
              <a:rPr lang="en-US" dirty="0"/>
              <a:t>a</a:t>
            </a:r>
            <a:r>
              <a:rPr lang="en-US" dirty="0" smtClean="0"/>
              <a:t>ccess</a:t>
            </a:r>
          </a:p>
          <a:p>
            <a:pPr eaLnBrk="1" hangingPunct="1"/>
            <a:r>
              <a:rPr lang="en-US" dirty="0" smtClean="0"/>
              <a:t>Promote mutual </a:t>
            </a:r>
            <a:r>
              <a:rPr lang="en-US" dirty="0"/>
              <a:t>r</a:t>
            </a:r>
            <a:r>
              <a:rPr lang="en-US" dirty="0" smtClean="0"/>
              <a:t>ecognition and the formation of regional </a:t>
            </a:r>
            <a:r>
              <a:rPr lang="en-US" dirty="0"/>
              <a:t>o</a:t>
            </a:r>
            <a:r>
              <a:rPr lang="en-US" dirty="0" smtClean="0"/>
              <a:t>rganizations</a:t>
            </a:r>
          </a:p>
          <a:p>
            <a:pPr eaLnBrk="1" hangingPunct="1"/>
            <a:r>
              <a:rPr lang="en-US" dirty="0" smtClean="0"/>
              <a:t>Implement  African </a:t>
            </a:r>
            <a:r>
              <a:rPr lang="en-US" dirty="0"/>
              <a:t>r</a:t>
            </a:r>
            <a:r>
              <a:rPr lang="en-US" dirty="0" smtClean="0"/>
              <a:t>egional </a:t>
            </a:r>
            <a:r>
              <a:rPr lang="en-US" dirty="0"/>
              <a:t>h</a:t>
            </a:r>
            <a:r>
              <a:rPr lang="en-US" dirty="0" smtClean="0"/>
              <a:t>armonization initiatives and discuss local opportunities and challenges towards the implementation of harmonized regulatory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Session 1:  Why is Regulatory Convergence important and what can it facilitate?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Regulatory convergence can: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expand drug and vaccine development and marketing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eliminate obstacles to trade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increase access to therapies and vaccines for emerging diseases (60% of which are zoonotic)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provide greater certainty in the regulatory process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reduce the number animals needed for testing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lend greater legitimacy to regulatory 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7F641-D097-4356-BC13-258D6DA0E8D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Session 1: What is needed for </a:t>
            </a:r>
            <a:r>
              <a:rPr lang="en-GB" b="1" dirty="0" smtClean="0"/>
              <a:t>Regulatory Convergence </a:t>
            </a:r>
            <a:r>
              <a:rPr lang="en-GB" dirty="0" smtClean="0"/>
              <a:t>to work?</a:t>
            </a:r>
          </a:p>
        </p:txBody>
      </p:sp>
      <p:sp>
        <p:nvSpPr>
          <p:cNvPr id="819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dirty="0" smtClean="0"/>
              <a:t>Commitment at political and senior management level</a:t>
            </a:r>
          </a:p>
          <a:p>
            <a:pPr eaLnBrk="1" hangingPunct="1"/>
            <a:r>
              <a:rPr lang="en-GB" dirty="0"/>
              <a:t>S</a:t>
            </a:r>
            <a:r>
              <a:rPr lang="en-GB" dirty="0" smtClean="0"/>
              <a:t>hared language </a:t>
            </a:r>
            <a:endParaRPr lang="en-GB" dirty="0"/>
          </a:p>
          <a:p>
            <a:pPr eaLnBrk="1" hangingPunct="1"/>
            <a:r>
              <a:rPr lang="en-GB" dirty="0" smtClean="0"/>
              <a:t>Facilities and human resources required for coordination </a:t>
            </a:r>
          </a:p>
          <a:p>
            <a:pPr eaLnBrk="1" hangingPunct="1"/>
            <a:r>
              <a:rPr lang="en-GB" dirty="0" smtClean="0"/>
              <a:t>Recognition of the work of other international bodies such as OIE, Codex, VICH, WHO</a:t>
            </a:r>
          </a:p>
          <a:p>
            <a:pPr eaLnBrk="1" hangingPunct="1"/>
            <a:r>
              <a:rPr lang="en-GB" dirty="0" smtClean="0"/>
              <a:t>Recognition that convergence of pre-authorisation activities is only one element of an authorization and control system for VMPs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Session 2: Market Control</a:t>
            </a:r>
            <a:br>
              <a:rPr lang="en-US" dirty="0" smtClean="0"/>
            </a:br>
            <a:r>
              <a:rPr lang="en-US" dirty="0" smtClean="0"/>
              <a:t>EXAMPLE:  Malaysia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Comprehensive regulatory system in Malaysia that evolved from collaboration through ASEAN </a:t>
            </a:r>
          </a:p>
          <a:p>
            <a:pPr eaLnBrk="1" hangingPunct="1"/>
            <a:r>
              <a:rPr lang="en-US" dirty="0" smtClean="0"/>
              <a:t>The system is complex and has many facets to be comprehensive.</a:t>
            </a:r>
          </a:p>
          <a:p>
            <a:pPr eaLnBrk="1" hangingPunct="1"/>
            <a:r>
              <a:rPr lang="en-US" dirty="0" smtClean="0"/>
              <a:t>The system evolved and is kept current by regular discussion in ASEAN.</a:t>
            </a:r>
          </a:p>
          <a:p>
            <a:pPr eaLnBrk="1" hangingPunct="1"/>
            <a:r>
              <a:rPr lang="en-US" dirty="0" smtClean="0"/>
              <a:t>Need for benchmarking the competencies of regulatory authorities with the aim of building mutual trust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Session 2: Market Control</a:t>
            </a:r>
            <a:br>
              <a:rPr lang="en-US" dirty="0" smtClean="0"/>
            </a:br>
            <a:r>
              <a:rPr lang="en-US" dirty="0" smtClean="0"/>
              <a:t>EXAMPLE:  PANVAC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Arose out of the lessons learned from Rinderpest </a:t>
            </a:r>
          </a:p>
          <a:p>
            <a:pPr eaLnBrk="1" hangingPunct="1"/>
            <a:r>
              <a:rPr lang="en-US" sz="2400" dirty="0" smtClean="0"/>
              <a:t>Established a regional laboratory with testing, market controls and training for personnel in other laboratories, manufacturers, and regulators serving many African countries</a:t>
            </a:r>
          </a:p>
          <a:p>
            <a:pPr eaLnBrk="1" hangingPunct="1"/>
            <a:r>
              <a:rPr lang="en-US" sz="2400" dirty="0" smtClean="0"/>
              <a:t>Became an OIE Collaborating </a:t>
            </a:r>
            <a:r>
              <a:rPr lang="en-US" sz="2400" dirty="0"/>
              <a:t>C</a:t>
            </a:r>
            <a:r>
              <a:rPr lang="en-US" sz="2400" dirty="0" smtClean="0"/>
              <a:t>enter in 2013</a:t>
            </a:r>
          </a:p>
          <a:p>
            <a:pPr eaLnBrk="1" hangingPunct="1"/>
            <a:r>
              <a:rPr lang="en-US" sz="2400" dirty="0" smtClean="0"/>
              <a:t>Demonstrated success in providing controls for the quality of vaccines in Africa</a:t>
            </a:r>
          </a:p>
          <a:p>
            <a:pPr eaLnBrk="1" hangingPunct="1"/>
            <a:r>
              <a:rPr lang="en-US" sz="2400" dirty="0" smtClean="0"/>
              <a:t>Demonstrates what is possible through collaboration and support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3: Market Access and Mutual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needed – industry’s perspective</a:t>
            </a:r>
          </a:p>
          <a:p>
            <a:pPr lvl="1"/>
            <a:r>
              <a:rPr lang="en-US" dirty="0" smtClean="0"/>
              <a:t>Predictability of registration process</a:t>
            </a:r>
          </a:p>
          <a:p>
            <a:pPr lvl="1"/>
            <a:r>
              <a:rPr lang="en-US" dirty="0" smtClean="0"/>
              <a:t>Reliability – consistent criteria</a:t>
            </a:r>
          </a:p>
          <a:p>
            <a:pPr lvl="1"/>
            <a:r>
              <a:rPr lang="en-US" dirty="0" smtClean="0"/>
              <a:t>Simplified process – no repetition / unnecessary administrative burden</a:t>
            </a:r>
          </a:p>
          <a:p>
            <a:pPr lvl="1"/>
            <a:r>
              <a:rPr lang="en-US" dirty="0" smtClean="0"/>
              <a:t>Appropriate enforcement mechanisms by authorities</a:t>
            </a:r>
          </a:p>
          <a:p>
            <a:pPr lvl="1"/>
            <a:r>
              <a:rPr lang="en-US" dirty="0" smtClean="0"/>
              <a:t>Regional oversight of manufacturing sites</a:t>
            </a:r>
          </a:p>
          <a:p>
            <a:pPr lvl="1"/>
            <a:r>
              <a:rPr lang="en-US" dirty="0" smtClean="0"/>
              <a:t>Recognition of and alignment with appropriate international </a:t>
            </a:r>
            <a:r>
              <a:rPr lang="en-US" dirty="0"/>
              <a:t>standards in relation to manufacturing </a:t>
            </a:r>
            <a:r>
              <a:rPr lang="en-US" dirty="0" smtClean="0"/>
              <a:t>and control </a:t>
            </a:r>
            <a:r>
              <a:rPr lang="en-US" dirty="0"/>
              <a:t>procedures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7F641-D097-4356-BC13-258D6DA0E8D9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DIA Color Theme 1">
      <a:dk1>
        <a:srgbClr val="404040"/>
      </a:dk1>
      <a:lt1>
        <a:srgbClr val="FFFFFF"/>
      </a:lt1>
      <a:dk2>
        <a:srgbClr val="FFFFFF"/>
      </a:dk2>
      <a:lt2>
        <a:srgbClr val="FFFFFF"/>
      </a:lt2>
      <a:accent1>
        <a:srgbClr val="799C4B"/>
      </a:accent1>
      <a:accent2>
        <a:srgbClr val="008CA1"/>
      </a:accent2>
      <a:accent3>
        <a:srgbClr val="A62C60"/>
      </a:accent3>
      <a:accent4>
        <a:srgbClr val="CB7E25"/>
      </a:accent4>
      <a:accent5>
        <a:srgbClr val="007665"/>
      </a:accent5>
      <a:accent6>
        <a:srgbClr val="1C5A7D"/>
      </a:accent6>
      <a:hlink>
        <a:srgbClr val="003D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DIA_Powerpoint Template_Conferences.pptx" id="{5D863EDE-760D-496E-95FD-1CCCFE544DDE}" vid="{F6B8BF18-C4B0-497A-AFB8-59E3558DDF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DIA_Powerpoint Template_Conferences</Template>
  <TotalTime>11672</TotalTime>
  <Words>906</Words>
  <Application>Microsoft Office PowerPoint</Application>
  <PresentationFormat>On-screen Show (4:3)</PresentationFormat>
  <Paragraphs>157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Bettye K. Walters, DVM US Food and Drug Administration bettye.walters@fda.hhs.gov</vt:lpstr>
      <vt:lpstr>4th Global Animal Health Conference (GAHC) June 2015 Dar Es Salaam, Tanzania</vt:lpstr>
      <vt:lpstr>Guiding Principles</vt:lpstr>
      <vt:lpstr>Conference Objectives and Sessions</vt:lpstr>
      <vt:lpstr>Session 1:  Why is Regulatory Convergence important and what can it facilitate?</vt:lpstr>
      <vt:lpstr>Session 1: What is needed for Regulatory Convergence to work?</vt:lpstr>
      <vt:lpstr>Session 2: Market Control EXAMPLE:  Malaysia</vt:lpstr>
      <vt:lpstr>Session 2: Market Control EXAMPLE:  PANVAC</vt:lpstr>
      <vt:lpstr>Session 3: Market Access and Mutual Recognition</vt:lpstr>
      <vt:lpstr>Session 3: Market Access and Mutual Recognition EXAMPLE:  GALVmed</vt:lpstr>
      <vt:lpstr>Session 3: What can hinder or limit Market Access and Mutual Recognition?</vt:lpstr>
      <vt:lpstr>Session 4: Regional Organizations</vt:lpstr>
      <vt:lpstr>Session 4: What is needed for Regional Organizations to work?</vt:lpstr>
      <vt:lpstr> Breakout Sessions   KEY THEMES  common across Sessions</vt:lpstr>
      <vt:lpstr>Breakout Sessions   KEY THEMES  common across Sessions</vt:lpstr>
      <vt:lpstr>Breakout Sessions   KEY THEMES common across Sessions</vt:lpstr>
      <vt:lpstr>Breakout Sessions   KEY THEMES common across Sessions  </vt:lpstr>
      <vt:lpstr>Pre-Conference  VICH Workshop June 24, 2015</vt:lpstr>
      <vt:lpstr>PowerPoint Presentation</vt:lpstr>
    </vt:vector>
  </TitlesOfParts>
  <Company>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Natacha Scholl</dc:creator>
  <cp:lastModifiedBy>Sophie Frederickx</cp:lastModifiedBy>
  <cp:revision>99</cp:revision>
  <cp:lastPrinted>2015-09-23T23:33:26Z</cp:lastPrinted>
  <dcterms:created xsi:type="dcterms:W3CDTF">2015-01-21T10:43:32Z</dcterms:created>
  <dcterms:modified xsi:type="dcterms:W3CDTF">2015-11-05T08:41:18Z</dcterms:modified>
</cp:coreProperties>
</file>