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 id="2147483662" r:id="rId6"/>
    <p:sldMasterId id="2147483668" r:id="rId7"/>
    <p:sldMasterId id="2147483670" r:id="rId8"/>
    <p:sldMasterId id="2147483672" r:id="rId9"/>
  </p:sldMasterIdLst>
  <p:notesMasterIdLst>
    <p:notesMasterId r:id="rId25"/>
  </p:notesMasterIdLst>
  <p:sldIdLst>
    <p:sldId id="273"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70"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708" autoAdjust="0"/>
  </p:normalViewPr>
  <p:slideViewPr>
    <p:cSldViewPr snapToGrid="0" snapToObjects="1">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B5B7B-362C-C34A-9C1D-F3D5B867F265}" type="datetimeFigureOut">
              <a:rPr lang="nl-NL" smtClean="0"/>
              <a:t>5-11-2015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FB96A9-4303-41BE-A0C3-7B11E3FA5BBD}" type="datetimeFigureOut">
              <a:rPr lang="en-US" smtClean="0"/>
              <a:t>11/5/2015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BAB419-9B52-49A6-A7E0-BC11E4C2DEF3}" type="slidenum">
              <a:rPr lang="en-US" smtClean="0"/>
              <a:t>‹#›</a:t>
            </a:fld>
            <a:endParaRPr lang="en-US"/>
          </a:p>
        </p:txBody>
      </p:sp>
    </p:spTree>
    <p:extLst>
      <p:ext uri="{BB962C8B-B14F-4D97-AF65-F5344CB8AC3E}">
        <p14:creationId xmlns:p14="http://schemas.microsoft.com/office/powerpoint/2010/main" val="157192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FB96A9-4303-41BE-A0C3-7B11E3FA5BBD}" type="datetimeFigureOut">
              <a:rPr lang="en-US" smtClean="0"/>
              <a:t>11/5/2015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BAB419-9B52-49A6-A7E0-BC11E4C2DEF3}" type="slidenum">
              <a:rPr lang="en-US" smtClean="0"/>
              <a:t>‹#›</a:t>
            </a:fld>
            <a:endParaRPr lang="en-US"/>
          </a:p>
        </p:txBody>
      </p:sp>
    </p:spTree>
    <p:extLst>
      <p:ext uri="{BB962C8B-B14F-4D97-AF65-F5344CB8AC3E}">
        <p14:creationId xmlns:p14="http://schemas.microsoft.com/office/powerpoint/2010/main" val="394794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smtClean="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smtClean="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2075" y="3254442"/>
            <a:ext cx="5305426" cy="520700"/>
          </a:xfrm>
          <a:solidFill>
            <a:schemeClr val="bg1">
              <a:lumMod val="65000"/>
              <a:alpha val="49000"/>
            </a:schemeClr>
          </a:solidFill>
        </p:spPr>
        <p:txBody>
          <a:bodyPr/>
          <a:lstStyle/>
          <a:p>
            <a:r>
              <a:rPr lang="en-GB" sz="3600" b="1" dirty="0" smtClean="0"/>
              <a:t>VICH Training Strategy</a:t>
            </a:r>
            <a:endParaRPr lang="en-GB" sz="3600" b="1" dirty="0"/>
          </a:p>
        </p:txBody>
      </p:sp>
      <p:sp>
        <p:nvSpPr>
          <p:cNvPr id="4" name="Text Placeholder 6"/>
          <p:cNvSpPr txBox="1">
            <a:spLocks/>
          </p:cNvSpPr>
          <p:nvPr/>
        </p:nvSpPr>
        <p:spPr>
          <a:xfrm>
            <a:off x="1362075" y="4974199"/>
            <a:ext cx="5257800" cy="1436126"/>
          </a:xfrm>
          <a:prstGeom prst="rect">
            <a:avLst/>
          </a:prstGeom>
          <a:solidFill>
            <a:schemeClr val="bg1">
              <a:lumMod val="65000"/>
              <a:alpha val="5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b="1" dirty="0" smtClean="0"/>
              <a:t>Steven D. Vaughn, DVM</a:t>
            </a:r>
          </a:p>
          <a:p>
            <a:pPr>
              <a:lnSpc>
                <a:spcPct val="100000"/>
              </a:lnSpc>
              <a:spcBef>
                <a:spcPts val="600"/>
              </a:spcBef>
            </a:pPr>
            <a:r>
              <a:rPr lang="en-GB" sz="1800" dirty="0" smtClean="0"/>
              <a:t>Director, Office of New Animal Drug Evaluation,</a:t>
            </a:r>
          </a:p>
          <a:p>
            <a:pPr>
              <a:lnSpc>
                <a:spcPct val="100000"/>
              </a:lnSpc>
              <a:spcBef>
                <a:spcPts val="600"/>
              </a:spcBef>
            </a:pPr>
            <a:r>
              <a:rPr lang="en-GB" sz="1800" dirty="0" err="1" smtClean="0"/>
              <a:t>Center</a:t>
            </a:r>
            <a:r>
              <a:rPr lang="en-GB" sz="1800" dirty="0" smtClean="0"/>
              <a:t> for Veterinary Medicine</a:t>
            </a:r>
          </a:p>
          <a:p>
            <a:pPr>
              <a:lnSpc>
                <a:spcPct val="100000"/>
              </a:lnSpc>
              <a:spcBef>
                <a:spcPts val="600"/>
              </a:spcBef>
            </a:pPr>
            <a:r>
              <a:rPr lang="en-GB" sz="1800" dirty="0" smtClean="0"/>
              <a:t>U.S. Food and Drug Administration</a:t>
            </a:r>
          </a:p>
          <a:p>
            <a:endParaRPr lang="en-GB" dirty="0" smtClean="0"/>
          </a:p>
          <a:p>
            <a:endParaRPr lang="en-GB" dirty="0"/>
          </a:p>
        </p:txBody>
      </p:sp>
    </p:spTree>
    <p:extLst>
      <p:ext uri="{BB962C8B-B14F-4D97-AF65-F5344CB8AC3E}">
        <p14:creationId xmlns:p14="http://schemas.microsoft.com/office/powerpoint/2010/main" val="91812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4643"/>
            <a:ext cx="7305676" cy="1143000"/>
          </a:xfrm>
        </p:spPr>
        <p:txBody>
          <a:bodyPr>
            <a:normAutofit/>
          </a:bodyPr>
          <a:lstStyle/>
          <a:p>
            <a:r>
              <a:rPr lang="en-US" sz="3200" b="1" dirty="0">
                <a:solidFill>
                  <a:schemeClr val="bg1"/>
                </a:solidFill>
                <a:latin typeface="+mn-lt"/>
              </a:rPr>
              <a:t>Two Pronged Approach for the Implementation </a:t>
            </a:r>
            <a:r>
              <a:rPr lang="en-US" sz="3200" b="1" dirty="0" smtClean="0">
                <a:solidFill>
                  <a:schemeClr val="bg1"/>
                </a:solidFill>
                <a:latin typeface="+mn-lt"/>
              </a:rPr>
              <a:t>of </a:t>
            </a:r>
            <a:r>
              <a:rPr lang="en-US" sz="3200" b="1" dirty="0">
                <a:solidFill>
                  <a:schemeClr val="bg1"/>
                </a:solidFill>
                <a:latin typeface="+mn-lt"/>
              </a:rPr>
              <a:t>the Training Strategy</a:t>
            </a:r>
          </a:p>
        </p:txBody>
      </p:sp>
      <p:sp>
        <p:nvSpPr>
          <p:cNvPr id="3" name="Content Placeholder 2"/>
          <p:cNvSpPr>
            <a:spLocks noGrp="1"/>
          </p:cNvSpPr>
          <p:nvPr>
            <p:ph idx="1"/>
          </p:nvPr>
        </p:nvSpPr>
        <p:spPr>
          <a:xfrm>
            <a:off x="457200" y="1545853"/>
            <a:ext cx="8401050" cy="4635872"/>
          </a:xfrm>
        </p:spPr>
        <p:txBody>
          <a:bodyPr>
            <a:normAutofit fontScale="25000" lnSpcReduction="20000"/>
          </a:bodyPr>
          <a:lstStyle/>
          <a:p>
            <a:pPr>
              <a:lnSpc>
                <a:spcPct val="120000"/>
              </a:lnSpc>
              <a:buClr>
                <a:schemeClr val="accent2"/>
              </a:buClr>
              <a:buFont typeface="Calibri" panose="020F0502020204030204" pitchFamily="34" charset="0"/>
              <a:buChar char="&gt;"/>
            </a:pPr>
            <a:r>
              <a:rPr lang="en-GB" sz="9600" dirty="0">
                <a:solidFill>
                  <a:srgbClr val="218BA7"/>
                </a:solidFill>
                <a:latin typeface="Arial" panose="020B0604020202020204" pitchFamily="34" charset="0"/>
                <a:cs typeface="Arial" panose="020B0604020202020204" pitchFamily="34" charset="0"/>
              </a:rPr>
              <a:t>Second level of intervention: Provide more detailed training at Outreach Forum member country or regional level</a:t>
            </a:r>
          </a:p>
          <a:p>
            <a:pPr marL="457200" indent="-457200"/>
            <a:endParaRPr lang="en-US" sz="8000" dirty="0"/>
          </a:p>
          <a:p>
            <a:pPr lvl="1">
              <a:lnSpc>
                <a:spcPct val="120000"/>
              </a:lnSpc>
            </a:pPr>
            <a:r>
              <a:rPr lang="en-GB" sz="7200" dirty="0">
                <a:solidFill>
                  <a:srgbClr val="218BA7"/>
                </a:solidFill>
                <a:latin typeface="Arial" panose="020B0604020202020204" pitchFamily="34" charset="0"/>
                <a:cs typeface="Arial" panose="020B0604020202020204" pitchFamily="34" charset="0"/>
              </a:rPr>
              <a:t>For this level of intervention the development of a training course composed of different modules </a:t>
            </a:r>
          </a:p>
          <a:p>
            <a:pPr lvl="1">
              <a:lnSpc>
                <a:spcPct val="120000"/>
              </a:lnSpc>
            </a:pPr>
            <a:r>
              <a:rPr lang="en-GB" sz="7200" dirty="0">
                <a:solidFill>
                  <a:srgbClr val="218BA7"/>
                </a:solidFill>
                <a:latin typeface="Arial" panose="020B0604020202020204" pitchFamily="34" charset="0"/>
                <a:cs typeface="Arial" panose="020B0604020202020204" pitchFamily="34" charset="0"/>
              </a:rPr>
              <a:t>Resources and costs for this level of training must be developed </a:t>
            </a:r>
            <a:r>
              <a:rPr lang="en-GB" sz="7200" dirty="0" smtClean="0">
                <a:solidFill>
                  <a:srgbClr val="218BA7"/>
                </a:solidFill>
                <a:latin typeface="Arial" panose="020B0604020202020204" pitchFamily="34" charset="0"/>
                <a:cs typeface="Arial" panose="020B0604020202020204" pitchFamily="34" charset="0"/>
              </a:rPr>
              <a:t>and </a:t>
            </a:r>
            <a:r>
              <a:rPr lang="en-GB" sz="7200" dirty="0">
                <a:solidFill>
                  <a:srgbClr val="218BA7"/>
                </a:solidFill>
                <a:latin typeface="Arial" panose="020B0604020202020204" pitchFamily="34" charset="0"/>
                <a:cs typeface="Arial" panose="020B0604020202020204" pitchFamily="34" charset="0"/>
              </a:rPr>
              <a:t>available before the activity can take place. </a:t>
            </a:r>
          </a:p>
          <a:p>
            <a:pPr lvl="1">
              <a:lnSpc>
                <a:spcPct val="120000"/>
              </a:lnSpc>
            </a:pPr>
            <a:r>
              <a:rPr lang="en-GB" sz="7200" dirty="0">
                <a:solidFill>
                  <a:srgbClr val="218BA7"/>
                </a:solidFill>
                <a:latin typeface="Arial" panose="020B0604020202020204" pitchFamily="34" charset="0"/>
                <a:cs typeface="Arial" panose="020B0604020202020204" pitchFamily="34" charset="0"/>
              </a:rPr>
              <a:t>Each module could provide a general overview of relevant requirements, relevant VICH guidelines and principles of their application. </a:t>
            </a:r>
          </a:p>
          <a:p>
            <a:pPr lvl="1">
              <a:lnSpc>
                <a:spcPct val="120000"/>
              </a:lnSpc>
            </a:pPr>
            <a:r>
              <a:rPr lang="en-GB" sz="7200" dirty="0">
                <a:solidFill>
                  <a:srgbClr val="218BA7"/>
                </a:solidFill>
                <a:latin typeface="Arial" panose="020B0604020202020204" pitchFamily="34" charset="0"/>
                <a:cs typeface="Arial" panose="020B0604020202020204" pitchFamily="34" charset="0"/>
              </a:rPr>
              <a:t>In order to achieve comprehensive training on the regulation of veterinary medicines, data assessment and VICH guidelines, several modules would be necessary that would include practical exercises on basis of examples. </a:t>
            </a:r>
          </a:p>
          <a:p>
            <a:pPr lvl="1">
              <a:lnSpc>
                <a:spcPct val="120000"/>
              </a:lnSpc>
            </a:pPr>
            <a:r>
              <a:rPr lang="en-GB" sz="7200" dirty="0">
                <a:solidFill>
                  <a:srgbClr val="218BA7"/>
                </a:solidFill>
                <a:latin typeface="Arial" panose="020B0604020202020204" pitchFamily="34" charset="0"/>
                <a:cs typeface="Arial" panose="020B0604020202020204" pitchFamily="34" charset="0"/>
              </a:rPr>
              <a:t>At this time, the implementation of this second level of intervention is not financially possible.</a:t>
            </a:r>
            <a:endParaRPr lang="en-US" sz="7200" dirty="0">
              <a:solidFill>
                <a:srgbClr val="218BA7"/>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3517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797859"/>
          </a:xfrm>
        </p:spPr>
        <p:txBody>
          <a:bodyPr>
            <a:normAutofit/>
          </a:bodyPr>
          <a:lstStyle/>
          <a:p>
            <a:r>
              <a:rPr lang="en-US" sz="3200" b="1" dirty="0">
                <a:solidFill>
                  <a:schemeClr val="bg1"/>
                </a:solidFill>
                <a:latin typeface="+mn-lt"/>
              </a:rPr>
              <a:t>Tier 2 Training Modules</a:t>
            </a:r>
          </a:p>
        </p:txBody>
      </p:sp>
      <p:sp>
        <p:nvSpPr>
          <p:cNvPr id="3" name="Subtitle 2"/>
          <p:cNvSpPr>
            <a:spLocks noGrp="1"/>
          </p:cNvSpPr>
          <p:nvPr>
            <p:ph type="subTitle" idx="1"/>
          </p:nvPr>
        </p:nvSpPr>
        <p:spPr>
          <a:xfrm>
            <a:off x="609600" y="1314450"/>
            <a:ext cx="7924800" cy="5286375"/>
          </a:xfrm>
        </p:spPr>
        <p:txBody>
          <a:bodyPr>
            <a:normAutofit fontScale="70000" lnSpcReduction="20000"/>
          </a:bodyPr>
          <a:lstStyle/>
          <a:p>
            <a:pPr marL="685800" lvl="1" indent="-228600" algn="l">
              <a:lnSpc>
                <a:spcPct val="110000"/>
              </a:lnSpc>
              <a:buClr>
                <a:srgbClr val="218BA7"/>
              </a:buClr>
              <a:buFont typeface="Arial" panose="020B0604020202020204" pitchFamily="34" charset="0"/>
              <a:buChar char="•"/>
            </a:pPr>
            <a:r>
              <a:rPr lang="fr-FR" sz="2600" b="1" dirty="0">
                <a:solidFill>
                  <a:schemeClr val="accent2"/>
                </a:solidFill>
                <a:latin typeface="Arial" panose="020B0604020202020204" pitchFamily="34" charset="0"/>
                <a:cs typeface="Arial" panose="020B0604020202020204" pitchFamily="34" charset="0"/>
              </a:rPr>
              <a:t>MODULE #1</a:t>
            </a:r>
            <a:r>
              <a:rPr lang="fr-FR" sz="2600" dirty="0">
                <a:solidFill>
                  <a:schemeClr val="accent2"/>
                </a:solidFill>
                <a:latin typeface="Arial" panose="020B0604020202020204" pitchFamily="34" charset="0"/>
                <a:cs typeface="Arial" panose="020B0604020202020204" pitchFamily="34" charset="0"/>
              </a:rPr>
              <a:t> (0.5 </a:t>
            </a:r>
            <a:r>
              <a:rPr lang="fr-FR" sz="2600" dirty="0" err="1">
                <a:solidFill>
                  <a:schemeClr val="accent2"/>
                </a:solidFill>
                <a:latin typeface="Arial" panose="020B0604020202020204" pitchFamily="34" charset="0"/>
                <a:cs typeface="Arial" panose="020B0604020202020204" pitchFamily="34" charset="0"/>
              </a:rPr>
              <a:t>days</a:t>
            </a:r>
            <a:r>
              <a:rPr lang="fr-FR" sz="2600" dirty="0">
                <a:solidFill>
                  <a:schemeClr val="accent2"/>
                </a:solidFill>
                <a:latin typeface="Arial" panose="020B0604020202020204" pitchFamily="34" charset="0"/>
                <a:cs typeface="Arial" panose="020B0604020202020204" pitchFamily="34" charset="0"/>
              </a:rPr>
              <a:t>) </a:t>
            </a:r>
            <a:endParaRPr lang="fr-FR" sz="2600" dirty="0" smtClean="0">
              <a:solidFill>
                <a:schemeClr val="accent2"/>
              </a:solidFill>
              <a:latin typeface="Arial" panose="020B0604020202020204" pitchFamily="34" charset="0"/>
              <a:cs typeface="Arial" panose="020B0604020202020204" pitchFamily="34" charset="0"/>
            </a:endParaRPr>
          </a:p>
          <a:p>
            <a:pPr marL="714375" lvl="2" algn="l">
              <a:lnSpc>
                <a:spcPct val="110000"/>
              </a:lnSpc>
              <a:buClr>
                <a:srgbClr val="218BA7"/>
              </a:buClr>
            </a:pPr>
            <a:r>
              <a:rPr lang="en-US" sz="2600" dirty="0" smtClean="0">
                <a:solidFill>
                  <a:schemeClr val="accent2"/>
                </a:solidFill>
                <a:latin typeface="Arial" panose="020B0604020202020204" pitchFamily="34" charset="0"/>
                <a:cs typeface="Arial" panose="020B0604020202020204" pitchFamily="34" charset="0"/>
              </a:rPr>
              <a:t>Content</a:t>
            </a:r>
            <a:r>
              <a:rPr lang="en-US" sz="2600" dirty="0">
                <a:solidFill>
                  <a:schemeClr val="accent2"/>
                </a:solidFill>
                <a:latin typeface="Arial" panose="020B0604020202020204" pitchFamily="34" charset="0"/>
                <a:cs typeface="Arial" panose="020B0604020202020204" pitchFamily="34" charset="0"/>
              </a:rPr>
              <a:t>: General Overview on Registration Requirements </a:t>
            </a:r>
          </a:p>
          <a:p>
            <a:pPr marL="285750" lvl="0" indent="-285750" algn="l">
              <a:buFont typeface="Arial" panose="020B0604020202020204" pitchFamily="34" charset="0"/>
              <a:buChar char="•"/>
            </a:pPr>
            <a:endParaRPr lang="en-US" sz="1900" dirty="0" smtClean="0">
              <a:solidFill>
                <a:schemeClr val="tx1"/>
              </a:solidFill>
            </a:endParaRPr>
          </a:p>
          <a:p>
            <a:pPr marL="685800" lvl="1" indent="-228600" algn="l">
              <a:lnSpc>
                <a:spcPct val="110000"/>
              </a:lnSpc>
              <a:buClr>
                <a:srgbClr val="218BA7"/>
              </a:buClr>
              <a:buFont typeface="Arial" panose="020B0604020202020204" pitchFamily="34" charset="0"/>
              <a:buChar char="•"/>
            </a:pPr>
            <a:r>
              <a:rPr lang="en-US" sz="2600" b="1" dirty="0" smtClean="0">
                <a:solidFill>
                  <a:schemeClr val="accent2"/>
                </a:solidFill>
                <a:latin typeface="Arial" panose="020B0604020202020204" pitchFamily="34" charset="0"/>
                <a:cs typeface="Arial" panose="020B0604020202020204" pitchFamily="34" charset="0"/>
              </a:rPr>
              <a:t>MODULE </a:t>
            </a:r>
            <a:r>
              <a:rPr lang="en-US" sz="2600" b="1" dirty="0">
                <a:solidFill>
                  <a:schemeClr val="accent2"/>
                </a:solidFill>
                <a:latin typeface="Arial" panose="020B0604020202020204" pitchFamily="34" charset="0"/>
                <a:cs typeface="Arial" panose="020B0604020202020204" pitchFamily="34" charset="0"/>
              </a:rPr>
              <a:t>#2</a:t>
            </a:r>
            <a:r>
              <a:rPr lang="en-US" sz="2600" dirty="0">
                <a:solidFill>
                  <a:schemeClr val="accent2"/>
                </a:solidFill>
                <a:latin typeface="Arial" panose="020B0604020202020204" pitchFamily="34" charset="0"/>
                <a:cs typeface="Arial" panose="020B0604020202020204" pitchFamily="34" charset="0"/>
              </a:rPr>
              <a:t> (1.5 – 2 Days) </a:t>
            </a:r>
            <a:endParaRPr lang="en-US" sz="2600" dirty="0" smtClean="0">
              <a:solidFill>
                <a:schemeClr val="accent2"/>
              </a:solidFill>
              <a:latin typeface="Arial" panose="020B0604020202020204" pitchFamily="34" charset="0"/>
              <a:cs typeface="Arial" panose="020B0604020202020204" pitchFamily="34" charset="0"/>
            </a:endParaRPr>
          </a:p>
          <a:p>
            <a:pPr marL="714375" lvl="1" algn="l">
              <a:lnSpc>
                <a:spcPct val="110000"/>
              </a:lnSpc>
              <a:buClr>
                <a:srgbClr val="218BA7"/>
              </a:buClr>
            </a:pPr>
            <a:r>
              <a:rPr lang="en-US" sz="2600" dirty="0" smtClean="0">
                <a:solidFill>
                  <a:schemeClr val="accent2"/>
                </a:solidFill>
                <a:latin typeface="Arial" panose="020B0604020202020204" pitchFamily="34" charset="0"/>
                <a:cs typeface="Arial" panose="020B0604020202020204" pitchFamily="34" charset="0"/>
              </a:rPr>
              <a:t>Content</a:t>
            </a:r>
            <a:r>
              <a:rPr lang="en-US" sz="2600" dirty="0">
                <a:solidFill>
                  <a:schemeClr val="accent2"/>
                </a:solidFill>
                <a:latin typeface="Arial" panose="020B0604020202020204" pitchFamily="34" charset="0"/>
                <a:cs typeface="Arial" panose="020B0604020202020204" pitchFamily="34" charset="0"/>
              </a:rPr>
              <a:t>:  Chemistry and Manufacturing / Quality Assessment (process/data)</a:t>
            </a:r>
          </a:p>
          <a:p>
            <a:pPr lvl="1" algn="l">
              <a:lnSpc>
                <a:spcPct val="110000"/>
              </a:lnSpc>
              <a:buClr>
                <a:srgbClr val="218BA7"/>
              </a:buClr>
            </a:pPr>
            <a:endParaRPr lang="en-US" sz="1900" dirty="0">
              <a:solidFill>
                <a:schemeClr val="accent2"/>
              </a:solidFill>
              <a:latin typeface="Arial" panose="020B0604020202020204" pitchFamily="34" charset="0"/>
              <a:cs typeface="Arial" panose="020B0604020202020204" pitchFamily="34" charset="0"/>
            </a:endParaRPr>
          </a:p>
          <a:p>
            <a:pPr marL="685800" lvl="1" indent="-228600" algn="l">
              <a:lnSpc>
                <a:spcPct val="110000"/>
              </a:lnSpc>
              <a:buClr>
                <a:srgbClr val="218BA7"/>
              </a:buClr>
              <a:buFont typeface="Arial" panose="020B0604020202020204" pitchFamily="34" charset="0"/>
              <a:buChar char="•"/>
            </a:pPr>
            <a:r>
              <a:rPr lang="en-US" sz="2600" b="1" dirty="0">
                <a:solidFill>
                  <a:schemeClr val="accent2"/>
                </a:solidFill>
                <a:latin typeface="Arial" panose="020B0604020202020204" pitchFamily="34" charset="0"/>
                <a:cs typeface="Arial" panose="020B0604020202020204" pitchFamily="34" charset="0"/>
              </a:rPr>
              <a:t>MODULE #3</a:t>
            </a:r>
            <a:r>
              <a:rPr lang="en-US" sz="2600" dirty="0">
                <a:solidFill>
                  <a:schemeClr val="accent2"/>
                </a:solidFill>
                <a:latin typeface="Arial" panose="020B0604020202020204" pitchFamily="34" charset="0"/>
                <a:cs typeface="Arial" panose="020B0604020202020204" pitchFamily="34" charset="0"/>
              </a:rPr>
              <a:t> (1.5 – 2 Days) </a:t>
            </a:r>
            <a:endParaRPr lang="en-US" sz="2600" dirty="0" smtClean="0">
              <a:solidFill>
                <a:schemeClr val="accent2"/>
              </a:solidFill>
              <a:latin typeface="Arial" panose="020B0604020202020204" pitchFamily="34" charset="0"/>
              <a:cs typeface="Arial" panose="020B0604020202020204" pitchFamily="34" charset="0"/>
            </a:endParaRPr>
          </a:p>
          <a:p>
            <a:pPr marL="714375" lvl="1" algn="l">
              <a:lnSpc>
                <a:spcPct val="110000"/>
              </a:lnSpc>
              <a:buClr>
                <a:srgbClr val="218BA7"/>
              </a:buClr>
            </a:pPr>
            <a:r>
              <a:rPr lang="en-US" sz="2600" dirty="0" smtClean="0">
                <a:solidFill>
                  <a:schemeClr val="accent2"/>
                </a:solidFill>
                <a:latin typeface="Arial" panose="020B0604020202020204" pitchFamily="34" charset="0"/>
                <a:cs typeface="Arial" panose="020B0604020202020204" pitchFamily="34" charset="0"/>
              </a:rPr>
              <a:t>Content</a:t>
            </a:r>
            <a:r>
              <a:rPr lang="en-US" sz="2600" dirty="0">
                <a:solidFill>
                  <a:schemeClr val="accent2"/>
                </a:solidFill>
                <a:latin typeface="Arial" panose="020B0604020202020204" pitchFamily="34" charset="0"/>
                <a:cs typeface="Arial" panose="020B0604020202020204" pitchFamily="34" charset="0"/>
              </a:rPr>
              <a:t>:  Human (Food) Safety and Environmental Risk assessment</a:t>
            </a:r>
          </a:p>
          <a:p>
            <a:pPr lvl="1" algn="l">
              <a:lnSpc>
                <a:spcPct val="110000"/>
              </a:lnSpc>
              <a:buClr>
                <a:srgbClr val="218BA7"/>
              </a:buClr>
            </a:pPr>
            <a:endParaRPr lang="en-US" sz="1900" dirty="0">
              <a:solidFill>
                <a:schemeClr val="accent2"/>
              </a:solidFill>
              <a:latin typeface="Arial" panose="020B0604020202020204" pitchFamily="34" charset="0"/>
              <a:cs typeface="Arial" panose="020B0604020202020204" pitchFamily="34" charset="0"/>
            </a:endParaRPr>
          </a:p>
          <a:p>
            <a:pPr marL="685800" lvl="1" indent="-228600" algn="l">
              <a:lnSpc>
                <a:spcPct val="110000"/>
              </a:lnSpc>
              <a:buClr>
                <a:srgbClr val="218BA7"/>
              </a:buClr>
              <a:buFont typeface="Arial" panose="020B0604020202020204" pitchFamily="34" charset="0"/>
              <a:buChar char="•"/>
            </a:pPr>
            <a:r>
              <a:rPr lang="en-US" sz="2600" b="1" dirty="0">
                <a:solidFill>
                  <a:schemeClr val="accent2"/>
                </a:solidFill>
                <a:latin typeface="Arial" panose="020B0604020202020204" pitchFamily="34" charset="0"/>
                <a:cs typeface="Arial" panose="020B0604020202020204" pitchFamily="34" charset="0"/>
              </a:rPr>
              <a:t>MODULE #4</a:t>
            </a:r>
            <a:r>
              <a:rPr lang="en-US" sz="2600" dirty="0">
                <a:solidFill>
                  <a:schemeClr val="accent2"/>
                </a:solidFill>
                <a:latin typeface="Arial" panose="020B0604020202020204" pitchFamily="34" charset="0"/>
                <a:cs typeface="Arial" panose="020B0604020202020204" pitchFamily="34" charset="0"/>
              </a:rPr>
              <a:t> (1.5 – 2 Days) </a:t>
            </a:r>
            <a:endParaRPr lang="en-US" sz="2600" dirty="0" smtClean="0">
              <a:solidFill>
                <a:schemeClr val="accent2"/>
              </a:solidFill>
              <a:latin typeface="Arial" panose="020B0604020202020204" pitchFamily="34" charset="0"/>
              <a:cs typeface="Arial" panose="020B0604020202020204" pitchFamily="34" charset="0"/>
            </a:endParaRPr>
          </a:p>
          <a:p>
            <a:pPr marL="714375" lvl="1" algn="l">
              <a:lnSpc>
                <a:spcPct val="110000"/>
              </a:lnSpc>
              <a:buClr>
                <a:srgbClr val="218BA7"/>
              </a:buClr>
            </a:pPr>
            <a:r>
              <a:rPr lang="en-US" sz="2600" dirty="0" smtClean="0">
                <a:solidFill>
                  <a:schemeClr val="accent2"/>
                </a:solidFill>
                <a:latin typeface="Arial" panose="020B0604020202020204" pitchFamily="34" charset="0"/>
                <a:cs typeface="Arial" panose="020B0604020202020204" pitchFamily="34" charset="0"/>
              </a:rPr>
              <a:t>Content</a:t>
            </a:r>
            <a:r>
              <a:rPr lang="en-US" sz="2600" dirty="0">
                <a:solidFill>
                  <a:schemeClr val="accent2"/>
                </a:solidFill>
                <a:latin typeface="Arial" panose="020B0604020202020204" pitchFamily="34" charset="0"/>
                <a:cs typeface="Arial" panose="020B0604020202020204" pitchFamily="34" charset="0"/>
              </a:rPr>
              <a:t>:  Target Animal Safety (TAS) and Efficacy/Effectiveness </a:t>
            </a:r>
          </a:p>
          <a:p>
            <a:pPr lvl="1" algn="l">
              <a:lnSpc>
                <a:spcPct val="110000"/>
              </a:lnSpc>
              <a:buClr>
                <a:srgbClr val="218BA7"/>
              </a:buClr>
            </a:pPr>
            <a:endParaRPr lang="en-US" sz="1900" dirty="0">
              <a:solidFill>
                <a:schemeClr val="accent2"/>
              </a:solidFill>
              <a:latin typeface="Arial" panose="020B0604020202020204" pitchFamily="34" charset="0"/>
              <a:cs typeface="Arial" panose="020B0604020202020204" pitchFamily="34" charset="0"/>
            </a:endParaRPr>
          </a:p>
          <a:p>
            <a:pPr marL="685800" lvl="1" indent="-228600" algn="l">
              <a:lnSpc>
                <a:spcPct val="110000"/>
              </a:lnSpc>
              <a:buClr>
                <a:srgbClr val="218BA7"/>
              </a:buClr>
              <a:buFont typeface="Arial" panose="020B0604020202020204" pitchFamily="34" charset="0"/>
              <a:buChar char="•"/>
            </a:pPr>
            <a:r>
              <a:rPr lang="en-US" sz="2600" b="1" dirty="0">
                <a:solidFill>
                  <a:schemeClr val="accent2"/>
                </a:solidFill>
                <a:latin typeface="Arial" panose="020B0604020202020204" pitchFamily="34" charset="0"/>
                <a:cs typeface="Arial" panose="020B0604020202020204" pitchFamily="34" charset="0"/>
              </a:rPr>
              <a:t>MODULE #5</a:t>
            </a:r>
            <a:r>
              <a:rPr lang="en-US" sz="2600" dirty="0">
                <a:solidFill>
                  <a:schemeClr val="accent2"/>
                </a:solidFill>
                <a:latin typeface="Arial" panose="020B0604020202020204" pitchFamily="34" charset="0"/>
                <a:cs typeface="Arial" panose="020B0604020202020204" pitchFamily="34" charset="0"/>
              </a:rPr>
              <a:t> (1.5 – 2 Days) </a:t>
            </a:r>
            <a:endParaRPr lang="en-US" sz="2600" dirty="0" smtClean="0">
              <a:solidFill>
                <a:schemeClr val="accent2"/>
              </a:solidFill>
              <a:latin typeface="Arial" panose="020B0604020202020204" pitchFamily="34" charset="0"/>
              <a:cs typeface="Arial" panose="020B0604020202020204" pitchFamily="34" charset="0"/>
            </a:endParaRPr>
          </a:p>
          <a:p>
            <a:pPr marL="714375" lvl="1" algn="l">
              <a:lnSpc>
                <a:spcPct val="110000"/>
              </a:lnSpc>
              <a:buClr>
                <a:srgbClr val="218BA7"/>
              </a:buClr>
            </a:pPr>
            <a:r>
              <a:rPr lang="en-US" sz="2600" dirty="0" smtClean="0">
                <a:solidFill>
                  <a:schemeClr val="accent2"/>
                </a:solidFill>
                <a:latin typeface="Arial" panose="020B0604020202020204" pitchFamily="34" charset="0"/>
                <a:cs typeface="Arial" panose="020B0604020202020204" pitchFamily="34" charset="0"/>
              </a:rPr>
              <a:t>Content</a:t>
            </a:r>
            <a:r>
              <a:rPr lang="en-US" sz="2600" dirty="0">
                <a:solidFill>
                  <a:schemeClr val="accent2"/>
                </a:solidFill>
                <a:latin typeface="Arial" panose="020B0604020202020204" pitchFamily="34" charset="0"/>
                <a:cs typeface="Arial" panose="020B0604020202020204" pitchFamily="34" charset="0"/>
              </a:rPr>
              <a:t>:  Pharmacovigilance (PV) and Adverse event reporting</a:t>
            </a:r>
          </a:p>
          <a:p>
            <a:pPr lvl="1" algn="l">
              <a:lnSpc>
                <a:spcPct val="110000"/>
              </a:lnSpc>
              <a:buClr>
                <a:srgbClr val="218BA7"/>
              </a:buClr>
            </a:pPr>
            <a:endParaRPr lang="en-US" sz="1700" dirty="0">
              <a:solidFill>
                <a:schemeClr val="accent2"/>
              </a:solidFill>
              <a:latin typeface="Arial" panose="020B0604020202020204" pitchFamily="34" charset="0"/>
              <a:cs typeface="Arial" panose="020B0604020202020204" pitchFamily="34" charset="0"/>
            </a:endParaRPr>
          </a:p>
          <a:p>
            <a:pPr marL="685800" lvl="1" indent="-228600" algn="l">
              <a:lnSpc>
                <a:spcPct val="110000"/>
              </a:lnSpc>
              <a:buClr>
                <a:srgbClr val="218BA7"/>
              </a:buClr>
              <a:buFont typeface="Arial" panose="020B0604020202020204" pitchFamily="34" charset="0"/>
              <a:buChar char="•"/>
            </a:pPr>
            <a:r>
              <a:rPr lang="en-US" sz="2600" b="1" dirty="0">
                <a:solidFill>
                  <a:schemeClr val="accent2"/>
                </a:solidFill>
                <a:latin typeface="Arial" panose="020B0604020202020204" pitchFamily="34" charset="0"/>
                <a:cs typeface="Arial" panose="020B0604020202020204" pitchFamily="34" charset="0"/>
              </a:rPr>
              <a:t>MODULE #6</a:t>
            </a:r>
            <a:r>
              <a:rPr lang="en-US" sz="2600" dirty="0">
                <a:solidFill>
                  <a:schemeClr val="accent2"/>
                </a:solidFill>
                <a:latin typeface="Arial" panose="020B0604020202020204" pitchFamily="34" charset="0"/>
                <a:cs typeface="Arial" panose="020B0604020202020204" pitchFamily="34" charset="0"/>
              </a:rPr>
              <a:t> (1.5 – 2 Days) </a:t>
            </a:r>
            <a:endParaRPr lang="en-US" sz="2600" dirty="0" smtClean="0">
              <a:solidFill>
                <a:schemeClr val="accent2"/>
              </a:solidFill>
              <a:latin typeface="Arial" panose="020B0604020202020204" pitchFamily="34" charset="0"/>
              <a:cs typeface="Arial" panose="020B0604020202020204" pitchFamily="34" charset="0"/>
            </a:endParaRPr>
          </a:p>
          <a:p>
            <a:pPr marL="714375" lvl="1" algn="l">
              <a:lnSpc>
                <a:spcPct val="110000"/>
              </a:lnSpc>
              <a:buClr>
                <a:srgbClr val="218BA7"/>
              </a:buClr>
            </a:pPr>
            <a:r>
              <a:rPr lang="en-US" sz="2600" dirty="0" smtClean="0">
                <a:solidFill>
                  <a:schemeClr val="accent2"/>
                </a:solidFill>
                <a:latin typeface="Arial" panose="020B0604020202020204" pitchFamily="34" charset="0"/>
                <a:cs typeface="Arial" panose="020B0604020202020204" pitchFamily="34" charset="0"/>
              </a:rPr>
              <a:t>Content</a:t>
            </a:r>
            <a:r>
              <a:rPr lang="en-US" sz="2600" dirty="0">
                <a:solidFill>
                  <a:schemeClr val="accent2"/>
                </a:solidFill>
                <a:latin typeface="Arial" panose="020B0604020202020204" pitchFamily="34" charset="0"/>
                <a:cs typeface="Arial" panose="020B0604020202020204" pitchFamily="34" charset="0"/>
              </a:rPr>
              <a:t>: </a:t>
            </a:r>
            <a:r>
              <a:rPr lang="en-US" sz="2600" dirty="0" smtClean="0">
                <a:solidFill>
                  <a:schemeClr val="accent2"/>
                </a:solidFill>
                <a:latin typeface="Arial" panose="020B0604020202020204" pitchFamily="34" charset="0"/>
                <a:cs typeface="Arial" panose="020B0604020202020204" pitchFamily="34" charset="0"/>
              </a:rPr>
              <a:t>Biologicals / Immunologicals / Vaccines </a:t>
            </a:r>
            <a:endParaRPr lang="en-US" sz="2000" dirty="0"/>
          </a:p>
          <a:p>
            <a:pPr algn="l"/>
            <a:endParaRPr lang="en-US" dirty="0"/>
          </a:p>
        </p:txBody>
      </p:sp>
    </p:spTree>
    <p:extLst>
      <p:ext uri="{BB962C8B-B14F-4D97-AF65-F5344CB8AC3E}">
        <p14:creationId xmlns:p14="http://schemas.microsoft.com/office/powerpoint/2010/main" val="1844456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solidFill>
                <a:latin typeface="+mn-lt"/>
              </a:rPr>
              <a:t>Additional Points for Consideration</a:t>
            </a:r>
          </a:p>
        </p:txBody>
      </p:sp>
      <p:sp>
        <p:nvSpPr>
          <p:cNvPr id="3" name="Content Placeholder 2"/>
          <p:cNvSpPr>
            <a:spLocks noGrp="1"/>
          </p:cNvSpPr>
          <p:nvPr>
            <p:ph idx="1"/>
          </p:nvPr>
        </p:nvSpPr>
        <p:spPr>
          <a:xfrm>
            <a:off x="457200" y="1447800"/>
            <a:ext cx="8229600" cy="5181600"/>
          </a:xfrm>
        </p:spPr>
        <p:txBody>
          <a:bodyPr>
            <a:noAutofit/>
          </a:bodyPr>
          <a:lstStyle/>
          <a:p>
            <a:pPr>
              <a:lnSpc>
                <a:spcPct val="100000"/>
              </a:lnSpc>
              <a:spcBef>
                <a:spcPts val="0"/>
              </a:spcBef>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Training Venues for level 2 training</a:t>
            </a:r>
          </a:p>
          <a:p>
            <a:pPr marL="0" indent="0">
              <a:lnSpc>
                <a:spcPct val="100000"/>
              </a:lnSpc>
              <a:spcBef>
                <a:spcPts val="0"/>
              </a:spcBef>
              <a:buNone/>
            </a:pPr>
            <a:endParaRPr lang="en-US" sz="1400" dirty="0"/>
          </a:p>
          <a:p>
            <a:pPr marL="457200" lvl="1" indent="0">
              <a:lnSpc>
                <a:spcPct val="100000"/>
              </a:lnSpc>
              <a:spcBef>
                <a:spcPts val="0"/>
              </a:spcBef>
              <a:buNone/>
            </a:pPr>
            <a:r>
              <a:rPr lang="en-US" sz="1800" dirty="0">
                <a:solidFill>
                  <a:srgbClr val="218BA7"/>
                </a:solidFill>
                <a:latin typeface="Arial" panose="020B0604020202020204" pitchFamily="34" charset="0"/>
                <a:cs typeface="Arial" panose="020B0604020202020204" pitchFamily="34" charset="0"/>
              </a:rPr>
              <a:t>While the ad hoc working group considered alternative training methods such as e-learning, web based learning, depositories of teaching materials made accessible to Outreach Forum members, it came to the conclusion that face-to–face training courses might, at this stage, be the preferred option as a first step. </a:t>
            </a:r>
          </a:p>
          <a:p>
            <a:pPr marL="0" indent="0">
              <a:lnSpc>
                <a:spcPct val="100000"/>
              </a:lnSpc>
              <a:spcBef>
                <a:spcPts val="0"/>
              </a:spcBef>
              <a:buNone/>
            </a:pPr>
            <a:endParaRPr lang="en-US" sz="1800" dirty="0"/>
          </a:p>
          <a:p>
            <a:pPr>
              <a:lnSpc>
                <a:spcPct val="100000"/>
              </a:lnSpc>
              <a:spcBef>
                <a:spcPts val="0"/>
              </a:spcBef>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Training Material Content for level 2 training</a:t>
            </a:r>
          </a:p>
          <a:p>
            <a:pPr marL="0" indent="0">
              <a:lnSpc>
                <a:spcPct val="100000"/>
              </a:lnSpc>
              <a:spcBef>
                <a:spcPts val="0"/>
              </a:spcBef>
              <a:buNone/>
            </a:pPr>
            <a:endParaRPr lang="en-US" sz="1400" dirty="0"/>
          </a:p>
          <a:p>
            <a:pPr marL="457200" lvl="1" indent="0">
              <a:lnSpc>
                <a:spcPct val="100000"/>
              </a:lnSpc>
              <a:spcBef>
                <a:spcPts val="0"/>
              </a:spcBef>
              <a:spcAft>
                <a:spcPts val="600"/>
              </a:spcAft>
              <a:buNone/>
            </a:pPr>
            <a:r>
              <a:rPr lang="en-US" sz="1800" dirty="0">
                <a:solidFill>
                  <a:srgbClr val="218BA7"/>
                </a:solidFill>
                <a:latin typeface="Arial" panose="020B0604020202020204" pitchFamily="34" charset="0"/>
                <a:cs typeface="Arial" panose="020B0604020202020204" pitchFamily="34" charset="0"/>
              </a:rPr>
              <a:t>The ad hoc working group recommended that as each module is developed that it include learning objectives, the identified target group, content and practical exercises and time allocation to theory and exercises.</a:t>
            </a:r>
          </a:p>
          <a:p>
            <a:pPr marL="457200" lvl="1" indent="0">
              <a:lnSpc>
                <a:spcPct val="100000"/>
              </a:lnSpc>
              <a:spcBef>
                <a:spcPts val="0"/>
              </a:spcBef>
              <a:buNone/>
            </a:pPr>
            <a:r>
              <a:rPr lang="en-US" sz="1800" dirty="0" smtClean="0">
                <a:solidFill>
                  <a:srgbClr val="218BA7"/>
                </a:solidFill>
                <a:latin typeface="Arial" panose="020B0604020202020204" pitchFamily="34" charset="0"/>
                <a:cs typeface="Arial" panose="020B0604020202020204" pitchFamily="34" charset="0"/>
              </a:rPr>
              <a:t>Training </a:t>
            </a:r>
            <a:r>
              <a:rPr lang="en-US" sz="1800" dirty="0">
                <a:solidFill>
                  <a:srgbClr val="218BA7"/>
                </a:solidFill>
                <a:latin typeface="Arial" panose="020B0604020202020204" pitchFamily="34" charset="0"/>
                <a:cs typeface="Arial" panose="020B0604020202020204" pitchFamily="34" charset="0"/>
              </a:rPr>
              <a:t>modules should be prepared as presentations and organized in a way to allow for interactive training following initial presentation and where possible, practical applications. The presentations could be made available on the VICH website</a:t>
            </a:r>
            <a:r>
              <a:rPr lang="en-US" sz="1800" dirty="0" smtClean="0">
                <a:solidFill>
                  <a:srgbClr val="218BA7"/>
                </a:solidFill>
                <a:latin typeface="Arial" panose="020B0604020202020204" pitchFamily="34" charset="0"/>
                <a:cs typeface="Arial" panose="020B0604020202020204" pitchFamily="34" charset="0"/>
              </a:rPr>
              <a:t>.</a:t>
            </a:r>
            <a:endParaRPr lang="en-US" sz="1800" dirty="0">
              <a:solidFill>
                <a:srgbClr val="218B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389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0237"/>
          </a:xfrm>
        </p:spPr>
        <p:txBody>
          <a:bodyPr>
            <a:normAutofit/>
          </a:bodyPr>
          <a:lstStyle/>
          <a:p>
            <a:r>
              <a:rPr lang="en-US" sz="3200" b="1" dirty="0">
                <a:solidFill>
                  <a:schemeClr val="bg1"/>
                </a:solidFill>
                <a:latin typeface="+mn-lt"/>
              </a:rPr>
              <a:t>Additional Points for Consideration</a:t>
            </a:r>
          </a:p>
        </p:txBody>
      </p:sp>
      <p:sp>
        <p:nvSpPr>
          <p:cNvPr id="3" name="Content Placeholder 2"/>
          <p:cNvSpPr>
            <a:spLocks noGrp="1"/>
          </p:cNvSpPr>
          <p:nvPr>
            <p:ph idx="1"/>
          </p:nvPr>
        </p:nvSpPr>
        <p:spPr>
          <a:xfrm>
            <a:off x="457200" y="1295400"/>
            <a:ext cx="8229600" cy="5410200"/>
          </a:xfrm>
        </p:spPr>
        <p:txBody>
          <a:bodyPr>
            <a:normAutofit fontScale="25000" lnSpcReduction="20000"/>
          </a:bodyPr>
          <a:lstStyle/>
          <a:p>
            <a:pPr>
              <a:lnSpc>
                <a:spcPct val="120000"/>
              </a:lnSpc>
              <a:spcBef>
                <a:spcPts val="600"/>
              </a:spcBef>
              <a:spcAft>
                <a:spcPts val="600"/>
              </a:spcAft>
              <a:buClr>
                <a:schemeClr val="accent2"/>
              </a:buClr>
              <a:buFont typeface="Calibri" panose="020F0502020204030204" pitchFamily="34" charset="0"/>
              <a:buChar char="&gt;"/>
            </a:pPr>
            <a:r>
              <a:rPr lang="en-US" sz="9600" dirty="0">
                <a:solidFill>
                  <a:srgbClr val="218BA7"/>
                </a:solidFill>
                <a:latin typeface="Arial" panose="020B0604020202020204" pitchFamily="34" charset="0"/>
                <a:cs typeface="Arial" panose="020B0604020202020204" pitchFamily="34" charset="0"/>
              </a:rPr>
              <a:t>Training Faculty for level 2 training</a:t>
            </a:r>
          </a:p>
          <a:p>
            <a:pPr marL="457200" lvl="1" indent="0">
              <a:lnSpc>
                <a:spcPct val="120000"/>
              </a:lnSpc>
              <a:spcBef>
                <a:spcPts val="0"/>
              </a:spcBef>
              <a:buNone/>
            </a:pPr>
            <a:r>
              <a:rPr lang="en-US" sz="7200" dirty="0" smtClean="0">
                <a:solidFill>
                  <a:srgbClr val="218BA7"/>
                </a:solidFill>
                <a:latin typeface="Arial" panose="020B0604020202020204" pitchFamily="34" charset="0"/>
                <a:cs typeface="Arial" panose="020B0604020202020204" pitchFamily="34" charset="0"/>
              </a:rPr>
              <a:t>The </a:t>
            </a:r>
            <a:r>
              <a:rPr lang="en-US" sz="7200" dirty="0">
                <a:solidFill>
                  <a:srgbClr val="218BA7"/>
                </a:solidFill>
                <a:latin typeface="Arial" panose="020B0604020202020204" pitchFamily="34" charset="0"/>
                <a:cs typeface="Arial" panose="020B0604020202020204" pitchFamily="34" charset="0"/>
              </a:rPr>
              <a:t>ad hoc working group recommends that the training  be implemented by  experts knowledgeable about the specific guidelines in the module and experienced in the applying the guideline in assessing a dossier. The training faculty would be experts from, or with profound experience from,  competent regulatory authorities.</a:t>
            </a:r>
          </a:p>
          <a:p>
            <a:endParaRPr lang="en-US" sz="3600" dirty="0" smtClean="0"/>
          </a:p>
          <a:p>
            <a:pPr>
              <a:lnSpc>
                <a:spcPct val="120000"/>
              </a:lnSpc>
              <a:spcBef>
                <a:spcPts val="600"/>
              </a:spcBef>
              <a:spcAft>
                <a:spcPts val="600"/>
              </a:spcAft>
              <a:buClr>
                <a:schemeClr val="accent2"/>
              </a:buClr>
              <a:buFont typeface="Calibri" panose="020F0502020204030204" pitchFamily="34" charset="0"/>
              <a:buChar char="&gt;"/>
            </a:pPr>
            <a:r>
              <a:rPr lang="en-US" sz="9600" dirty="0">
                <a:solidFill>
                  <a:srgbClr val="218BA7"/>
                </a:solidFill>
                <a:latin typeface="Arial" panose="020B0604020202020204" pitchFamily="34" charset="0"/>
                <a:cs typeface="Arial" panose="020B0604020202020204" pitchFamily="34" charset="0"/>
              </a:rPr>
              <a:t> Requesting level 2 training</a:t>
            </a:r>
          </a:p>
          <a:p>
            <a:pPr marL="457200" lvl="1" indent="0">
              <a:lnSpc>
                <a:spcPct val="120000"/>
              </a:lnSpc>
              <a:spcBef>
                <a:spcPts val="0"/>
              </a:spcBef>
              <a:buNone/>
            </a:pPr>
            <a:r>
              <a:rPr lang="en-US" sz="7200" dirty="0">
                <a:solidFill>
                  <a:srgbClr val="218BA7"/>
                </a:solidFill>
                <a:latin typeface="Arial" panose="020B0604020202020204" pitchFamily="34" charset="0"/>
                <a:cs typeface="Arial" panose="020B0604020202020204" pitchFamily="34" charset="0"/>
              </a:rPr>
              <a:t>Request for level 2 training may be made by countries and regions participating in the VICH Outreach Forum. Once the training faculty for level 2 training is established, request may be sent to the VICH secretariat at least 1 year in advance of the desired training, indicating:</a:t>
            </a:r>
          </a:p>
          <a:p>
            <a:pPr marL="457200" lvl="1" indent="0">
              <a:buNone/>
            </a:pPr>
            <a:endParaRPr lang="en-US" sz="5600" dirty="0" smtClean="0"/>
          </a:p>
          <a:p>
            <a:pPr lvl="1">
              <a:lnSpc>
                <a:spcPct val="110000"/>
              </a:lnSpc>
              <a:buClr>
                <a:srgbClr val="218BA7"/>
              </a:buClr>
            </a:pPr>
            <a:r>
              <a:rPr lang="en-US" sz="7200" dirty="0">
                <a:solidFill>
                  <a:schemeClr val="accent2"/>
                </a:solidFill>
                <a:latin typeface="Arial" panose="020B0604020202020204" pitchFamily="34" charset="0"/>
                <a:cs typeface="Arial" panose="020B0604020202020204" pitchFamily="34" charset="0"/>
              </a:rPr>
              <a:t>The target group (number of people and their positions)</a:t>
            </a:r>
          </a:p>
          <a:p>
            <a:pPr lvl="1">
              <a:lnSpc>
                <a:spcPct val="110000"/>
              </a:lnSpc>
              <a:buClr>
                <a:srgbClr val="218BA7"/>
              </a:buClr>
            </a:pPr>
            <a:r>
              <a:rPr lang="en-US" sz="7200" dirty="0">
                <a:solidFill>
                  <a:schemeClr val="accent2"/>
                </a:solidFill>
                <a:latin typeface="Arial" panose="020B0604020202020204" pitchFamily="34" charset="0"/>
                <a:cs typeface="Arial" panose="020B0604020202020204" pitchFamily="34" charset="0"/>
              </a:rPr>
              <a:t>Desired time period of the training</a:t>
            </a:r>
          </a:p>
          <a:p>
            <a:pPr lvl="1">
              <a:lnSpc>
                <a:spcPct val="110000"/>
              </a:lnSpc>
              <a:buClr>
                <a:srgbClr val="218BA7"/>
              </a:buClr>
            </a:pPr>
            <a:r>
              <a:rPr lang="en-US" sz="7200" dirty="0">
                <a:solidFill>
                  <a:schemeClr val="accent2"/>
                </a:solidFill>
                <a:latin typeface="Arial" panose="020B0604020202020204" pitchFamily="34" charset="0"/>
                <a:cs typeface="Arial" panose="020B0604020202020204" pitchFamily="34" charset="0"/>
              </a:rPr>
              <a:t>Proposed training location and venue</a:t>
            </a:r>
          </a:p>
          <a:p>
            <a:pPr lvl="1">
              <a:lnSpc>
                <a:spcPct val="110000"/>
              </a:lnSpc>
              <a:buClr>
                <a:srgbClr val="218BA7"/>
              </a:buClr>
            </a:pPr>
            <a:r>
              <a:rPr lang="en-US" sz="7200" dirty="0">
                <a:solidFill>
                  <a:schemeClr val="accent2"/>
                </a:solidFill>
                <a:latin typeface="Arial" panose="020B0604020202020204" pitchFamily="34" charset="0"/>
                <a:cs typeface="Arial" panose="020B0604020202020204" pitchFamily="34" charset="0"/>
              </a:rPr>
              <a:t>A budget estimate and proposed sources of funding should also be indicated.</a:t>
            </a:r>
          </a:p>
          <a:p>
            <a:pPr marL="0" indent="0">
              <a:buNone/>
            </a:pPr>
            <a:endParaRPr lang="en-US" dirty="0" smtClean="0"/>
          </a:p>
          <a:p>
            <a:endParaRPr lang="en-US" dirty="0"/>
          </a:p>
        </p:txBody>
      </p:sp>
    </p:spTree>
    <p:extLst>
      <p:ext uri="{BB962C8B-B14F-4D97-AF65-F5344CB8AC3E}">
        <p14:creationId xmlns:p14="http://schemas.microsoft.com/office/powerpoint/2010/main" val="3262965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9421"/>
          </a:xfrm>
        </p:spPr>
        <p:txBody>
          <a:bodyPr>
            <a:normAutofit/>
          </a:bodyPr>
          <a:lstStyle/>
          <a:p>
            <a:r>
              <a:rPr lang="en-US" sz="3200" b="1" dirty="0">
                <a:solidFill>
                  <a:schemeClr val="bg1"/>
                </a:solidFill>
                <a:latin typeface="+mn-lt"/>
              </a:rPr>
              <a:t>Training Implementation Working Group</a:t>
            </a:r>
          </a:p>
        </p:txBody>
      </p:sp>
      <p:sp>
        <p:nvSpPr>
          <p:cNvPr id="3" name="Content Placeholder 2"/>
          <p:cNvSpPr>
            <a:spLocks noGrp="1"/>
          </p:cNvSpPr>
          <p:nvPr>
            <p:ph idx="1"/>
          </p:nvPr>
        </p:nvSpPr>
        <p:spPr/>
        <p:txBody>
          <a:bodyPr/>
          <a:lstStyle/>
          <a:p>
            <a:pPr>
              <a:lnSpc>
                <a:spcPct val="100000"/>
              </a:lnSpc>
              <a:spcBef>
                <a:spcPts val="600"/>
              </a:spcBef>
              <a:spcAft>
                <a:spcPts val="600"/>
              </a:spcAft>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The VICH Steering Committee has agreed to develop an ad hoc Training Implementation Working Group to secure the necessary resources, faculty and logistics toward implementing the VICH training strategy.</a:t>
            </a:r>
          </a:p>
        </p:txBody>
      </p:sp>
    </p:spTree>
    <p:extLst>
      <p:ext uri="{BB962C8B-B14F-4D97-AF65-F5344CB8AC3E}">
        <p14:creationId xmlns:p14="http://schemas.microsoft.com/office/powerpoint/2010/main" val="2276288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1187"/>
          </a:xfrm>
        </p:spPr>
        <p:txBody>
          <a:bodyPr/>
          <a:lstStyle/>
          <a:p>
            <a:r>
              <a:rPr lang="en-US" sz="3200" b="1" dirty="0" smtClean="0">
                <a:solidFill>
                  <a:schemeClr val="bg1"/>
                </a:solidFill>
                <a:latin typeface="+mn-lt"/>
              </a:rPr>
              <a:t>Introduction</a:t>
            </a:r>
            <a:endParaRPr lang="en-US" sz="3200" b="1" dirty="0">
              <a:solidFill>
                <a:schemeClr val="bg1"/>
              </a:solidFill>
              <a:latin typeface="+mn-lt"/>
            </a:endParaRPr>
          </a:p>
        </p:txBody>
      </p:sp>
      <p:sp>
        <p:nvSpPr>
          <p:cNvPr id="3" name="Content Placeholder 2"/>
          <p:cNvSpPr>
            <a:spLocks noGrp="1"/>
          </p:cNvSpPr>
          <p:nvPr>
            <p:ph idx="1"/>
          </p:nvPr>
        </p:nvSpPr>
        <p:spPr>
          <a:xfrm>
            <a:off x="457200" y="1352550"/>
            <a:ext cx="8229600" cy="5410200"/>
          </a:xfrm>
        </p:spPr>
        <p:txBody>
          <a:bodyPr>
            <a:normAutofit fontScale="62500" lnSpcReduction="20000"/>
          </a:bodyPr>
          <a:lstStyle/>
          <a:p>
            <a:pPr>
              <a:lnSpc>
                <a:spcPct val="110000"/>
              </a:lnSpc>
              <a:buClr>
                <a:schemeClr val="accent2"/>
              </a:buClr>
              <a:buFont typeface="Calibri" panose="020F0502020204030204" pitchFamily="34" charset="0"/>
              <a:buChar char="&gt;"/>
            </a:pPr>
            <a:r>
              <a:rPr lang="en-GB" sz="3800" dirty="0">
                <a:solidFill>
                  <a:srgbClr val="218BA7"/>
                </a:solidFill>
                <a:latin typeface="Arial" panose="020B0604020202020204" pitchFamily="34" charset="0"/>
                <a:cs typeface="Arial" panose="020B0604020202020204" pitchFamily="34" charset="0"/>
              </a:rPr>
              <a:t>The objectives of VICH are to:</a:t>
            </a:r>
          </a:p>
          <a:p>
            <a:pPr marL="0" indent="0">
              <a:buNone/>
            </a:pPr>
            <a:endParaRPr lang="en-US" dirty="0"/>
          </a:p>
          <a:p>
            <a:pPr marL="447675" lvl="1">
              <a:lnSpc>
                <a:spcPct val="110000"/>
              </a:lnSpc>
              <a:spcBef>
                <a:spcPts val="0"/>
              </a:spcBef>
              <a:spcAft>
                <a:spcPts val="1200"/>
              </a:spcAft>
            </a:pPr>
            <a:r>
              <a:rPr lang="en-GB" sz="2900" dirty="0">
                <a:solidFill>
                  <a:srgbClr val="218BA7"/>
                </a:solidFill>
                <a:latin typeface="Arial" panose="020B0604020202020204" pitchFamily="34" charset="0"/>
                <a:cs typeface="Arial" panose="020B0604020202020204" pitchFamily="34" charset="0"/>
              </a:rPr>
              <a:t>Establish and implement harmonised technical requirements for VMPs in the VICH regions, which meet high quality, safety and efficacy standards and minimise the use of test animals and costs of product development</a:t>
            </a:r>
          </a:p>
          <a:p>
            <a:pPr marL="447675" lvl="1">
              <a:lnSpc>
                <a:spcPct val="110000"/>
              </a:lnSpc>
              <a:spcBef>
                <a:spcPts val="0"/>
              </a:spcBef>
              <a:spcAft>
                <a:spcPts val="1200"/>
              </a:spcAft>
            </a:pPr>
            <a:r>
              <a:rPr lang="en-GB" sz="2900" dirty="0" smtClean="0">
                <a:solidFill>
                  <a:srgbClr val="218BA7"/>
                </a:solidFill>
                <a:latin typeface="Arial" panose="020B0604020202020204" pitchFamily="34" charset="0"/>
                <a:cs typeface="Arial" panose="020B0604020202020204" pitchFamily="34" charset="0"/>
              </a:rPr>
              <a:t>Provide </a:t>
            </a:r>
            <a:r>
              <a:rPr lang="en-GB" sz="2900" dirty="0">
                <a:solidFill>
                  <a:srgbClr val="218BA7"/>
                </a:solidFill>
                <a:latin typeface="Arial" panose="020B0604020202020204" pitchFamily="34" charset="0"/>
                <a:cs typeface="Arial" panose="020B0604020202020204" pitchFamily="34" charset="0"/>
              </a:rPr>
              <a:t>a basis for wider international harmonisation of registration requirements</a:t>
            </a:r>
          </a:p>
          <a:p>
            <a:pPr marL="447675" lvl="1">
              <a:lnSpc>
                <a:spcPct val="110000"/>
              </a:lnSpc>
              <a:spcBef>
                <a:spcPts val="0"/>
              </a:spcBef>
              <a:spcAft>
                <a:spcPts val="1200"/>
              </a:spcAft>
            </a:pPr>
            <a:r>
              <a:rPr lang="en-GB" sz="2900" dirty="0" smtClean="0">
                <a:solidFill>
                  <a:srgbClr val="218BA7"/>
                </a:solidFill>
                <a:latin typeface="Arial" panose="020B0604020202020204" pitchFamily="34" charset="0"/>
                <a:cs typeface="Arial" panose="020B0604020202020204" pitchFamily="34" charset="0"/>
              </a:rPr>
              <a:t>Monitor </a:t>
            </a:r>
            <a:r>
              <a:rPr lang="en-GB" sz="2900" dirty="0">
                <a:solidFill>
                  <a:srgbClr val="218BA7"/>
                </a:solidFill>
                <a:latin typeface="Arial" panose="020B0604020202020204" pitchFamily="34" charset="0"/>
                <a:cs typeface="Arial" panose="020B0604020202020204" pitchFamily="34" charset="0"/>
              </a:rPr>
              <a:t>and maintain existing VICH guidelines, taking particular note of the International Conference on Harmonisation of Technical Requirements for Registration of Pharmaceuticals for Human Use’s (ICH) work programme and, where necessary, update these VICH guidelines</a:t>
            </a:r>
          </a:p>
          <a:p>
            <a:pPr marL="447675" lvl="1">
              <a:lnSpc>
                <a:spcPct val="110000"/>
              </a:lnSpc>
              <a:spcBef>
                <a:spcPts val="0"/>
              </a:spcBef>
              <a:spcAft>
                <a:spcPts val="1200"/>
              </a:spcAft>
            </a:pPr>
            <a:r>
              <a:rPr lang="en-GB" sz="2900" dirty="0" smtClean="0">
                <a:solidFill>
                  <a:srgbClr val="218BA7"/>
                </a:solidFill>
                <a:latin typeface="Arial" panose="020B0604020202020204" pitchFamily="34" charset="0"/>
                <a:cs typeface="Arial" panose="020B0604020202020204" pitchFamily="34" charset="0"/>
              </a:rPr>
              <a:t>Ensure </a:t>
            </a:r>
            <a:r>
              <a:rPr lang="en-GB" sz="2900" dirty="0">
                <a:solidFill>
                  <a:srgbClr val="218BA7"/>
                </a:solidFill>
                <a:latin typeface="Arial" panose="020B0604020202020204" pitchFamily="34" charset="0"/>
                <a:cs typeface="Arial" panose="020B0604020202020204" pitchFamily="34" charset="0"/>
              </a:rPr>
              <a:t>efficient processes for maintaining and monitoring consistent interpretation of data requirements following the implementation of VICH guidelines</a:t>
            </a:r>
          </a:p>
          <a:p>
            <a:pPr marL="447675" lvl="1">
              <a:lnSpc>
                <a:spcPct val="110000"/>
              </a:lnSpc>
              <a:spcBef>
                <a:spcPts val="0"/>
              </a:spcBef>
              <a:spcAft>
                <a:spcPts val="1200"/>
              </a:spcAft>
            </a:pPr>
            <a:r>
              <a:rPr lang="en-GB" sz="2900" dirty="0" smtClean="0">
                <a:solidFill>
                  <a:srgbClr val="218BA7"/>
                </a:solidFill>
                <a:latin typeface="Arial" panose="020B0604020202020204" pitchFamily="34" charset="0"/>
                <a:cs typeface="Arial" panose="020B0604020202020204" pitchFamily="34" charset="0"/>
              </a:rPr>
              <a:t>By </a:t>
            </a:r>
            <a:r>
              <a:rPr lang="en-GB" sz="2900" dirty="0">
                <a:solidFill>
                  <a:srgbClr val="218BA7"/>
                </a:solidFill>
                <a:latin typeface="Arial" panose="020B0604020202020204" pitchFamily="34" charset="0"/>
                <a:cs typeface="Arial" panose="020B0604020202020204" pitchFamily="34" charset="0"/>
              </a:rPr>
              <a:t>means of a constructive dialogue between regulatory authorities and industry, provide technical guidance enabling response to significant emerging global issues and science that impact on technical requirements within the VICH </a:t>
            </a:r>
            <a:r>
              <a:rPr lang="en-GB" sz="2900" dirty="0" smtClean="0">
                <a:solidFill>
                  <a:srgbClr val="218BA7"/>
                </a:solidFill>
                <a:latin typeface="Arial" panose="020B0604020202020204" pitchFamily="34" charset="0"/>
                <a:cs typeface="Arial" panose="020B0604020202020204" pitchFamily="34" charset="0"/>
              </a:rPr>
              <a:t>regions</a:t>
            </a:r>
            <a:endParaRPr lang="en-US" sz="2900" dirty="0">
              <a:solidFill>
                <a:srgbClr val="218B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3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0237"/>
          </a:xfrm>
        </p:spPr>
        <p:txBody>
          <a:bodyPr/>
          <a:lstStyle/>
          <a:p>
            <a:r>
              <a:rPr lang="en-US" sz="3200" b="1" dirty="0">
                <a:solidFill>
                  <a:schemeClr val="bg1"/>
                </a:solidFill>
                <a:latin typeface="+mn-lt"/>
              </a:rPr>
              <a:t>Introduction</a:t>
            </a:r>
          </a:p>
        </p:txBody>
      </p:sp>
      <p:sp>
        <p:nvSpPr>
          <p:cNvPr id="3" name="Content Placeholder 2"/>
          <p:cNvSpPr>
            <a:spLocks noGrp="1"/>
          </p:cNvSpPr>
          <p:nvPr>
            <p:ph idx="1"/>
          </p:nvPr>
        </p:nvSpPr>
        <p:spPr/>
        <p:txBody>
          <a:bodyPr>
            <a:normAutofit/>
          </a:bodyPr>
          <a:lstStyle/>
          <a:p>
            <a:pPr>
              <a:lnSpc>
                <a:spcPct val="100000"/>
              </a:lnSpc>
              <a:buClr>
                <a:schemeClr val="accent2"/>
              </a:buClr>
              <a:buFont typeface="Calibri" panose="020F0502020204030204" pitchFamily="34" charset="0"/>
              <a:buChar char="&gt;"/>
            </a:pPr>
            <a:r>
              <a:rPr lang="en-GB" sz="2400" dirty="0">
                <a:solidFill>
                  <a:srgbClr val="218BA7"/>
                </a:solidFill>
                <a:latin typeface="Arial" panose="020B0604020202020204" pitchFamily="34" charset="0"/>
                <a:cs typeface="Arial" panose="020B0604020202020204" pitchFamily="34" charset="0"/>
              </a:rPr>
              <a:t>VICH is a collaboration among regulatory authorities and the animal health industries</a:t>
            </a:r>
          </a:p>
          <a:p>
            <a:pPr lvl="1"/>
            <a:r>
              <a:rPr lang="en-GB" sz="2000" dirty="0">
                <a:solidFill>
                  <a:srgbClr val="218BA7"/>
                </a:solidFill>
                <a:latin typeface="Arial" panose="020B0604020202020204" pitchFamily="34" charset="0"/>
                <a:cs typeface="Arial" panose="020B0604020202020204" pitchFamily="34" charset="0"/>
              </a:rPr>
              <a:t>Members: EU, US and Japan regulatory authorities and animal health industries </a:t>
            </a:r>
          </a:p>
          <a:p>
            <a:pPr lvl="1"/>
            <a:r>
              <a:rPr lang="en-GB" sz="2000" dirty="0">
                <a:solidFill>
                  <a:srgbClr val="218BA7"/>
                </a:solidFill>
                <a:latin typeface="Arial" panose="020B0604020202020204" pitchFamily="34" charset="0"/>
                <a:cs typeface="Arial" panose="020B0604020202020204" pitchFamily="34" charset="0"/>
              </a:rPr>
              <a:t>Observers:  Australia, New Zealand, Canada and South Africa’s regulatory authorities and animal health industries </a:t>
            </a:r>
          </a:p>
          <a:p>
            <a:pPr lvl="1"/>
            <a:r>
              <a:rPr lang="en-GB" sz="2000" dirty="0">
                <a:solidFill>
                  <a:srgbClr val="218BA7"/>
                </a:solidFill>
                <a:latin typeface="Arial" panose="020B0604020202020204" pitchFamily="34" charset="0"/>
                <a:cs typeface="Arial" panose="020B0604020202020204" pitchFamily="34" charset="0"/>
              </a:rPr>
              <a:t>Associate Member: the World Animal Health Organisation (OIE) </a:t>
            </a:r>
            <a:endParaRPr lang="en-GB" sz="2000" dirty="0" smtClean="0">
              <a:solidFill>
                <a:srgbClr val="218BA7"/>
              </a:solidFill>
              <a:latin typeface="Arial" panose="020B0604020202020204" pitchFamily="34" charset="0"/>
              <a:cs typeface="Arial" panose="020B0604020202020204" pitchFamily="34" charset="0"/>
            </a:endParaRPr>
          </a:p>
          <a:p>
            <a:pPr marL="457200" lvl="1" indent="0">
              <a:buNone/>
            </a:pPr>
            <a:endParaRPr lang="en-GB" sz="1800" dirty="0">
              <a:solidFill>
                <a:srgbClr val="218BA7"/>
              </a:solidFill>
              <a:latin typeface="Arial" panose="020B0604020202020204" pitchFamily="34" charset="0"/>
              <a:cs typeface="Arial" panose="020B0604020202020204" pitchFamily="34" charset="0"/>
            </a:endParaRPr>
          </a:p>
          <a:p>
            <a:pPr>
              <a:lnSpc>
                <a:spcPct val="100000"/>
              </a:lnSpc>
              <a:buClr>
                <a:schemeClr val="accent2"/>
              </a:buClr>
              <a:buFont typeface="Calibri" panose="020F0502020204030204" pitchFamily="34" charset="0"/>
              <a:buChar char="&gt;"/>
            </a:pPr>
            <a:r>
              <a:rPr lang="en-GB" sz="2400" dirty="0">
                <a:solidFill>
                  <a:srgbClr val="218BA7"/>
                </a:solidFill>
                <a:latin typeface="Arial" panose="020B0604020202020204" pitchFamily="34" charset="0"/>
                <a:cs typeface="Arial" panose="020B0604020202020204" pitchFamily="34" charset="0"/>
              </a:rPr>
              <a:t>The aim of VICH </a:t>
            </a:r>
          </a:p>
          <a:p>
            <a:pPr marL="457200" lvl="1" indent="0">
              <a:buNone/>
            </a:pPr>
            <a:r>
              <a:rPr lang="en-GB" sz="2000" dirty="0">
                <a:solidFill>
                  <a:srgbClr val="218BA7"/>
                </a:solidFill>
                <a:latin typeface="Arial" panose="020B0604020202020204" pitchFamily="34" charset="0"/>
                <a:cs typeface="Arial" panose="020B0604020202020204" pitchFamily="34" charset="0"/>
              </a:rPr>
              <a:t>is to harmonise technical requirements for registration of Veterinary Medicinal Products (VMPs) as well as for post marketing surveillance (pharmacovigilance).</a:t>
            </a:r>
            <a:endParaRPr lang="en-US" sz="2000" dirty="0">
              <a:solidFill>
                <a:srgbClr val="218B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965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8650"/>
          </a:xfrm>
        </p:spPr>
        <p:txBody>
          <a:bodyPr/>
          <a:lstStyle/>
          <a:p>
            <a:r>
              <a:rPr lang="en-US" sz="3200" b="1" dirty="0">
                <a:solidFill>
                  <a:schemeClr val="bg1"/>
                </a:solidFill>
                <a:latin typeface="+mn-lt"/>
              </a:rPr>
              <a:t>Introduction</a:t>
            </a:r>
          </a:p>
        </p:txBody>
      </p:sp>
      <p:sp>
        <p:nvSpPr>
          <p:cNvPr id="3" name="Content Placeholder 2"/>
          <p:cNvSpPr>
            <a:spLocks noGrp="1"/>
          </p:cNvSpPr>
          <p:nvPr>
            <p:ph idx="1"/>
          </p:nvPr>
        </p:nvSpPr>
        <p:spPr>
          <a:xfrm>
            <a:off x="457200" y="1214718"/>
            <a:ext cx="8229600" cy="5334000"/>
          </a:xfrm>
        </p:spPr>
        <p:txBody>
          <a:bodyPr>
            <a:normAutofit fontScale="70000" lnSpcReduction="20000"/>
          </a:bodyPr>
          <a:lstStyle/>
          <a:p>
            <a:pPr>
              <a:lnSpc>
                <a:spcPct val="110000"/>
              </a:lnSpc>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Background to the formation of the VICH Outreach Forum</a:t>
            </a:r>
          </a:p>
          <a:p>
            <a:endParaRPr lang="en-US" sz="1600" dirty="0"/>
          </a:p>
          <a:p>
            <a:pPr lvl="1">
              <a:lnSpc>
                <a:spcPct val="110000"/>
              </a:lnSpc>
            </a:pPr>
            <a:r>
              <a:rPr lang="en-GB" sz="2600" dirty="0">
                <a:solidFill>
                  <a:srgbClr val="218BA7"/>
                </a:solidFill>
                <a:latin typeface="Arial" panose="020B0604020202020204" pitchFamily="34" charset="0"/>
                <a:cs typeface="Arial" panose="020B0604020202020204" pitchFamily="34" charset="0"/>
              </a:rPr>
              <a:t>The VICH Organisational Charter states that “over and above its mandate of establishing and implementing harmonised technical requirements for VMPs in the VICH regions, the VICH programme aims to work towards providing a basis for wider international harmonisation of registration requirements.”</a:t>
            </a:r>
          </a:p>
          <a:p>
            <a:pPr lvl="1">
              <a:lnSpc>
                <a:spcPct val="110000"/>
              </a:lnSpc>
            </a:pPr>
            <a:endParaRPr lang="en-US" sz="2600" dirty="0">
              <a:solidFill>
                <a:srgbClr val="218BA7"/>
              </a:solidFill>
              <a:latin typeface="Arial" panose="020B0604020202020204" pitchFamily="34" charset="0"/>
              <a:cs typeface="Arial" panose="020B0604020202020204" pitchFamily="34" charset="0"/>
            </a:endParaRPr>
          </a:p>
          <a:p>
            <a:pPr lvl="1">
              <a:lnSpc>
                <a:spcPct val="110000"/>
              </a:lnSpc>
            </a:pPr>
            <a:r>
              <a:rPr lang="en-GB" sz="2600" dirty="0">
                <a:solidFill>
                  <a:srgbClr val="218BA7"/>
                </a:solidFill>
                <a:latin typeface="Arial" panose="020B0604020202020204" pitchFamily="34" charset="0"/>
                <a:cs typeface="Arial" panose="020B0604020202020204" pitchFamily="34" charset="0"/>
              </a:rPr>
              <a:t>VICH in close cooperation with the OIE embarked on a “global outreach” initiative with the objectives of providing this basis for wider international harmonization of registration requirements, improving information exchange and raising awareness of VICH and VICH guidelines with non-VICH countries and regions. </a:t>
            </a:r>
          </a:p>
          <a:p>
            <a:pPr lvl="1">
              <a:lnSpc>
                <a:spcPct val="110000"/>
              </a:lnSpc>
            </a:pPr>
            <a:endParaRPr lang="en-GB" sz="2600" dirty="0">
              <a:solidFill>
                <a:srgbClr val="218BA7"/>
              </a:solidFill>
              <a:latin typeface="Arial" panose="020B0604020202020204" pitchFamily="34" charset="0"/>
              <a:cs typeface="Arial" panose="020B0604020202020204" pitchFamily="34" charset="0"/>
            </a:endParaRPr>
          </a:p>
          <a:p>
            <a:pPr lvl="1">
              <a:lnSpc>
                <a:spcPct val="110000"/>
              </a:lnSpc>
            </a:pPr>
            <a:r>
              <a:rPr lang="en-GB" sz="2600" dirty="0">
                <a:solidFill>
                  <a:srgbClr val="218BA7"/>
                </a:solidFill>
                <a:latin typeface="Arial" panose="020B0604020202020204" pitchFamily="34" charset="0"/>
                <a:cs typeface="Arial" panose="020B0604020202020204" pitchFamily="34" charset="0"/>
              </a:rPr>
              <a:t>The global outreach initiative resulted in VICH and OIE jointly hosting a contact meeting with selected non-VICH member countries and regional representations on wider harmonisation of VICH guidelines in Tokyo in November 2011. One of the outcomes of this meeting was the formation of the VICH Outreach Forum.</a:t>
            </a:r>
          </a:p>
          <a:p>
            <a:pPr lvl="1"/>
            <a:endParaRPr lang="en-US" dirty="0"/>
          </a:p>
          <a:p>
            <a:pPr marL="457200" lvl="1" indent="0">
              <a:buNone/>
            </a:pPr>
            <a:endParaRPr lang="en-US" dirty="0"/>
          </a:p>
        </p:txBody>
      </p:sp>
    </p:spTree>
    <p:extLst>
      <p:ext uri="{BB962C8B-B14F-4D97-AF65-F5344CB8AC3E}">
        <p14:creationId xmlns:p14="http://schemas.microsoft.com/office/powerpoint/2010/main" val="93393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620806"/>
          </a:xfrm>
        </p:spPr>
        <p:txBody>
          <a:bodyPr/>
          <a:lstStyle/>
          <a:p>
            <a:r>
              <a:rPr lang="en-US" sz="3200" b="1" dirty="0">
                <a:solidFill>
                  <a:schemeClr val="bg1"/>
                </a:solidFill>
                <a:latin typeface="+mn-lt"/>
              </a:rPr>
              <a:t>Introduction</a:t>
            </a:r>
          </a:p>
        </p:txBody>
      </p:sp>
      <p:sp>
        <p:nvSpPr>
          <p:cNvPr id="3" name="Content Placeholder 2"/>
          <p:cNvSpPr>
            <a:spLocks noGrp="1"/>
          </p:cNvSpPr>
          <p:nvPr>
            <p:ph idx="1"/>
          </p:nvPr>
        </p:nvSpPr>
        <p:spPr>
          <a:xfrm>
            <a:off x="457200" y="1613647"/>
            <a:ext cx="8229600" cy="4525963"/>
          </a:xfrm>
        </p:spPr>
        <p:txBody>
          <a:bodyPr>
            <a:normAutofit/>
          </a:bodyPr>
          <a:lstStyle/>
          <a:p>
            <a:pPr>
              <a:lnSpc>
                <a:spcPct val="110000"/>
              </a:lnSpc>
              <a:buClr>
                <a:schemeClr val="accent2"/>
              </a:buClr>
              <a:buFont typeface="Calibri" panose="020F0502020204030204" pitchFamily="34" charset="0"/>
              <a:buChar char="&gt;"/>
            </a:pPr>
            <a:r>
              <a:rPr lang="en-GB" sz="2400" dirty="0">
                <a:solidFill>
                  <a:srgbClr val="218BA7"/>
                </a:solidFill>
                <a:latin typeface="Arial" panose="020B0604020202020204" pitchFamily="34" charset="0"/>
                <a:cs typeface="Arial" panose="020B0604020202020204" pitchFamily="34" charset="0"/>
              </a:rPr>
              <a:t>Background to the formation of the VICH Outreach Forum (continued)</a:t>
            </a:r>
          </a:p>
          <a:p>
            <a:pPr marL="0" indent="0">
              <a:buNone/>
            </a:pPr>
            <a:endParaRPr lang="en-GB" sz="1800" b="1" dirty="0" smtClean="0"/>
          </a:p>
          <a:p>
            <a:pPr lvl="1"/>
            <a:r>
              <a:rPr lang="en-GB" sz="1900" dirty="0">
                <a:solidFill>
                  <a:srgbClr val="218BA7"/>
                </a:solidFill>
                <a:latin typeface="Arial" panose="020B0604020202020204" pitchFamily="34" charset="0"/>
                <a:cs typeface="Arial" panose="020B0604020202020204" pitchFamily="34" charset="0"/>
              </a:rPr>
              <a:t>Since the Tokyo contact meeting, regular formal meetings of the Outreach Forum have taken place in conjunction with the VICH Steering Committee meetings. </a:t>
            </a:r>
          </a:p>
          <a:p>
            <a:pPr marL="457200" lvl="1" indent="0">
              <a:buNone/>
            </a:pPr>
            <a:endParaRPr lang="en-GB" sz="1800" dirty="0">
              <a:solidFill>
                <a:srgbClr val="218BA7"/>
              </a:solidFill>
              <a:latin typeface="Arial" panose="020B0604020202020204" pitchFamily="34" charset="0"/>
              <a:cs typeface="Arial" panose="020B0604020202020204" pitchFamily="34" charset="0"/>
            </a:endParaRPr>
          </a:p>
          <a:p>
            <a:pPr lvl="1"/>
            <a:r>
              <a:rPr lang="en-GB" sz="1900" dirty="0">
                <a:solidFill>
                  <a:srgbClr val="218BA7"/>
                </a:solidFill>
                <a:latin typeface="Arial" panose="020B0604020202020204" pitchFamily="34" charset="0"/>
                <a:cs typeface="Arial" panose="020B0604020202020204" pitchFamily="34" charset="0"/>
              </a:rPr>
              <a:t>From the discussions held and a survey carried out amongst Outreach Forum members, it was evident that there is a need for training in the understanding and application of VICH guidelines. Over and above this need, there was clear evidence of a need for comprehensive training of people working in the regulatory authorities in Outreach Forum member countries in all aspects of VMP registration dossier assessment.</a:t>
            </a:r>
            <a:endParaRPr lang="en-US" sz="1900" dirty="0">
              <a:solidFill>
                <a:srgbClr val="218BA7"/>
              </a:solidFill>
              <a:latin typeface="Arial" panose="020B0604020202020204" pitchFamily="34" charset="0"/>
              <a:cs typeface="Arial" panose="020B0604020202020204" pitchFamily="34" charset="0"/>
            </a:endParaRPr>
          </a:p>
          <a:p>
            <a:endParaRPr lang="en-GB" b="1" dirty="0"/>
          </a:p>
        </p:txBody>
      </p:sp>
    </p:spTree>
    <p:extLst>
      <p:ext uri="{BB962C8B-B14F-4D97-AF65-F5344CB8AC3E}">
        <p14:creationId xmlns:p14="http://schemas.microsoft.com/office/powerpoint/2010/main" val="136482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9"/>
            <a:ext cx="8229600" cy="1143000"/>
          </a:xfrm>
        </p:spPr>
        <p:txBody>
          <a:bodyPr>
            <a:normAutofit/>
          </a:bodyPr>
          <a:lstStyle/>
          <a:p>
            <a:r>
              <a:rPr lang="en-US" sz="3200" b="1" dirty="0">
                <a:solidFill>
                  <a:schemeClr val="bg1"/>
                </a:solidFill>
                <a:latin typeface="+mn-lt"/>
              </a:rPr>
              <a:t>Mission of the VICH Training Strategy for </a:t>
            </a:r>
            <a:br>
              <a:rPr lang="en-US" sz="3200" b="1" dirty="0">
                <a:solidFill>
                  <a:schemeClr val="bg1"/>
                </a:solidFill>
                <a:latin typeface="+mn-lt"/>
              </a:rPr>
            </a:br>
            <a:r>
              <a:rPr lang="en-US" sz="3200" b="1" dirty="0">
                <a:solidFill>
                  <a:schemeClr val="bg1"/>
                </a:solidFill>
                <a:latin typeface="+mn-lt"/>
              </a:rPr>
              <a:t>Outreach Forum Members</a:t>
            </a:r>
          </a:p>
        </p:txBody>
      </p:sp>
      <p:sp>
        <p:nvSpPr>
          <p:cNvPr id="3" name="Content Placeholder 2"/>
          <p:cNvSpPr>
            <a:spLocks noGrp="1"/>
          </p:cNvSpPr>
          <p:nvPr>
            <p:ph idx="1"/>
          </p:nvPr>
        </p:nvSpPr>
        <p:spPr>
          <a:xfrm>
            <a:off x="457200" y="1600200"/>
            <a:ext cx="7791450" cy="4525963"/>
          </a:xfrm>
        </p:spPr>
        <p:txBody>
          <a:bodyPr>
            <a:normAutofit fontScale="92500" lnSpcReduction="10000"/>
          </a:bodyPr>
          <a:lstStyle/>
          <a:p>
            <a:pPr marL="228600" lvl="1">
              <a:lnSpc>
                <a:spcPct val="110000"/>
              </a:lnSpc>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To promote a better understanding of VICH guidelines and subsequently, their utilization in the context of a system for regulation of veterinary medicines and in order to facilitate the wider international harmonisation of registration requirements globally.</a:t>
            </a:r>
          </a:p>
          <a:p>
            <a:pPr marL="228600" lvl="1">
              <a:lnSpc>
                <a:spcPct val="110000"/>
              </a:lnSpc>
              <a:spcBef>
                <a:spcPts val="1000"/>
              </a:spcBef>
              <a:buClr>
                <a:schemeClr val="accent2"/>
              </a:buClr>
              <a:buFont typeface="Calibri" panose="020F0502020204030204" pitchFamily="34" charset="0"/>
              <a:buChar char="&gt;"/>
            </a:pPr>
            <a:endParaRPr lang="en-US" dirty="0">
              <a:solidFill>
                <a:srgbClr val="218BA7"/>
              </a:solidFill>
              <a:latin typeface="Arial" panose="020B0604020202020204" pitchFamily="34" charset="0"/>
              <a:cs typeface="Arial" panose="020B0604020202020204" pitchFamily="34" charset="0"/>
            </a:endParaRPr>
          </a:p>
          <a:p>
            <a:pPr marL="228600" lvl="1">
              <a:lnSpc>
                <a:spcPct val="110000"/>
              </a:lnSpc>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This mission will support building capacity of Veterinary Medicinal Product regulatory authorities and industry to ensure both animal and public health protection and ensure appropriate quality of veterinary medicines.  In addition, these efforts can assist in minimizing fraud and ensure food safety.</a:t>
            </a:r>
            <a:endParaRPr lang="en-US" dirty="0">
              <a:solidFill>
                <a:srgbClr val="218BA7"/>
              </a:solidFill>
              <a:latin typeface="Arial" panose="020B0604020202020204" pitchFamily="34" charset="0"/>
              <a:cs typeface="Arial" panose="020B0604020202020204" pitchFamily="34" charset="0"/>
            </a:endParaRPr>
          </a:p>
          <a:p>
            <a:pPr marL="457200" lvl="1" indent="0">
              <a:buNone/>
            </a:pPr>
            <a:endParaRPr lang="en-US" dirty="0"/>
          </a:p>
        </p:txBody>
      </p:sp>
    </p:spTree>
    <p:extLst>
      <p:ext uri="{BB962C8B-B14F-4D97-AF65-F5344CB8AC3E}">
        <p14:creationId xmlns:p14="http://schemas.microsoft.com/office/powerpoint/2010/main" val="4199319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45"/>
            <a:ext cx="8229600" cy="1143000"/>
          </a:xfrm>
        </p:spPr>
        <p:txBody>
          <a:bodyPr>
            <a:normAutofit/>
          </a:bodyPr>
          <a:lstStyle/>
          <a:p>
            <a:r>
              <a:rPr lang="en-GB" sz="3200" b="1" dirty="0">
                <a:solidFill>
                  <a:schemeClr val="bg1"/>
                </a:solidFill>
                <a:latin typeface="+mn-lt"/>
              </a:rPr>
              <a:t>Aim of the VICH Training Strategy for </a:t>
            </a:r>
            <a:br>
              <a:rPr lang="en-GB" sz="3200" b="1" dirty="0">
                <a:solidFill>
                  <a:schemeClr val="bg1"/>
                </a:solidFill>
                <a:latin typeface="+mn-lt"/>
              </a:rPr>
            </a:br>
            <a:r>
              <a:rPr lang="en-GB" sz="3200" b="1" dirty="0">
                <a:solidFill>
                  <a:schemeClr val="bg1"/>
                </a:solidFill>
                <a:latin typeface="+mn-lt"/>
              </a:rPr>
              <a:t>Outreach Forum members</a:t>
            </a:r>
            <a:endParaRPr lang="en-US" sz="3200" b="1" dirty="0">
              <a:solidFill>
                <a:schemeClr val="bg1"/>
              </a:solidFill>
              <a:latin typeface="+mn-lt"/>
            </a:endParaRPr>
          </a:p>
        </p:txBody>
      </p:sp>
      <p:sp>
        <p:nvSpPr>
          <p:cNvPr id="3" name="Content Placeholder 2"/>
          <p:cNvSpPr>
            <a:spLocks noGrp="1"/>
          </p:cNvSpPr>
          <p:nvPr>
            <p:ph idx="1"/>
          </p:nvPr>
        </p:nvSpPr>
        <p:spPr>
          <a:xfrm>
            <a:off x="457200" y="1600200"/>
            <a:ext cx="7829550" cy="4525963"/>
          </a:xfrm>
        </p:spPr>
        <p:txBody>
          <a:bodyPr>
            <a:normAutofit/>
          </a:bodyPr>
          <a:lstStyle/>
          <a:p>
            <a:pPr lvl="1">
              <a:lnSpc>
                <a:spcPct val="100000"/>
              </a:lnSpc>
            </a:pPr>
            <a:r>
              <a:rPr lang="en-GB" sz="2100" dirty="0">
                <a:solidFill>
                  <a:srgbClr val="218BA7"/>
                </a:solidFill>
                <a:latin typeface="Arial" panose="020B0604020202020204" pitchFamily="34" charset="0"/>
                <a:cs typeface="Arial" panose="020B0604020202020204" pitchFamily="34" charset="0"/>
              </a:rPr>
              <a:t>Address where feasible, challenges faced by Outreach Forum members with respect to the application of VICH guidelines within a fit for purpose registration process.</a:t>
            </a:r>
          </a:p>
          <a:p>
            <a:pPr lvl="1">
              <a:lnSpc>
                <a:spcPct val="100000"/>
              </a:lnSpc>
            </a:pPr>
            <a:endParaRPr lang="en-US" sz="1800" dirty="0">
              <a:solidFill>
                <a:srgbClr val="218BA7"/>
              </a:solidFill>
              <a:latin typeface="Arial" panose="020B0604020202020204" pitchFamily="34" charset="0"/>
              <a:cs typeface="Arial" panose="020B0604020202020204" pitchFamily="34" charset="0"/>
            </a:endParaRPr>
          </a:p>
          <a:p>
            <a:pPr lvl="1">
              <a:lnSpc>
                <a:spcPct val="100000"/>
              </a:lnSpc>
            </a:pPr>
            <a:r>
              <a:rPr lang="en-GB" sz="2100" dirty="0">
                <a:solidFill>
                  <a:srgbClr val="218BA7"/>
                </a:solidFill>
                <a:latin typeface="Arial" panose="020B0604020202020204" pitchFamily="34" charset="0"/>
                <a:cs typeface="Arial" panose="020B0604020202020204" pitchFamily="34" charset="0"/>
              </a:rPr>
              <a:t>Contribute to enhancing the ability of Outreach Forum members to adequately assess technical studies and data generated and documented in registration dossiers in accordance with VICH guidelines</a:t>
            </a:r>
            <a:endParaRPr lang="en-US" sz="2100" dirty="0">
              <a:solidFill>
                <a:srgbClr val="218BA7"/>
              </a:solidFill>
              <a:latin typeface="Arial" panose="020B0604020202020204" pitchFamily="34" charset="0"/>
              <a:cs typeface="Arial" panose="020B0604020202020204" pitchFamily="34" charset="0"/>
            </a:endParaRPr>
          </a:p>
          <a:p>
            <a:pPr marL="457200" lvl="1" indent="0">
              <a:buNone/>
            </a:pPr>
            <a:endParaRPr lang="en-US" dirty="0"/>
          </a:p>
        </p:txBody>
      </p:sp>
    </p:spTree>
    <p:extLst>
      <p:ext uri="{BB962C8B-B14F-4D97-AF65-F5344CB8AC3E}">
        <p14:creationId xmlns:p14="http://schemas.microsoft.com/office/powerpoint/2010/main" val="143040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5" y="5698"/>
            <a:ext cx="8229600" cy="937277"/>
          </a:xfrm>
        </p:spPr>
        <p:txBody>
          <a:bodyPr>
            <a:normAutofit fontScale="90000"/>
          </a:bodyPr>
          <a:lstStyle/>
          <a:p>
            <a:r>
              <a:rPr lang="en-US" sz="3200" b="1" dirty="0">
                <a:solidFill>
                  <a:schemeClr val="bg1"/>
                </a:solidFill>
                <a:latin typeface="+mn-lt"/>
              </a:rPr>
              <a:t>The Scope and Principles of the VICH Training Strategy for Outreach Forum Members</a:t>
            </a:r>
          </a:p>
        </p:txBody>
      </p:sp>
      <p:sp>
        <p:nvSpPr>
          <p:cNvPr id="3" name="Content Placeholder 2"/>
          <p:cNvSpPr>
            <a:spLocks noGrp="1"/>
          </p:cNvSpPr>
          <p:nvPr>
            <p:ph idx="1"/>
          </p:nvPr>
        </p:nvSpPr>
        <p:spPr>
          <a:xfrm>
            <a:off x="457200" y="1600200"/>
            <a:ext cx="7696200" cy="4525963"/>
          </a:xfrm>
        </p:spPr>
        <p:txBody>
          <a:bodyPr>
            <a:normAutofit/>
          </a:bodyPr>
          <a:lstStyle/>
          <a:p>
            <a:pPr lvl="1">
              <a:lnSpc>
                <a:spcPct val="100000"/>
              </a:lnSpc>
            </a:pPr>
            <a:r>
              <a:rPr lang="en-GB" sz="2100" dirty="0">
                <a:solidFill>
                  <a:srgbClr val="218BA7"/>
                </a:solidFill>
                <a:latin typeface="Arial" panose="020B0604020202020204" pitchFamily="34" charset="0"/>
                <a:cs typeface="Arial" panose="020B0604020202020204" pitchFamily="34" charset="0"/>
              </a:rPr>
              <a:t>The scope of the Training Strategy is to provide training on the technical requirements for the registration of VMPs including general requirements, pre-approval (quality, safety and efficacy) and post-approval (pharmacovigilance).</a:t>
            </a:r>
          </a:p>
          <a:p>
            <a:pPr lvl="1">
              <a:lnSpc>
                <a:spcPct val="100000"/>
              </a:lnSpc>
            </a:pPr>
            <a:endParaRPr lang="en-US" sz="1800" dirty="0">
              <a:solidFill>
                <a:srgbClr val="218BA7"/>
              </a:solidFill>
              <a:latin typeface="Arial" panose="020B0604020202020204" pitchFamily="34" charset="0"/>
              <a:cs typeface="Arial" panose="020B0604020202020204" pitchFamily="34" charset="0"/>
            </a:endParaRPr>
          </a:p>
          <a:p>
            <a:pPr lvl="1">
              <a:lnSpc>
                <a:spcPct val="100000"/>
              </a:lnSpc>
            </a:pPr>
            <a:r>
              <a:rPr lang="en-GB" sz="2100" dirty="0">
                <a:solidFill>
                  <a:srgbClr val="218BA7"/>
                </a:solidFill>
                <a:latin typeface="Arial" panose="020B0604020202020204" pitchFamily="34" charset="0"/>
                <a:cs typeface="Arial" panose="020B0604020202020204" pitchFamily="34" charset="0"/>
              </a:rPr>
              <a:t>Principles are proposed in order to make best use of resources, opportunities and technology, thereby ensuring that training activities directed through VICH are as effective and efficient as possible.</a:t>
            </a:r>
            <a:endParaRPr lang="en-US" sz="2100" dirty="0">
              <a:solidFill>
                <a:srgbClr val="218BA7"/>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76001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22410"/>
            <a:ext cx="7538200" cy="1030941"/>
          </a:xfrm>
        </p:spPr>
        <p:txBody>
          <a:bodyPr>
            <a:normAutofit/>
          </a:bodyPr>
          <a:lstStyle/>
          <a:p>
            <a:r>
              <a:rPr lang="en-US" sz="3200" b="1" dirty="0">
                <a:solidFill>
                  <a:schemeClr val="bg1"/>
                </a:solidFill>
                <a:latin typeface="+mn-lt"/>
              </a:rPr>
              <a:t>Two Pronged Approach for the Implementation of the Training Strategy</a:t>
            </a:r>
          </a:p>
        </p:txBody>
      </p:sp>
      <p:sp>
        <p:nvSpPr>
          <p:cNvPr id="3" name="Subtitle 2"/>
          <p:cNvSpPr>
            <a:spLocks noGrp="1"/>
          </p:cNvSpPr>
          <p:nvPr>
            <p:ph type="subTitle" idx="1"/>
          </p:nvPr>
        </p:nvSpPr>
        <p:spPr>
          <a:xfrm>
            <a:off x="457200" y="1658473"/>
            <a:ext cx="7400925" cy="4572000"/>
          </a:xfrm>
        </p:spPr>
        <p:txBody>
          <a:bodyPr>
            <a:normAutofit/>
          </a:bodyPr>
          <a:lstStyle/>
          <a:p>
            <a:pPr marL="228600" indent="-228600" algn="l">
              <a:lnSpc>
                <a:spcPct val="110000"/>
              </a:lnSpc>
              <a:buClr>
                <a:schemeClr val="accent2"/>
              </a:buClr>
              <a:buFont typeface="Calibri" panose="020F0502020204030204" pitchFamily="34" charset="0"/>
              <a:buChar char="&gt;"/>
            </a:pPr>
            <a:r>
              <a:rPr lang="en-GB" sz="2400" dirty="0">
                <a:solidFill>
                  <a:srgbClr val="218BA7"/>
                </a:solidFill>
                <a:latin typeface="Arial" panose="020B0604020202020204" pitchFamily="34" charset="0"/>
                <a:cs typeface="Arial" panose="020B0604020202020204" pitchFamily="34" charset="0"/>
              </a:rPr>
              <a:t>First level of intervention: </a:t>
            </a:r>
          </a:p>
          <a:p>
            <a:pPr algn="l"/>
            <a:endParaRPr lang="en-US" sz="1800" dirty="0">
              <a:solidFill>
                <a:schemeClr val="tx1"/>
              </a:solidFill>
            </a:endParaRPr>
          </a:p>
          <a:p>
            <a:pPr marL="685800" lvl="1" indent="-228600" algn="l">
              <a:lnSpc>
                <a:spcPct val="100000"/>
              </a:lnSpc>
              <a:buFont typeface="Arial" panose="020B0604020202020204" pitchFamily="34" charset="0"/>
              <a:buChar char="•"/>
            </a:pPr>
            <a:r>
              <a:rPr lang="en-GB" sz="2100" dirty="0">
                <a:solidFill>
                  <a:srgbClr val="218BA7"/>
                </a:solidFill>
                <a:latin typeface="Arial" panose="020B0604020202020204" pitchFamily="34" charset="0"/>
                <a:cs typeface="Arial" panose="020B0604020202020204" pitchFamily="34" charset="0"/>
              </a:rPr>
              <a:t>Multiple overview training presentations regarding the VICH process and deployment of VICH adopted guidelines will be published on the VICH website for training purposes. </a:t>
            </a:r>
          </a:p>
          <a:p>
            <a:pPr lvl="1" algn="l">
              <a:lnSpc>
                <a:spcPct val="100000"/>
              </a:lnSpc>
            </a:pPr>
            <a:endParaRPr lang="en-US" sz="1800" dirty="0">
              <a:solidFill>
                <a:srgbClr val="218BA7"/>
              </a:solidFill>
              <a:latin typeface="Arial" panose="020B0604020202020204" pitchFamily="34" charset="0"/>
              <a:cs typeface="Arial" panose="020B0604020202020204" pitchFamily="34" charset="0"/>
            </a:endParaRPr>
          </a:p>
          <a:p>
            <a:pPr marL="685800" lvl="1" indent="-228600" algn="l">
              <a:lnSpc>
                <a:spcPct val="100000"/>
              </a:lnSpc>
              <a:buFont typeface="Arial" panose="020B0604020202020204" pitchFamily="34" charset="0"/>
              <a:buChar char="•"/>
            </a:pPr>
            <a:r>
              <a:rPr lang="en-GB" sz="2100" dirty="0">
                <a:solidFill>
                  <a:srgbClr val="218BA7"/>
                </a:solidFill>
                <a:latin typeface="Arial" panose="020B0604020202020204" pitchFamily="34" charset="0"/>
                <a:cs typeface="Arial" panose="020B0604020202020204" pitchFamily="34" charset="0"/>
              </a:rPr>
              <a:t>Presentations by Steering Committee members to the Outreach Forum and discussion of selected topics proposed by the Outreach Forum member representatives </a:t>
            </a:r>
          </a:p>
          <a:p>
            <a:pPr marL="457200" indent="-457200" algn="l">
              <a:buFont typeface="Arial" panose="020B0604020202020204" pitchFamily="34" charset="0"/>
              <a:buChar char="•"/>
            </a:pPr>
            <a:endParaRPr lang="en-GB" b="1" dirty="0">
              <a:solidFill>
                <a:schemeClr val="tx1"/>
              </a:solidFill>
            </a:endParaRPr>
          </a:p>
          <a:p>
            <a:pPr marL="914400" lvl="1"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288756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TotalTime>
  <Words>1379</Words>
  <Application>Microsoft Office PowerPoint</Application>
  <PresentationFormat>On-screen Show (4:3)</PresentationFormat>
  <Paragraphs>101</Paragraphs>
  <Slides>15</Slides>
  <Notes>0</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Cover slide</vt:lpstr>
      <vt:lpstr>1_Cover slide</vt:lpstr>
      <vt:lpstr>2_Cover slide</vt:lpstr>
      <vt:lpstr>3_Cover slide</vt:lpstr>
      <vt:lpstr>4_Cover slide</vt:lpstr>
      <vt:lpstr>Table of contents</vt:lpstr>
      <vt:lpstr>Chapter slide</vt:lpstr>
      <vt:lpstr>Content slide</vt:lpstr>
      <vt:lpstr>Closing slide</vt:lpstr>
      <vt:lpstr>PowerPoint Presentation</vt:lpstr>
      <vt:lpstr>Introduction</vt:lpstr>
      <vt:lpstr>Introduction</vt:lpstr>
      <vt:lpstr>Introduction</vt:lpstr>
      <vt:lpstr>Introduction</vt:lpstr>
      <vt:lpstr>Mission of the VICH Training Strategy for  Outreach Forum Members</vt:lpstr>
      <vt:lpstr>Aim of the VICH Training Strategy for  Outreach Forum members</vt:lpstr>
      <vt:lpstr>The Scope and Principles of the VICH Training Strategy for Outreach Forum Members</vt:lpstr>
      <vt:lpstr>Two Pronged Approach for the Implementation of the Training Strategy</vt:lpstr>
      <vt:lpstr>Two Pronged Approach for the Implementation of the Training Strategy</vt:lpstr>
      <vt:lpstr>Tier 2 Training Modules</vt:lpstr>
      <vt:lpstr>Additional Points for Consideration</vt:lpstr>
      <vt:lpstr>Additional Points for Consideration</vt:lpstr>
      <vt:lpstr>Training Implementation Working Group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 Frederickx</cp:lastModifiedBy>
  <cp:revision>66</cp:revision>
  <dcterms:created xsi:type="dcterms:W3CDTF">2014-10-28T11:07:40Z</dcterms:created>
  <dcterms:modified xsi:type="dcterms:W3CDTF">2015-11-05T08:10:55Z</dcterms:modified>
</cp:coreProperties>
</file>