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handoutMasterIdLst>
    <p:handoutMasterId r:id="rId36"/>
  </p:handoutMasterIdLst>
  <p:sldIdLst>
    <p:sldId id="266" r:id="rId3"/>
    <p:sldId id="267" r:id="rId4"/>
    <p:sldId id="258" r:id="rId5"/>
    <p:sldId id="338" r:id="rId6"/>
    <p:sldId id="340" r:id="rId7"/>
    <p:sldId id="341" r:id="rId8"/>
    <p:sldId id="362" r:id="rId9"/>
    <p:sldId id="368" r:id="rId10"/>
    <p:sldId id="380" r:id="rId11"/>
    <p:sldId id="381" r:id="rId12"/>
    <p:sldId id="382" r:id="rId13"/>
    <p:sldId id="367" r:id="rId14"/>
    <p:sldId id="390" r:id="rId15"/>
    <p:sldId id="391" r:id="rId16"/>
    <p:sldId id="392" r:id="rId17"/>
    <p:sldId id="365" r:id="rId18"/>
    <p:sldId id="350" r:id="rId19"/>
    <p:sldId id="372" r:id="rId20"/>
    <p:sldId id="373" r:id="rId21"/>
    <p:sldId id="376" r:id="rId22"/>
    <p:sldId id="395" r:id="rId23"/>
    <p:sldId id="396" r:id="rId24"/>
    <p:sldId id="397" r:id="rId25"/>
    <p:sldId id="386" r:id="rId26"/>
    <p:sldId id="403" r:id="rId27"/>
    <p:sldId id="404" r:id="rId28"/>
    <p:sldId id="366" r:id="rId29"/>
    <p:sldId id="357" r:id="rId30"/>
    <p:sldId id="374" r:id="rId31"/>
    <p:sldId id="389" r:id="rId32"/>
    <p:sldId id="401" r:id="rId33"/>
    <p:sldId id="313" r:id="rId34"/>
  </p:sldIdLst>
  <p:sldSz cx="9144000" cy="6858000" type="screen4x3"/>
  <p:notesSz cx="674211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65656"/>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4107" autoAdjust="0"/>
    <p:restoredTop sz="92571" autoAdjust="0"/>
  </p:normalViewPr>
  <p:slideViewPr>
    <p:cSldViewPr snapToGrid="0">
      <p:cViewPr varScale="1">
        <p:scale>
          <a:sx n="118" d="100"/>
          <a:sy n="118" d="100"/>
        </p:scale>
        <p:origin x="-232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08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4"/>
            <a:ext cx="2921582" cy="493633"/>
          </a:xfrm>
          <a:prstGeom prst="rect">
            <a:avLst/>
          </a:prstGeom>
        </p:spPr>
        <p:txBody>
          <a:bodyPr vert="horz" lIns="91481" tIns="45742" rIns="91481" bIns="4574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8973" y="4"/>
            <a:ext cx="2921582" cy="493633"/>
          </a:xfrm>
          <a:prstGeom prst="rect">
            <a:avLst/>
          </a:prstGeom>
        </p:spPr>
        <p:txBody>
          <a:bodyPr vert="horz" lIns="91481" tIns="45742" rIns="91481" bIns="45742" rtlCol="0"/>
          <a:lstStyle>
            <a:lvl1pPr algn="r">
              <a:defRPr sz="1200"/>
            </a:lvl1pPr>
          </a:lstStyle>
          <a:p>
            <a:fld id="{A442AF19-23E6-43C0-9EB5-C2BBDCA95846}" type="datetimeFigureOut">
              <a:rPr kumimoji="1" lang="ja-JP" altLang="en-US" smtClean="0"/>
              <a:pPr/>
              <a:t>2015/11/5</a:t>
            </a:fld>
            <a:endParaRPr kumimoji="1" lang="ja-JP" altLang="en-US"/>
          </a:p>
        </p:txBody>
      </p:sp>
      <p:sp>
        <p:nvSpPr>
          <p:cNvPr id="4" name="フッター プレースホルダー 3"/>
          <p:cNvSpPr>
            <a:spLocks noGrp="1"/>
          </p:cNvSpPr>
          <p:nvPr>
            <p:ph type="ftr" sz="quarter" idx="2"/>
          </p:nvPr>
        </p:nvSpPr>
        <p:spPr>
          <a:xfrm>
            <a:off x="3" y="9377318"/>
            <a:ext cx="2921582" cy="493633"/>
          </a:xfrm>
          <a:prstGeom prst="rect">
            <a:avLst/>
          </a:prstGeom>
        </p:spPr>
        <p:txBody>
          <a:bodyPr vert="horz" lIns="91481" tIns="45742" rIns="91481" bIns="4574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8973" y="9377318"/>
            <a:ext cx="2921582" cy="493633"/>
          </a:xfrm>
          <a:prstGeom prst="rect">
            <a:avLst/>
          </a:prstGeom>
        </p:spPr>
        <p:txBody>
          <a:bodyPr vert="horz" lIns="91481" tIns="45742" rIns="91481" bIns="45742" rtlCol="0" anchor="b"/>
          <a:lstStyle>
            <a:lvl1pPr algn="r">
              <a:defRPr sz="1200"/>
            </a:lvl1pPr>
          </a:lstStyle>
          <a:p>
            <a:fld id="{E8DAB742-4437-403A-949D-98B977725BA1}" type="slidenum">
              <a:rPr kumimoji="1" lang="ja-JP" altLang="en-US" smtClean="0"/>
              <a:pPr/>
              <a:t>‹#›</a:t>
            </a:fld>
            <a:endParaRPr kumimoji="1" lang="ja-JP" altLang="en-US"/>
          </a:p>
        </p:txBody>
      </p:sp>
    </p:spTree>
    <p:extLst>
      <p:ext uri="{BB962C8B-B14F-4D97-AF65-F5344CB8AC3E}">
        <p14:creationId xmlns:p14="http://schemas.microsoft.com/office/powerpoint/2010/main" val="1915579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4"/>
            <a:ext cx="2921582" cy="493633"/>
          </a:xfrm>
          <a:prstGeom prst="rect">
            <a:avLst/>
          </a:prstGeom>
        </p:spPr>
        <p:txBody>
          <a:bodyPr vert="horz" lIns="91481" tIns="45742" rIns="91481" bIns="4574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8973" y="4"/>
            <a:ext cx="2921582" cy="493633"/>
          </a:xfrm>
          <a:prstGeom prst="rect">
            <a:avLst/>
          </a:prstGeom>
        </p:spPr>
        <p:txBody>
          <a:bodyPr vert="horz" lIns="91481" tIns="45742" rIns="91481" bIns="45742" rtlCol="0"/>
          <a:lstStyle>
            <a:lvl1pPr algn="r">
              <a:defRPr sz="1200"/>
            </a:lvl1pPr>
          </a:lstStyle>
          <a:p>
            <a:fld id="{C0E30D86-F173-4BBC-8F6A-86310DA6EB61}" type="datetimeFigureOut">
              <a:rPr kumimoji="1" lang="ja-JP" altLang="en-US" smtClean="0"/>
              <a:pPr/>
              <a:t>2015/11/5</a:t>
            </a:fld>
            <a:endParaRPr kumimoji="1" lang="ja-JP" altLang="en-US"/>
          </a:p>
        </p:txBody>
      </p:sp>
      <p:sp>
        <p:nvSpPr>
          <p:cNvPr id="4" name="スライド イメージ プレースホルダー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81" tIns="45742" rIns="91481" bIns="45742" rtlCol="0" anchor="ctr"/>
          <a:lstStyle/>
          <a:p>
            <a:endParaRPr lang="ja-JP" altLang="en-US"/>
          </a:p>
        </p:txBody>
      </p:sp>
      <p:sp>
        <p:nvSpPr>
          <p:cNvPr id="5" name="ノート プレースホルダー 4"/>
          <p:cNvSpPr>
            <a:spLocks noGrp="1"/>
          </p:cNvSpPr>
          <p:nvPr>
            <p:ph type="body" sz="quarter" idx="3"/>
          </p:nvPr>
        </p:nvSpPr>
        <p:spPr>
          <a:xfrm>
            <a:off x="674212" y="4689519"/>
            <a:ext cx="5393690" cy="4442698"/>
          </a:xfrm>
          <a:prstGeom prst="rect">
            <a:avLst/>
          </a:prstGeom>
        </p:spPr>
        <p:txBody>
          <a:bodyPr vert="horz" lIns="91481" tIns="45742" rIns="91481" bIns="4574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377318"/>
            <a:ext cx="2921582" cy="493633"/>
          </a:xfrm>
          <a:prstGeom prst="rect">
            <a:avLst/>
          </a:prstGeom>
        </p:spPr>
        <p:txBody>
          <a:bodyPr vert="horz" lIns="91481" tIns="45742" rIns="91481" bIns="4574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8973" y="9377318"/>
            <a:ext cx="2921582" cy="493633"/>
          </a:xfrm>
          <a:prstGeom prst="rect">
            <a:avLst/>
          </a:prstGeom>
        </p:spPr>
        <p:txBody>
          <a:bodyPr vert="horz" lIns="91481" tIns="45742" rIns="91481" bIns="45742" rtlCol="0" anchor="b"/>
          <a:lstStyle>
            <a:lvl1pPr algn="r">
              <a:defRPr sz="1200"/>
            </a:lvl1pPr>
          </a:lstStyle>
          <a:p>
            <a:fld id="{6E082383-20DE-4EB2-B6B9-31C871035712}" type="slidenum">
              <a:rPr kumimoji="1" lang="ja-JP" altLang="en-US" smtClean="0"/>
              <a:pPr/>
              <a:t>‹#›</a:t>
            </a:fld>
            <a:endParaRPr kumimoji="1" lang="ja-JP" altLang="en-US"/>
          </a:p>
        </p:txBody>
      </p:sp>
    </p:spTree>
    <p:extLst>
      <p:ext uri="{BB962C8B-B14F-4D97-AF65-F5344CB8AC3E}">
        <p14:creationId xmlns:p14="http://schemas.microsoft.com/office/powerpoint/2010/main" val="33706237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229">
              <a:defRPr>
                <a:solidFill>
                  <a:schemeClr val="tx1"/>
                </a:solidFill>
                <a:latin typeface="Calibri" pitchFamily="34" charset="0"/>
              </a:defRPr>
            </a:lvl1pPr>
            <a:lvl2pPr marL="743289" indent="-285881" defTabSz="967229">
              <a:defRPr>
                <a:solidFill>
                  <a:schemeClr val="tx1"/>
                </a:solidFill>
                <a:latin typeface="Calibri" pitchFamily="34" charset="0"/>
              </a:defRPr>
            </a:lvl2pPr>
            <a:lvl3pPr marL="1143520" indent="-228704" defTabSz="967229">
              <a:defRPr>
                <a:solidFill>
                  <a:schemeClr val="tx1"/>
                </a:solidFill>
                <a:latin typeface="Calibri" pitchFamily="34" charset="0"/>
              </a:defRPr>
            </a:lvl3pPr>
            <a:lvl4pPr marL="1600929" indent="-228704" defTabSz="967229">
              <a:defRPr>
                <a:solidFill>
                  <a:schemeClr val="tx1"/>
                </a:solidFill>
                <a:latin typeface="Calibri" pitchFamily="34" charset="0"/>
              </a:defRPr>
            </a:lvl4pPr>
            <a:lvl5pPr marL="2058338" indent="-228704" defTabSz="967229">
              <a:defRPr>
                <a:solidFill>
                  <a:schemeClr val="tx1"/>
                </a:solidFill>
                <a:latin typeface="Calibri" pitchFamily="34" charset="0"/>
              </a:defRPr>
            </a:lvl5pPr>
            <a:lvl6pPr marL="2515745" indent="-228704" defTabSz="967229" eaLnBrk="0" fontAlgn="base" hangingPunct="0">
              <a:spcBef>
                <a:spcPct val="0"/>
              </a:spcBef>
              <a:spcAft>
                <a:spcPct val="0"/>
              </a:spcAft>
              <a:defRPr>
                <a:solidFill>
                  <a:schemeClr val="tx1"/>
                </a:solidFill>
                <a:latin typeface="Calibri" pitchFamily="34" charset="0"/>
              </a:defRPr>
            </a:lvl6pPr>
            <a:lvl7pPr marL="2973154" indent="-228704" defTabSz="967229" eaLnBrk="0" fontAlgn="base" hangingPunct="0">
              <a:spcBef>
                <a:spcPct val="0"/>
              </a:spcBef>
              <a:spcAft>
                <a:spcPct val="0"/>
              </a:spcAft>
              <a:defRPr>
                <a:solidFill>
                  <a:schemeClr val="tx1"/>
                </a:solidFill>
                <a:latin typeface="Calibri" pitchFamily="34" charset="0"/>
              </a:defRPr>
            </a:lvl7pPr>
            <a:lvl8pPr marL="3430563" indent="-228704" defTabSz="967229" eaLnBrk="0" fontAlgn="base" hangingPunct="0">
              <a:spcBef>
                <a:spcPct val="0"/>
              </a:spcBef>
              <a:spcAft>
                <a:spcPct val="0"/>
              </a:spcAft>
              <a:defRPr>
                <a:solidFill>
                  <a:schemeClr val="tx1"/>
                </a:solidFill>
                <a:latin typeface="Calibri" pitchFamily="34" charset="0"/>
              </a:defRPr>
            </a:lvl8pPr>
            <a:lvl9pPr marL="3887971" indent="-228704" defTabSz="967229" eaLnBrk="0" fontAlgn="base" hangingPunct="0">
              <a:spcBef>
                <a:spcPct val="0"/>
              </a:spcBef>
              <a:spcAft>
                <a:spcPct val="0"/>
              </a:spcAft>
              <a:defRPr>
                <a:solidFill>
                  <a:schemeClr val="tx1"/>
                </a:solidFill>
                <a:latin typeface="Calibri" pitchFamily="34" charset="0"/>
              </a:defRPr>
            </a:lvl9pPr>
          </a:lstStyle>
          <a:p>
            <a:fld id="{389548D5-2E56-4A89-8F06-A5C31846E622}" type="slidenum">
              <a:rPr lang="en-GB" altLang="en-US" sz="1400">
                <a:latin typeface="Times" pitchFamily="18" charset="0"/>
              </a:rPr>
              <a:pPr/>
              <a:t>32</a:t>
            </a:fld>
            <a:endParaRPr lang="en-GB" altLang="en-US" sz="1400">
              <a:latin typeface="Times" pitchFamily="18" charset="0"/>
            </a:endParaRPr>
          </a:p>
        </p:txBody>
      </p:sp>
      <p:sp>
        <p:nvSpPr>
          <p:cNvPr id="56323" name="Rectangle 7"/>
          <p:cNvSpPr txBox="1">
            <a:spLocks noGrp="1" noChangeArrowheads="1"/>
          </p:cNvSpPr>
          <p:nvPr/>
        </p:nvSpPr>
        <p:spPr bwMode="auto">
          <a:xfrm>
            <a:off x="3786735" y="10185235"/>
            <a:ext cx="2895549" cy="53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06" tIns="48353" rIns="96706" bIns="48353" anchor="b"/>
          <a:lstStyle>
            <a:lvl1pPr defTabSz="966788">
              <a:defRPr>
                <a:solidFill>
                  <a:schemeClr val="tx1"/>
                </a:solidFill>
                <a:latin typeface="Calibri" pitchFamily="34" charset="0"/>
              </a:defRPr>
            </a:lvl1pPr>
            <a:lvl2pPr marL="742950" indent="-285750" defTabSz="966788">
              <a:defRPr>
                <a:solidFill>
                  <a:schemeClr val="tx1"/>
                </a:solidFill>
                <a:latin typeface="Calibri" pitchFamily="34" charset="0"/>
              </a:defRPr>
            </a:lvl2pPr>
            <a:lvl3pPr marL="1143000" indent="-228600" defTabSz="966788">
              <a:defRPr>
                <a:solidFill>
                  <a:schemeClr val="tx1"/>
                </a:solidFill>
                <a:latin typeface="Calibri" pitchFamily="34" charset="0"/>
              </a:defRPr>
            </a:lvl3pPr>
            <a:lvl4pPr marL="1600200" indent="-228600" defTabSz="966788">
              <a:defRPr>
                <a:solidFill>
                  <a:schemeClr val="tx1"/>
                </a:solidFill>
                <a:latin typeface="Calibri" pitchFamily="34" charset="0"/>
              </a:defRPr>
            </a:lvl4pPr>
            <a:lvl5pPr marL="2057400" indent="-228600" defTabSz="966788">
              <a:defRPr>
                <a:solidFill>
                  <a:schemeClr val="tx1"/>
                </a:solidFill>
                <a:latin typeface="Calibri" pitchFamily="34" charset="0"/>
              </a:defRPr>
            </a:lvl5pPr>
            <a:lvl6pPr marL="2514600" indent="-228600" defTabSz="966788" eaLnBrk="0" fontAlgn="base" hangingPunct="0">
              <a:spcBef>
                <a:spcPct val="0"/>
              </a:spcBef>
              <a:spcAft>
                <a:spcPct val="0"/>
              </a:spcAft>
              <a:defRPr>
                <a:solidFill>
                  <a:schemeClr val="tx1"/>
                </a:solidFill>
                <a:latin typeface="Calibri" pitchFamily="34" charset="0"/>
              </a:defRPr>
            </a:lvl6pPr>
            <a:lvl7pPr marL="2971800" indent="-228600" defTabSz="966788" eaLnBrk="0" fontAlgn="base" hangingPunct="0">
              <a:spcBef>
                <a:spcPct val="0"/>
              </a:spcBef>
              <a:spcAft>
                <a:spcPct val="0"/>
              </a:spcAft>
              <a:defRPr>
                <a:solidFill>
                  <a:schemeClr val="tx1"/>
                </a:solidFill>
                <a:latin typeface="Calibri" pitchFamily="34" charset="0"/>
              </a:defRPr>
            </a:lvl7pPr>
            <a:lvl8pPr marL="3429000" indent="-228600" defTabSz="966788" eaLnBrk="0" fontAlgn="base" hangingPunct="0">
              <a:spcBef>
                <a:spcPct val="0"/>
              </a:spcBef>
              <a:spcAft>
                <a:spcPct val="0"/>
              </a:spcAft>
              <a:defRPr>
                <a:solidFill>
                  <a:schemeClr val="tx1"/>
                </a:solidFill>
                <a:latin typeface="Calibri" pitchFamily="34" charset="0"/>
              </a:defRPr>
            </a:lvl8pPr>
            <a:lvl9pPr marL="3886200" indent="-228600" defTabSz="966788" eaLnBrk="0" fontAlgn="base" hangingPunct="0">
              <a:spcBef>
                <a:spcPct val="0"/>
              </a:spcBef>
              <a:spcAft>
                <a:spcPct val="0"/>
              </a:spcAft>
              <a:defRPr>
                <a:solidFill>
                  <a:schemeClr val="tx1"/>
                </a:solidFill>
                <a:latin typeface="Calibri" pitchFamily="34" charset="0"/>
              </a:defRPr>
            </a:lvl9pPr>
          </a:lstStyle>
          <a:p>
            <a:pPr algn="r"/>
            <a:fld id="{436D76A4-33A8-4581-A15D-BC2029F027A6}" type="slidenum">
              <a:rPr lang="en-GB" altLang="en-US" sz="1400">
                <a:latin typeface="Times" pitchFamily="18" charset="0"/>
              </a:rPr>
              <a:pPr algn="r"/>
              <a:t>32</a:t>
            </a:fld>
            <a:endParaRPr lang="en-GB" altLang="en-US" sz="1400">
              <a:latin typeface="Times" pitchFamily="18" charset="0"/>
            </a:endParaRPr>
          </a:p>
        </p:txBody>
      </p:sp>
      <p:sp>
        <p:nvSpPr>
          <p:cNvPr id="5632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p>
        </p:txBody>
      </p:sp>
    </p:spTree>
    <p:extLst>
      <p:ext uri="{BB962C8B-B14F-4D97-AF65-F5344CB8AC3E}">
        <p14:creationId xmlns:p14="http://schemas.microsoft.com/office/powerpoint/2010/main" val="637180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AFAA71A-CB03-4689-80EF-4CE1516F0688}" type="datetime1">
              <a:rPr kumimoji="1" lang="ja-JP" altLang="en-US" smtClean="0"/>
              <a:pPr/>
              <a:t>2015/11/5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30633DF-C458-4E32-97A6-1F93234FA98D}" type="datetime1">
              <a:rPr kumimoji="1" lang="ja-JP" altLang="en-US" smtClean="0"/>
              <a:pPr/>
              <a:t>2015/11/5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9E0FFB6-38A3-49EC-9A6D-0B8DFC5D586D}" type="datetime1">
              <a:rPr kumimoji="1" lang="ja-JP" altLang="en-US" smtClean="0"/>
              <a:pPr/>
              <a:t>2015/11/5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AFAA71A-CB03-4689-80EF-4CE1516F0688}" type="datetime1">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2474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A6A1201-1FC9-4127-BE75-7B432C2E7046}" type="datetime1">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3335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9814736-1EDE-40A1-A4C0-F198B9E18927}" type="datetime1">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04007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32367B5B-AC62-4F33-88B4-7980B9EECB74}" type="datetime1">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31459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3F70405-8B3B-4652-BE32-0A8E572C4DFA}" type="datetime1">
              <a:rPr lang="ja-JP" altLang="en-US" smtClean="0">
                <a:solidFill>
                  <a:prstClr val="black">
                    <a:tint val="75000"/>
                  </a:prstClr>
                </a:solidFill>
              </a:rPr>
              <a:pPr/>
              <a:t>2015/11/5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79756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083469F-2652-448C-AA8E-1CEAB718DF9A}" type="datetime1">
              <a:rPr lang="ja-JP" altLang="en-US" smtClean="0">
                <a:solidFill>
                  <a:prstClr val="black">
                    <a:tint val="75000"/>
                  </a:prstClr>
                </a:solidFill>
              </a:rPr>
              <a:pPr/>
              <a:t>2015/11/5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58256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275ED93-0569-4F02-BF5D-D0026DEA747B}" type="datetime1">
              <a:rPr lang="ja-JP" altLang="en-US" smtClean="0">
                <a:solidFill>
                  <a:prstClr val="black">
                    <a:tint val="75000"/>
                  </a:prstClr>
                </a:solidFill>
              </a:rPr>
              <a:pPr/>
              <a:t>2015/11/5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65127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AEB1E7A-EEA2-4EEE-9D9F-FCA3AD4F77D1}" type="datetime1">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9455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A6A1201-1FC9-4127-BE75-7B432C2E7046}" type="datetime1">
              <a:rPr kumimoji="1" lang="ja-JP" altLang="en-US" smtClean="0"/>
              <a:pPr/>
              <a:t>2015/11/5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3DD8CC4-7B7C-41B6-ACD0-FFAE6C758F80}" type="datetime1">
              <a:rPr lang="ja-JP" altLang="en-US" smtClean="0">
                <a:solidFill>
                  <a:prstClr val="black">
                    <a:tint val="75000"/>
                  </a:prstClr>
                </a:solidFill>
              </a:rPr>
              <a:pPr/>
              <a:t>2015/11/5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98980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30633DF-C458-4E32-97A6-1F93234FA98D}" type="datetime1">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66040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9E0FFB6-38A3-49EC-9A6D-0B8DFC5D586D}" type="datetime1">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10262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9814736-1EDE-40A1-A4C0-F198B9E18927}" type="datetime1">
              <a:rPr kumimoji="1" lang="ja-JP" altLang="en-US" smtClean="0"/>
              <a:pPr/>
              <a:t>2015/11/5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32367B5B-AC62-4F33-88B4-7980B9EECB74}" type="datetime1">
              <a:rPr kumimoji="1" lang="ja-JP" altLang="en-US" smtClean="0"/>
              <a:pPr/>
              <a:t>2015/11/5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3F70405-8B3B-4652-BE32-0A8E572C4DFA}" type="datetime1">
              <a:rPr kumimoji="1" lang="ja-JP" altLang="en-US" smtClean="0"/>
              <a:pPr/>
              <a:t>2015/11/5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083469F-2652-448C-AA8E-1CEAB718DF9A}" type="datetime1">
              <a:rPr kumimoji="1" lang="ja-JP" altLang="en-US" smtClean="0"/>
              <a:pPr/>
              <a:t>2015/11/5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275ED93-0569-4F02-BF5D-D0026DEA747B}" type="datetime1">
              <a:rPr kumimoji="1" lang="ja-JP" altLang="en-US" smtClean="0"/>
              <a:pPr/>
              <a:t>2015/11/5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AEB1E7A-EEA2-4EEE-9D9F-FCA3AD4F77D1}" type="datetime1">
              <a:rPr kumimoji="1" lang="ja-JP" altLang="en-US" smtClean="0"/>
              <a:pPr/>
              <a:t>2015/11/5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3DD8CC4-7B7C-41B6-ACD0-FFAE6C758F80}" type="datetime1">
              <a:rPr kumimoji="1" lang="ja-JP" altLang="en-US" smtClean="0"/>
              <a:pPr/>
              <a:t>2015/11/5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8F3B5-8751-401E-90DA-DAF79F32AB8D}" type="datetime1">
              <a:rPr kumimoji="1" lang="ja-JP" altLang="en-US" smtClean="0"/>
              <a:pPr/>
              <a:t>2015/11/5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8F3B5-8751-401E-90DA-DAF79F32AB8D}" type="datetime1">
              <a:rPr lang="ja-JP" altLang="en-US" smtClean="0">
                <a:solidFill>
                  <a:prstClr val="black">
                    <a:tint val="75000"/>
                  </a:prstClr>
                </a:solidFill>
              </a:rPr>
              <a:pPr/>
              <a:t>2015/11/5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1653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http://www.vichsec.or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角丸四角形 2"/>
          <p:cNvSpPr/>
          <p:nvPr/>
        </p:nvSpPr>
        <p:spPr>
          <a:xfrm>
            <a:off x="179512" y="4229100"/>
            <a:ext cx="8856984" cy="1648172"/>
          </a:xfrm>
          <a:prstGeom prst="roundRec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Session 3: How to use VICH GLs </a:t>
            </a:r>
            <a:r>
              <a:rPr lang="en-US" altLang="ja-JP" sz="3600" dirty="0" smtClean="0"/>
              <a:t> </a:t>
            </a:r>
          </a:p>
          <a:p>
            <a:pPr algn="ctr"/>
            <a:r>
              <a:rPr lang="en-GB" altLang="ja-JP" sz="2000" dirty="0" smtClean="0"/>
              <a:t>VICH5 Conference, October 2015, Tokyo</a:t>
            </a:r>
            <a:endParaRPr lang="en-US" altLang="ja-JP" sz="2000" dirty="0"/>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1</a:t>
            </a:fld>
            <a:endParaRPr kumimoji="1" lang="ja-JP" altLang="en-US"/>
          </a:p>
        </p:txBody>
      </p:sp>
    </p:spTree>
    <p:extLst>
      <p:ext uri="{BB962C8B-B14F-4D97-AF65-F5344CB8AC3E}">
        <p14:creationId xmlns:p14="http://schemas.microsoft.com/office/powerpoint/2010/main" val="2764693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bwMode="auto">
          <a:xfrm>
            <a:off x="104775" y="1287104"/>
            <a:ext cx="8898340" cy="473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lgn="ctr">
              <a:spcBef>
                <a:spcPts val="600"/>
              </a:spcBef>
              <a:spcAft>
                <a:spcPts val="600"/>
              </a:spcAft>
              <a:buClr>
                <a:srgbClr val="595959"/>
              </a:buClr>
              <a:buSzPct val="80000"/>
              <a:buNone/>
            </a:pPr>
            <a:r>
              <a:rPr lang="en-GB" altLang="en-US" sz="2800" b="1" u="sng" dirty="0" smtClean="0">
                <a:solidFill>
                  <a:srgbClr val="595959"/>
                </a:solidFill>
              </a:rPr>
              <a:t>Guidance Development Process</a:t>
            </a:r>
            <a:r>
              <a:rPr lang="en-GB" altLang="en-US" sz="2800" u="sng" dirty="0" smtClean="0">
                <a:solidFill>
                  <a:srgbClr val="595959"/>
                </a:solidFill>
              </a:rPr>
              <a:t> </a:t>
            </a:r>
          </a:p>
          <a:p>
            <a:pPr>
              <a:defRPr/>
            </a:pPr>
            <a:r>
              <a:rPr lang="en-US" sz="2400" dirty="0" smtClean="0"/>
              <a:t>Industry</a:t>
            </a:r>
            <a:r>
              <a:rPr lang="en-US" sz="2400" dirty="0"/>
              <a:t>, consumers and other stakeholders play a very significant role in </a:t>
            </a:r>
            <a:r>
              <a:rPr lang="en-US" sz="2400" dirty="0" smtClean="0"/>
              <a:t>the guidance </a:t>
            </a:r>
            <a:r>
              <a:rPr lang="en-US" sz="2400" dirty="0"/>
              <a:t>development </a:t>
            </a:r>
            <a:r>
              <a:rPr lang="en-US" sz="2400" dirty="0" smtClean="0"/>
              <a:t>processes</a:t>
            </a:r>
          </a:p>
          <a:p>
            <a:pPr>
              <a:defRPr/>
            </a:pPr>
            <a:r>
              <a:rPr lang="en-US" sz="2400" dirty="0" smtClean="0"/>
              <a:t>After the VICH Expert Working Group produces a draft guidance, the FDA and APHIS invite the </a:t>
            </a:r>
            <a:r>
              <a:rPr lang="en-US" sz="2400" dirty="0"/>
              <a:t>public </a:t>
            </a:r>
            <a:r>
              <a:rPr lang="en-US" sz="2400" dirty="0" smtClean="0"/>
              <a:t>to comment by publication in the Federal Register</a:t>
            </a:r>
          </a:p>
          <a:p>
            <a:pPr>
              <a:defRPr/>
            </a:pPr>
            <a:r>
              <a:rPr lang="en-US" sz="2400" dirty="0" smtClean="0"/>
              <a:t>All </a:t>
            </a:r>
            <a:r>
              <a:rPr lang="en-US" sz="2400" dirty="0"/>
              <a:t>submitted comments </a:t>
            </a:r>
            <a:r>
              <a:rPr lang="en-US" sz="2400" dirty="0" smtClean="0"/>
              <a:t>are considered again by the EWG and addressed when the </a:t>
            </a:r>
            <a:r>
              <a:rPr lang="en-US" sz="2400" dirty="0"/>
              <a:t>final guidance </a:t>
            </a:r>
            <a:r>
              <a:rPr lang="en-US" sz="2400" dirty="0" smtClean="0"/>
              <a:t>is published by FDA and APHIS</a:t>
            </a:r>
          </a:p>
          <a:p>
            <a:pPr>
              <a:defRPr/>
            </a:pPr>
            <a:r>
              <a:rPr lang="en-US" altLang="en-US" sz="2400" dirty="0" smtClean="0"/>
              <a:t>All </a:t>
            </a:r>
            <a:r>
              <a:rPr lang="en-US" altLang="en-US" sz="2400" dirty="0" err="1" smtClean="0"/>
              <a:t>guidances</a:t>
            </a:r>
            <a:r>
              <a:rPr lang="en-US" altLang="en-US" sz="2400" dirty="0" smtClean="0"/>
              <a:t> </a:t>
            </a:r>
            <a:r>
              <a:rPr lang="en-US" altLang="en-US" sz="2400" dirty="0"/>
              <a:t>are posted on </a:t>
            </a:r>
            <a:r>
              <a:rPr lang="en-US" altLang="en-US" sz="2400" dirty="0" smtClean="0"/>
              <a:t>FDA’s and APHIS’ websites </a:t>
            </a:r>
            <a:r>
              <a:rPr lang="en-US" altLang="en-US" sz="2400" dirty="0"/>
              <a:t>and made publicly available in other </a:t>
            </a:r>
            <a:r>
              <a:rPr lang="en-US" altLang="en-US" sz="2400" dirty="0" smtClean="0"/>
              <a:t>ways</a:t>
            </a:r>
          </a:p>
          <a:p>
            <a:pPr>
              <a:defRPr/>
            </a:pPr>
            <a:r>
              <a:rPr lang="en-US" altLang="en-US" sz="2400" dirty="0" smtClean="0"/>
              <a:t>Any </a:t>
            </a:r>
            <a:r>
              <a:rPr lang="en-US" altLang="en-US" sz="2400" dirty="0"/>
              <a:t>interested party can submit comments </a:t>
            </a:r>
            <a:r>
              <a:rPr lang="en-US" altLang="en-US" sz="2400" dirty="0" smtClean="0"/>
              <a:t>for consideration even </a:t>
            </a:r>
            <a:r>
              <a:rPr lang="en-US" altLang="en-US" sz="2400" dirty="0"/>
              <a:t>after </a:t>
            </a:r>
            <a:r>
              <a:rPr lang="en-US" altLang="en-US" sz="2400" dirty="0" smtClean="0"/>
              <a:t>the guidance has </a:t>
            </a:r>
            <a:r>
              <a:rPr lang="en-US" altLang="en-US" sz="2400" dirty="0"/>
              <a:t>been finalized and </a:t>
            </a:r>
            <a:r>
              <a:rPr lang="en-US" altLang="en-US" sz="2400" dirty="0" smtClean="0"/>
              <a:t>implemented</a:t>
            </a:r>
            <a:endParaRPr lang="en-US" sz="2400" dirty="0"/>
          </a:p>
          <a:p>
            <a:pPr>
              <a:spcBef>
                <a:spcPts val="600"/>
              </a:spcBef>
              <a:spcAft>
                <a:spcPts val="600"/>
              </a:spcAft>
              <a:buClr>
                <a:srgbClr val="595959"/>
              </a:buClr>
              <a:buSzPct val="80000"/>
              <a:buFont typeface="Arial" pitchFamily="34" charset="0"/>
              <a:buChar char="•"/>
            </a:pPr>
            <a:endParaRPr lang="en-GB" altLang="en-US" sz="2800" dirty="0">
              <a:solidFill>
                <a:srgbClr val="595959"/>
              </a:solidFill>
              <a:latin typeface="+mn-lt"/>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10</a:t>
            </a:fld>
            <a:endParaRPr kumimoji="1" lang="ja-JP" altLang="en-US"/>
          </a:p>
        </p:txBody>
      </p:sp>
      <p:sp>
        <p:nvSpPr>
          <p:cNvPr id="7" name="Rectangle 2"/>
          <p:cNvSpPr>
            <a:spLocks noGrp="1" noChangeArrowheads="1"/>
          </p:cNvSpPr>
          <p:nvPr>
            <p:ph type="title"/>
          </p:nvPr>
        </p:nvSpPr>
        <p:spPr>
          <a:xfrm>
            <a:off x="1537029" y="79375"/>
            <a:ext cx="6308396" cy="766445"/>
          </a:xfrm>
        </p:spPr>
        <p:txBody>
          <a:bodyPr>
            <a:noAutofit/>
          </a:bodyPr>
          <a:lstStyle/>
          <a:p>
            <a:pPr>
              <a:defRPr/>
            </a:pPr>
            <a:r>
              <a:rPr lang="en-GB" altLang="en-US" sz="2800" dirty="0" smtClean="0">
                <a:solidFill>
                  <a:srgbClr val="0070C0"/>
                </a:solidFill>
              </a:rPr>
              <a:t>How are VICH GLs used in the </a:t>
            </a:r>
            <a:br>
              <a:rPr lang="en-GB" altLang="en-US" sz="2800" dirty="0" smtClean="0">
                <a:solidFill>
                  <a:srgbClr val="0070C0"/>
                </a:solidFill>
              </a:rPr>
            </a:br>
            <a:r>
              <a:rPr lang="en-GB" altLang="en-US" sz="2800" dirty="0" smtClean="0">
                <a:solidFill>
                  <a:srgbClr val="0070C0"/>
                </a:solidFill>
              </a:rPr>
              <a:t>United States (2/3)</a:t>
            </a:r>
            <a:endParaRPr lang="en-GB" sz="2800" dirty="0" smtClean="0">
              <a:solidFill>
                <a:srgbClr val="0070C0"/>
              </a:solidFill>
              <a:latin typeface="Tahoma" charset="0"/>
            </a:endParaRPr>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229" t="45463" r="56562" b="40835"/>
          <a:stretch/>
        </p:blipFill>
        <p:spPr bwMode="auto">
          <a:xfrm>
            <a:off x="0" y="0"/>
            <a:ext cx="1537029" cy="1160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1591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bwMode="auto">
          <a:xfrm>
            <a:off x="76200" y="1268054"/>
            <a:ext cx="8898340" cy="473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lgn="ctr">
              <a:spcBef>
                <a:spcPts val="600"/>
              </a:spcBef>
              <a:spcAft>
                <a:spcPts val="600"/>
              </a:spcAft>
              <a:buClr>
                <a:srgbClr val="595959"/>
              </a:buClr>
              <a:buSzPct val="80000"/>
              <a:buNone/>
            </a:pPr>
            <a:r>
              <a:rPr lang="en-GB" altLang="en-US" sz="2800" b="1" u="sng" dirty="0" smtClean="0">
                <a:solidFill>
                  <a:srgbClr val="595959"/>
                </a:solidFill>
              </a:rPr>
              <a:t>Significance of </a:t>
            </a:r>
            <a:r>
              <a:rPr lang="en-GB" altLang="en-US" sz="2800" b="1" u="sng" dirty="0" err="1" smtClean="0">
                <a:solidFill>
                  <a:srgbClr val="595959"/>
                </a:solidFill>
              </a:rPr>
              <a:t>Guidances</a:t>
            </a:r>
            <a:r>
              <a:rPr lang="en-GB" altLang="en-US" sz="2800" b="1" u="sng" dirty="0" smtClean="0">
                <a:solidFill>
                  <a:srgbClr val="595959"/>
                </a:solidFill>
              </a:rPr>
              <a:t> in the United States</a:t>
            </a:r>
            <a:endParaRPr lang="en-GB" altLang="en-US" sz="2800" b="1" dirty="0" smtClean="0">
              <a:solidFill>
                <a:srgbClr val="595959"/>
              </a:solidFill>
              <a:latin typeface="+mn-lt"/>
            </a:endParaRPr>
          </a:p>
          <a:p>
            <a:r>
              <a:rPr lang="en-US" altLang="en-US" sz="2400" dirty="0" smtClean="0"/>
              <a:t>As a VICH Member, the U.S. has committed to using VICH </a:t>
            </a:r>
            <a:r>
              <a:rPr lang="en-US" altLang="en-US" sz="2400" dirty="0" err="1" smtClean="0"/>
              <a:t>guidances</a:t>
            </a:r>
            <a:r>
              <a:rPr lang="en-US" altLang="en-US" sz="2400" dirty="0" smtClean="0"/>
              <a:t> when they are finalized through the VICH consensus process</a:t>
            </a:r>
          </a:p>
          <a:p>
            <a:r>
              <a:rPr lang="en-US" altLang="en-US" sz="2400" dirty="0" err="1" smtClean="0"/>
              <a:t>Guidances</a:t>
            </a:r>
            <a:r>
              <a:rPr lang="en-US" altLang="en-US" sz="2400" dirty="0" smtClean="0"/>
              <a:t> </a:t>
            </a:r>
            <a:r>
              <a:rPr lang="en-US" altLang="en-US" sz="2400" dirty="0"/>
              <a:t>at FDA or APHIS are not legally </a:t>
            </a:r>
            <a:r>
              <a:rPr lang="en-US" altLang="en-US" sz="2400" dirty="0" smtClean="0"/>
              <a:t>binding</a:t>
            </a:r>
          </a:p>
          <a:p>
            <a:r>
              <a:rPr lang="en-US" altLang="en-US" sz="2400" dirty="0" err="1" smtClean="0"/>
              <a:t>Guidances</a:t>
            </a:r>
            <a:r>
              <a:rPr lang="en-US" altLang="en-US" sz="2400" dirty="0" smtClean="0"/>
              <a:t> describe to stakeholders </a:t>
            </a:r>
            <a:r>
              <a:rPr lang="en-US" altLang="en-US" sz="2400" dirty="0"/>
              <a:t>one way to satisfy a regulatory goal or </a:t>
            </a:r>
            <a:r>
              <a:rPr lang="en-US" altLang="en-US" sz="2400" dirty="0" smtClean="0"/>
              <a:t>requirement</a:t>
            </a:r>
          </a:p>
          <a:p>
            <a:r>
              <a:rPr lang="en-US" altLang="en-US" sz="2400" dirty="0" smtClean="0"/>
              <a:t>Stakeholders </a:t>
            </a:r>
            <a:r>
              <a:rPr lang="en-US" altLang="en-US" sz="2400" dirty="0"/>
              <a:t>are free to use other approaches as long as they satisfy relevant </a:t>
            </a:r>
            <a:r>
              <a:rPr lang="en-US" altLang="en-US" sz="2400" dirty="0" smtClean="0"/>
              <a:t>U.S. laws </a:t>
            </a:r>
            <a:r>
              <a:rPr lang="en-US" altLang="en-US" sz="2400" dirty="0"/>
              <a:t>and </a:t>
            </a:r>
            <a:r>
              <a:rPr lang="en-US" altLang="en-US" sz="2400" dirty="0" smtClean="0"/>
              <a:t>regulations</a:t>
            </a:r>
          </a:p>
          <a:p>
            <a:r>
              <a:rPr lang="en-US" sz="2400" dirty="0" smtClean="0"/>
              <a:t>If the VICH guidance </a:t>
            </a:r>
            <a:r>
              <a:rPr lang="en-US" sz="2400" dirty="0"/>
              <a:t>that has been adopted </a:t>
            </a:r>
            <a:r>
              <a:rPr lang="en-US" sz="2400" dirty="0" smtClean="0"/>
              <a:t>by FDA or APHIS as a U.S. guideline requires changes or revisions in the future, the agencies </a:t>
            </a:r>
            <a:r>
              <a:rPr lang="en-US" sz="2400" dirty="0"/>
              <a:t>will </a:t>
            </a:r>
            <a:r>
              <a:rPr lang="en-US" sz="2400" smtClean="0"/>
              <a:t>seek to amend </a:t>
            </a:r>
            <a:r>
              <a:rPr lang="en-US" sz="2400" dirty="0" smtClean="0"/>
              <a:t>it by again working through the relevant VICH EWG as described above</a:t>
            </a:r>
            <a:r>
              <a:rPr lang="en-US" altLang="en-US" sz="2400" dirty="0" smtClean="0"/>
              <a:t> </a:t>
            </a:r>
            <a:endParaRPr lang="en-US" altLang="en-US" sz="2400" dirty="0"/>
          </a:p>
          <a:p>
            <a:pPr>
              <a:spcBef>
                <a:spcPts val="600"/>
              </a:spcBef>
              <a:spcAft>
                <a:spcPts val="600"/>
              </a:spcAft>
              <a:buClr>
                <a:srgbClr val="595959"/>
              </a:buClr>
              <a:buSzPct val="80000"/>
              <a:buFont typeface="Arial" pitchFamily="34" charset="0"/>
              <a:buChar char="•"/>
            </a:pPr>
            <a:endParaRPr lang="en-GB" altLang="en-US" sz="2800" dirty="0">
              <a:solidFill>
                <a:srgbClr val="595959"/>
              </a:solidFill>
              <a:latin typeface="+mn-lt"/>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11</a:t>
            </a:fld>
            <a:endParaRPr kumimoji="1" lang="ja-JP" altLang="en-US"/>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229" t="45463" r="56562" b="40835"/>
          <a:stretch/>
        </p:blipFill>
        <p:spPr bwMode="auto">
          <a:xfrm>
            <a:off x="0" y="0"/>
            <a:ext cx="1537029" cy="1160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p:cNvSpPr>
            <a:spLocks noGrp="1" noChangeArrowheads="1"/>
          </p:cNvSpPr>
          <p:nvPr>
            <p:ph type="title"/>
          </p:nvPr>
        </p:nvSpPr>
        <p:spPr>
          <a:xfrm>
            <a:off x="1537029" y="79375"/>
            <a:ext cx="6308396" cy="766445"/>
          </a:xfrm>
        </p:spPr>
        <p:txBody>
          <a:bodyPr>
            <a:noAutofit/>
          </a:bodyPr>
          <a:lstStyle/>
          <a:p>
            <a:pPr>
              <a:defRPr/>
            </a:pPr>
            <a:r>
              <a:rPr lang="en-GB" altLang="en-US" sz="2800" dirty="0" smtClean="0">
                <a:solidFill>
                  <a:srgbClr val="0070C0"/>
                </a:solidFill>
              </a:rPr>
              <a:t>How are VICH GLs used in the </a:t>
            </a:r>
            <a:br>
              <a:rPr lang="en-GB" altLang="en-US" sz="2800" dirty="0" smtClean="0">
                <a:solidFill>
                  <a:srgbClr val="0070C0"/>
                </a:solidFill>
              </a:rPr>
            </a:br>
            <a:r>
              <a:rPr lang="en-GB" altLang="en-US" sz="2800" dirty="0" smtClean="0">
                <a:solidFill>
                  <a:srgbClr val="0070C0"/>
                </a:solidFill>
              </a:rPr>
              <a:t>United States (3/3)</a:t>
            </a:r>
            <a:endParaRPr lang="en-GB" sz="2800" dirty="0" smtClean="0">
              <a:solidFill>
                <a:srgbClr val="0070C0"/>
              </a:solidFill>
              <a:latin typeface="Tahoma" charset="0"/>
            </a:endParaRPr>
          </a:p>
        </p:txBody>
      </p:sp>
    </p:spTree>
    <p:extLst>
      <p:ext uri="{BB962C8B-B14F-4D97-AF65-F5344CB8AC3E}">
        <p14:creationId xmlns:p14="http://schemas.microsoft.com/office/powerpoint/2010/main" val="4006954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12</a:t>
            </a:fld>
            <a:endParaRPr kumimoji="1" lang="ja-JP" altLang="en-US"/>
          </a:p>
        </p:txBody>
      </p:sp>
      <p:sp>
        <p:nvSpPr>
          <p:cNvPr id="6" name="タイトル 4"/>
          <p:cNvSpPr txBox="1">
            <a:spLocks/>
          </p:cNvSpPr>
          <p:nvPr/>
        </p:nvSpPr>
        <p:spPr>
          <a:xfrm>
            <a:off x="847725" y="2869034"/>
            <a:ext cx="7477125" cy="946298"/>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4000" b="1" kern="1200" cap="all">
                <a:solidFill>
                  <a:schemeClr val="tx1"/>
                </a:solidFill>
                <a:latin typeface="+mj-lt"/>
                <a:ea typeface="+mj-ea"/>
                <a:cs typeface="+mj-cs"/>
              </a:defRPr>
            </a:lvl1pPr>
          </a:lstStyle>
          <a:p>
            <a:pPr algn="ctr"/>
            <a:r>
              <a:rPr lang="en-US" altLang="ja-JP" sz="2800" b="0" cap="none" dirty="0" smtClean="0">
                <a:solidFill>
                  <a:schemeClr val="bg1"/>
                </a:solidFill>
                <a:latin typeface="Arial Rounded MT Bold" panose="020F0704030504030204" pitchFamily="34" charset="0"/>
                <a:cs typeface="Arial" panose="020B0604020202020204" pitchFamily="34" charset="0"/>
              </a:rPr>
              <a:t>How are VICH guidelines used in </a:t>
            </a:r>
            <a:br>
              <a:rPr lang="en-US" altLang="ja-JP" sz="2800" b="0" cap="none" dirty="0" smtClean="0">
                <a:solidFill>
                  <a:schemeClr val="bg1"/>
                </a:solidFill>
                <a:latin typeface="Arial Rounded MT Bold" panose="020F0704030504030204" pitchFamily="34" charset="0"/>
                <a:cs typeface="Arial" panose="020B0604020202020204" pitchFamily="34" charset="0"/>
              </a:rPr>
            </a:br>
            <a:r>
              <a:rPr lang="en-US" altLang="ja-JP" sz="2800" b="0" cap="none" dirty="0" smtClean="0">
                <a:solidFill>
                  <a:schemeClr val="bg1"/>
                </a:solidFill>
                <a:latin typeface="Arial Rounded MT Bold" panose="020F0704030504030204" pitchFamily="34" charset="0"/>
                <a:cs typeface="Arial" panose="020B0604020202020204" pitchFamily="34" charset="0"/>
              </a:rPr>
              <a:t>Japan?</a:t>
            </a:r>
            <a:r>
              <a:rPr lang="ja-JP" altLang="en-US" sz="2800" b="0" cap="none" dirty="0" smtClean="0">
                <a:solidFill>
                  <a:schemeClr val="bg1"/>
                </a:solidFill>
                <a:latin typeface="Arial Rounded MT Bold" panose="020F0704030504030204" pitchFamily="34" charset="0"/>
                <a:cs typeface="Arial" panose="020B0604020202020204" pitchFamily="34" charset="0"/>
              </a:rPr>
              <a:t/>
            </a:r>
            <a:br>
              <a:rPr lang="ja-JP" altLang="en-US" sz="2800" b="0" cap="none" dirty="0" smtClean="0">
                <a:solidFill>
                  <a:schemeClr val="bg1"/>
                </a:solidFill>
                <a:latin typeface="Arial Rounded MT Bold" panose="020F0704030504030204" pitchFamily="34" charset="0"/>
                <a:cs typeface="Arial" panose="020B0604020202020204" pitchFamily="34" charset="0"/>
              </a:rPr>
            </a:br>
            <a:endParaRPr lang="ja-JP" altLang="en-US" sz="2800" b="0" cap="none" dirty="0"/>
          </a:p>
        </p:txBody>
      </p:sp>
      <p:sp>
        <p:nvSpPr>
          <p:cNvPr id="4" name="タイトル 4"/>
          <p:cNvSpPr txBox="1">
            <a:spLocks/>
          </p:cNvSpPr>
          <p:nvPr/>
        </p:nvSpPr>
        <p:spPr>
          <a:xfrm>
            <a:off x="847725" y="4993109"/>
            <a:ext cx="7477125" cy="946298"/>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4000" b="1" kern="1200" cap="all">
                <a:solidFill>
                  <a:schemeClr val="tx1"/>
                </a:solidFill>
                <a:latin typeface="+mj-lt"/>
                <a:ea typeface="+mj-ea"/>
                <a:cs typeface="+mj-cs"/>
              </a:defRPr>
            </a:lvl1pPr>
          </a:lstStyle>
          <a:p>
            <a:pPr algn="r"/>
            <a:r>
              <a:rPr lang="en-US" altLang="ja-JP" sz="2800" b="0" cap="none" dirty="0">
                <a:solidFill>
                  <a:schemeClr val="bg1"/>
                </a:solidFill>
                <a:latin typeface="Arial Rounded MT Bold" panose="020F0704030504030204" pitchFamily="34" charset="0"/>
                <a:cs typeface="Arial" panose="020B0604020202020204" pitchFamily="34" charset="0"/>
              </a:rPr>
              <a:t>Dr Takashi </a:t>
            </a:r>
            <a:r>
              <a:rPr lang="en-US" altLang="ja-JP" sz="2800" b="0" cap="none" dirty="0" err="1" smtClean="0">
                <a:solidFill>
                  <a:schemeClr val="bg1"/>
                </a:solidFill>
                <a:latin typeface="Arial Rounded MT Bold" panose="020F0704030504030204" pitchFamily="34" charset="0"/>
                <a:cs typeface="Arial" panose="020B0604020202020204" pitchFamily="34" charset="0"/>
              </a:rPr>
              <a:t>Kozasa</a:t>
            </a:r>
            <a:endParaRPr lang="en-US" altLang="ja-JP" sz="2800" b="0" cap="none" dirty="0" smtClean="0">
              <a:solidFill>
                <a:schemeClr val="bg1"/>
              </a:solidFill>
              <a:latin typeface="Arial Rounded MT Bold" panose="020F0704030504030204" pitchFamily="34" charset="0"/>
              <a:cs typeface="Arial" panose="020B0604020202020204" pitchFamily="34" charset="0"/>
            </a:endParaRPr>
          </a:p>
          <a:p>
            <a:pPr algn="r"/>
            <a:r>
              <a:rPr lang="en-US" altLang="ja-JP" sz="2800" b="0" cap="none" dirty="0" smtClean="0">
                <a:solidFill>
                  <a:schemeClr val="bg1"/>
                </a:solidFill>
                <a:latin typeface="Arial Rounded MT Bold" panose="020F0704030504030204" pitchFamily="34" charset="0"/>
                <a:cs typeface="Arial" panose="020B0604020202020204" pitchFamily="34" charset="0"/>
              </a:rPr>
              <a:t>JMAFF</a:t>
            </a:r>
            <a:r>
              <a:rPr lang="ja-JP" altLang="en-US" sz="2800" b="0" cap="none" dirty="0" smtClean="0">
                <a:solidFill>
                  <a:schemeClr val="bg1"/>
                </a:solidFill>
                <a:latin typeface="Arial Rounded MT Bold" panose="020F0704030504030204" pitchFamily="34" charset="0"/>
                <a:cs typeface="Arial" panose="020B0604020202020204" pitchFamily="34" charset="0"/>
              </a:rPr>
              <a:t/>
            </a:r>
            <a:br>
              <a:rPr lang="ja-JP" altLang="en-US" sz="2800" b="0" cap="none" dirty="0" smtClean="0">
                <a:solidFill>
                  <a:schemeClr val="bg1"/>
                </a:solidFill>
                <a:latin typeface="Arial Rounded MT Bold" panose="020F0704030504030204" pitchFamily="34" charset="0"/>
                <a:cs typeface="Arial" panose="020B0604020202020204" pitchFamily="34" charset="0"/>
              </a:rPr>
            </a:br>
            <a:endParaRPr lang="ja-JP" altLang="en-US" sz="2800" b="0" cap="none" dirty="0"/>
          </a:p>
        </p:txBody>
      </p:sp>
    </p:spTree>
    <p:extLst>
      <p:ext uri="{BB962C8B-B14F-4D97-AF65-F5344CB8AC3E}">
        <p14:creationId xmlns:p14="http://schemas.microsoft.com/office/powerpoint/2010/main" val="3070122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bwMode="auto">
          <a:xfrm>
            <a:off x="104775" y="1287104"/>
            <a:ext cx="8898340" cy="5100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spcBef>
                <a:spcPts val="600"/>
              </a:spcBef>
              <a:spcAft>
                <a:spcPts val="600"/>
              </a:spcAft>
              <a:buClr>
                <a:srgbClr val="595959"/>
              </a:buClr>
              <a:buSzPct val="80000"/>
              <a:buNone/>
            </a:pPr>
            <a:r>
              <a:rPr lang="en-GB" altLang="en-US" sz="2600" u="sng" dirty="0" smtClean="0">
                <a:solidFill>
                  <a:srgbClr val="595959"/>
                </a:solidFill>
                <a:latin typeface="+mn-lt"/>
              </a:rPr>
              <a:t>Role of guidelines</a:t>
            </a:r>
          </a:p>
          <a:p>
            <a:pPr>
              <a:spcBef>
                <a:spcPts val="600"/>
              </a:spcBef>
              <a:spcAft>
                <a:spcPts val="600"/>
              </a:spcAft>
              <a:buClr>
                <a:srgbClr val="595959"/>
              </a:buClr>
              <a:buSzPct val="80000"/>
              <a:buFont typeface="Arial" pitchFamily="34" charset="0"/>
              <a:buChar char="•"/>
            </a:pPr>
            <a:r>
              <a:rPr lang="en-US" altLang="en-US" sz="2800" dirty="0" smtClean="0">
                <a:solidFill>
                  <a:srgbClr val="595959"/>
                </a:solidFill>
              </a:rPr>
              <a:t>In Japan JMAFF </a:t>
            </a:r>
            <a:r>
              <a:rPr lang="en-US" altLang="en-US" sz="2800" dirty="0">
                <a:solidFill>
                  <a:srgbClr val="565656"/>
                </a:solidFill>
              </a:rPr>
              <a:t>(</a:t>
            </a:r>
            <a:r>
              <a:rPr lang="en-US" altLang="en-US" sz="2800" dirty="0" smtClean="0">
                <a:solidFill>
                  <a:srgbClr val="565656"/>
                </a:solidFill>
              </a:rPr>
              <a:t>HQ </a:t>
            </a:r>
            <a:r>
              <a:rPr lang="en-US" altLang="en-US" sz="2800" dirty="0">
                <a:solidFill>
                  <a:srgbClr val="565656"/>
                </a:solidFill>
              </a:rPr>
              <a:t>and the </a:t>
            </a:r>
            <a:r>
              <a:rPr lang="en-US" altLang="en-US" sz="2800" dirty="0" smtClean="0">
                <a:solidFill>
                  <a:srgbClr val="565656"/>
                </a:solidFill>
              </a:rPr>
              <a:t>National Veterinary Assay Laboratory (NVAL)) </a:t>
            </a:r>
            <a:r>
              <a:rPr lang="en-US" altLang="en-US" sz="2800" dirty="0">
                <a:solidFill>
                  <a:srgbClr val="565656"/>
                </a:solidFill>
              </a:rPr>
              <a:t>is responsible for </a:t>
            </a:r>
            <a:r>
              <a:rPr lang="en-US" altLang="en-US" sz="2800" dirty="0" smtClean="0">
                <a:solidFill>
                  <a:srgbClr val="565656"/>
                </a:solidFill>
              </a:rPr>
              <a:t>the regulation </a:t>
            </a:r>
            <a:r>
              <a:rPr lang="en-US" altLang="en-US" sz="2800" dirty="0">
                <a:solidFill>
                  <a:srgbClr val="565656"/>
                </a:solidFill>
              </a:rPr>
              <a:t>of veterinary </a:t>
            </a:r>
            <a:r>
              <a:rPr lang="en-US" altLang="en-US" sz="2800" dirty="0" smtClean="0">
                <a:solidFill>
                  <a:srgbClr val="565656"/>
                </a:solidFill>
              </a:rPr>
              <a:t>medicinal </a:t>
            </a:r>
            <a:r>
              <a:rPr lang="en-US" altLang="en-US" sz="2800" dirty="0">
                <a:solidFill>
                  <a:srgbClr val="565656"/>
                </a:solidFill>
              </a:rPr>
              <a:t>products (</a:t>
            </a:r>
            <a:r>
              <a:rPr lang="en-US" altLang="en-US" sz="2800" dirty="0" smtClean="0">
                <a:solidFill>
                  <a:srgbClr val="565656"/>
                </a:solidFill>
              </a:rPr>
              <a:t>VMPs).</a:t>
            </a:r>
          </a:p>
          <a:p>
            <a:pPr>
              <a:spcBef>
                <a:spcPts val="600"/>
              </a:spcBef>
              <a:spcAft>
                <a:spcPts val="600"/>
              </a:spcAft>
              <a:buClr>
                <a:srgbClr val="595959"/>
              </a:buClr>
              <a:buSzPct val="80000"/>
              <a:buFont typeface="Arial" pitchFamily="34" charset="0"/>
              <a:buChar char="•"/>
            </a:pPr>
            <a:r>
              <a:rPr lang="en-GB" altLang="en-US" sz="2800" dirty="0" smtClean="0">
                <a:solidFill>
                  <a:srgbClr val="565656"/>
                </a:solidFill>
                <a:latin typeface="+mn-lt"/>
              </a:rPr>
              <a:t>In accordance with the legislation (the Act on Securing Quality, Efficacy and Safety of Pharmaceuticals</a:t>
            </a:r>
            <a:r>
              <a:rPr lang="en-US" altLang="en-US" sz="2800" dirty="0">
                <a:solidFill>
                  <a:srgbClr val="565656"/>
                </a:solidFill>
                <a:latin typeface="+mn-lt"/>
              </a:rPr>
              <a:t>, </a:t>
            </a:r>
            <a:r>
              <a:rPr lang="en-US" altLang="en-US" sz="2800" dirty="0" smtClean="0">
                <a:solidFill>
                  <a:srgbClr val="565656"/>
                </a:solidFill>
                <a:latin typeface="+mn-lt"/>
              </a:rPr>
              <a:t>Medical Devices, etc. (Act No. 145 of 1960)), </a:t>
            </a:r>
            <a:r>
              <a:rPr lang="en-GB" altLang="en-US" sz="2800" dirty="0" smtClean="0">
                <a:solidFill>
                  <a:srgbClr val="565656"/>
                </a:solidFill>
              </a:rPr>
              <a:t>applicants have to submit dossiers including an application form and sets of study data</a:t>
            </a:r>
            <a:r>
              <a:rPr lang="en-GB" altLang="en-US" sz="2800" dirty="0">
                <a:solidFill>
                  <a:srgbClr val="565656"/>
                </a:solidFill>
              </a:rPr>
              <a:t> </a:t>
            </a:r>
            <a:r>
              <a:rPr lang="en-GB" altLang="en-US" sz="2800" dirty="0" smtClean="0">
                <a:solidFill>
                  <a:srgbClr val="565656"/>
                </a:solidFill>
              </a:rPr>
              <a:t>for </a:t>
            </a:r>
            <a:r>
              <a:rPr lang="en-GB" altLang="en-US" sz="2800" dirty="0">
                <a:solidFill>
                  <a:srgbClr val="565656"/>
                </a:solidFill>
              </a:rPr>
              <a:t>the </a:t>
            </a:r>
            <a:r>
              <a:rPr lang="en-GB" altLang="en-US" sz="2800" dirty="0" smtClean="0">
                <a:solidFill>
                  <a:srgbClr val="565656"/>
                </a:solidFill>
              </a:rPr>
              <a:t>approval </a:t>
            </a:r>
            <a:r>
              <a:rPr lang="en-GB" altLang="en-US" sz="2800" dirty="0">
                <a:solidFill>
                  <a:srgbClr val="565656"/>
                </a:solidFill>
              </a:rPr>
              <a:t>of VMPs to be sold in </a:t>
            </a:r>
            <a:r>
              <a:rPr lang="en-GB" altLang="en-US" sz="2800" dirty="0" smtClean="0">
                <a:solidFill>
                  <a:srgbClr val="565656"/>
                </a:solidFill>
              </a:rPr>
              <a:t>Japan.</a:t>
            </a: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rPr>
              <a:t>JMAFF </a:t>
            </a:r>
            <a:r>
              <a:rPr lang="en-GB" altLang="en-US" sz="2800" dirty="0">
                <a:solidFill>
                  <a:srgbClr val="595959"/>
                </a:solidFill>
              </a:rPr>
              <a:t>issues notices for detailed explanation of the regulations, guidance to </a:t>
            </a:r>
            <a:r>
              <a:rPr lang="en-GB" altLang="en-US" sz="2800" dirty="0" smtClean="0">
                <a:solidFill>
                  <a:srgbClr val="595959"/>
                </a:solidFill>
              </a:rPr>
              <a:t>application (including technical guidelines), </a:t>
            </a:r>
            <a:r>
              <a:rPr lang="en-GB" altLang="en-US" sz="2800" dirty="0">
                <a:solidFill>
                  <a:srgbClr val="595959"/>
                </a:solidFill>
              </a:rPr>
              <a:t>etc</a:t>
            </a:r>
            <a:r>
              <a:rPr lang="en-GB" altLang="en-US" sz="2800" dirty="0" smtClean="0">
                <a:solidFill>
                  <a:srgbClr val="595959"/>
                </a:solidFill>
              </a:rPr>
              <a:t>.</a:t>
            </a:r>
          </a:p>
          <a:p>
            <a:pPr>
              <a:spcBef>
                <a:spcPts val="600"/>
              </a:spcBef>
              <a:spcAft>
                <a:spcPts val="600"/>
              </a:spcAft>
              <a:buClr>
                <a:srgbClr val="595959"/>
              </a:buClr>
              <a:buSzPct val="80000"/>
              <a:buFont typeface="Arial" pitchFamily="34" charset="0"/>
              <a:buChar char="•"/>
            </a:pPr>
            <a:r>
              <a:rPr lang="en-GB" altLang="en-US" sz="2800" dirty="0">
                <a:solidFill>
                  <a:srgbClr val="595959"/>
                </a:solidFill>
              </a:rPr>
              <a:t>VICH and other technical guidelines are legally non-binding and published as notices from the Director-General of the NVAL.</a:t>
            </a:r>
          </a:p>
          <a:p>
            <a:pPr>
              <a:spcBef>
                <a:spcPts val="600"/>
              </a:spcBef>
              <a:spcAft>
                <a:spcPts val="600"/>
              </a:spcAft>
              <a:buClr>
                <a:srgbClr val="595959"/>
              </a:buClr>
              <a:buSzPct val="80000"/>
              <a:buFont typeface="Arial" pitchFamily="34" charset="0"/>
              <a:buChar char="•"/>
            </a:pPr>
            <a:endParaRPr lang="en-GB" altLang="en-US" sz="2800" dirty="0" smtClean="0">
              <a:solidFill>
                <a:srgbClr val="595959"/>
              </a:solidFill>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13</a:t>
            </a:fld>
            <a:endParaRPr kumimoji="1" lang="ja-JP" alt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75" y="95249"/>
            <a:ext cx="1447800" cy="904875"/>
          </a:xfrm>
          <a:prstGeom prst="rect">
            <a:avLst/>
          </a:prstGeom>
        </p:spPr>
      </p:pic>
      <p:sp>
        <p:nvSpPr>
          <p:cNvPr id="7" name="Rectangle 2"/>
          <p:cNvSpPr>
            <a:spLocks noGrp="1" noChangeArrowheads="1"/>
          </p:cNvSpPr>
          <p:nvPr>
            <p:ph type="title"/>
          </p:nvPr>
        </p:nvSpPr>
        <p:spPr>
          <a:xfrm>
            <a:off x="1537029" y="79375"/>
            <a:ext cx="6308396" cy="766445"/>
          </a:xfrm>
        </p:spPr>
        <p:txBody>
          <a:bodyPr>
            <a:noAutofit/>
          </a:bodyPr>
          <a:lstStyle/>
          <a:p>
            <a:pPr>
              <a:defRPr/>
            </a:pPr>
            <a:r>
              <a:rPr lang="en-GB" altLang="en-US" sz="2800" dirty="0" smtClean="0">
                <a:solidFill>
                  <a:srgbClr val="0070C0"/>
                </a:solidFill>
              </a:rPr>
              <a:t>How are VICH GLs used in Japan (1/3)</a:t>
            </a:r>
            <a:endParaRPr lang="en-GB" sz="2800" dirty="0" smtClean="0">
              <a:solidFill>
                <a:srgbClr val="0070C0"/>
              </a:solidFill>
              <a:latin typeface="Tahoma" charset="0"/>
            </a:endParaRPr>
          </a:p>
        </p:txBody>
      </p:sp>
    </p:spTree>
    <p:extLst>
      <p:ext uri="{BB962C8B-B14F-4D97-AF65-F5344CB8AC3E}">
        <p14:creationId xmlns:p14="http://schemas.microsoft.com/office/powerpoint/2010/main" val="140763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bwMode="auto">
          <a:xfrm>
            <a:off x="104775" y="1287104"/>
            <a:ext cx="8898340" cy="440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spcBef>
                <a:spcPts val="600"/>
              </a:spcBef>
              <a:spcAft>
                <a:spcPts val="600"/>
              </a:spcAft>
              <a:buClr>
                <a:srgbClr val="595959"/>
              </a:buClr>
              <a:buSzPct val="80000"/>
              <a:buNone/>
            </a:pPr>
            <a:r>
              <a:rPr lang="en-GB" altLang="en-US" sz="2600" u="sng" dirty="0">
                <a:solidFill>
                  <a:srgbClr val="595959"/>
                </a:solidFill>
              </a:rPr>
              <a:t>Role of </a:t>
            </a:r>
            <a:r>
              <a:rPr lang="en-GB" altLang="en-US" sz="2600" u="sng" dirty="0" smtClean="0">
                <a:solidFill>
                  <a:srgbClr val="595959"/>
                </a:solidFill>
              </a:rPr>
              <a:t>guidelines (continued)</a:t>
            </a:r>
            <a:endParaRPr lang="en-GB" altLang="en-US" sz="2600" dirty="0" smtClean="0">
              <a:solidFill>
                <a:srgbClr val="595959"/>
              </a:solidFill>
            </a:endParaRP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rPr>
              <a:t>Technical </a:t>
            </a:r>
            <a:r>
              <a:rPr lang="en-GB" altLang="en-US" sz="2800" dirty="0">
                <a:solidFill>
                  <a:srgbClr val="565656"/>
                </a:solidFill>
              </a:rPr>
              <a:t>guidelines are </a:t>
            </a:r>
            <a:r>
              <a:rPr lang="en-GB" altLang="en-US" sz="2800" dirty="0" smtClean="0">
                <a:solidFill>
                  <a:srgbClr val="565656"/>
                </a:solidFill>
              </a:rPr>
              <a:t>fundamental for research &amp; development by applicants and review by regulatory authority. They definitely contribute to expeditious </a:t>
            </a:r>
            <a:r>
              <a:rPr lang="en-GB" altLang="en-US" sz="2800" dirty="0">
                <a:solidFill>
                  <a:srgbClr val="565656"/>
                </a:solidFill>
              </a:rPr>
              <a:t>approval of new </a:t>
            </a:r>
            <a:r>
              <a:rPr lang="en-GB" altLang="en-US" sz="2800" dirty="0" smtClean="0">
                <a:solidFill>
                  <a:srgbClr val="565656"/>
                </a:solidFill>
              </a:rPr>
              <a:t>VMPs.</a:t>
            </a:r>
            <a:endParaRPr lang="en-GB" altLang="en-US" sz="2800" dirty="0">
              <a:solidFill>
                <a:srgbClr val="565656"/>
              </a:solidFill>
            </a:endParaRP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rPr>
              <a:t>Moreover, harmonized </a:t>
            </a:r>
            <a:r>
              <a:rPr lang="en-GB" altLang="en-US" sz="2800" dirty="0">
                <a:solidFill>
                  <a:srgbClr val="595959"/>
                </a:solidFill>
              </a:rPr>
              <a:t>technical guidelines (VICH guidelines) contribute to securing quality, efficacy and safety of VMPs sold in </a:t>
            </a:r>
            <a:r>
              <a:rPr lang="en-GB" altLang="en-US" sz="2800" dirty="0" smtClean="0">
                <a:solidFill>
                  <a:srgbClr val="595959"/>
                </a:solidFill>
              </a:rPr>
              <a:t>Japan and thus to animal and public health of Japan.</a:t>
            </a: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14</a:t>
            </a:fld>
            <a:endParaRPr kumimoji="1" lang="ja-JP" alt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75" y="95249"/>
            <a:ext cx="1447800" cy="904875"/>
          </a:xfrm>
          <a:prstGeom prst="rect">
            <a:avLst/>
          </a:prstGeom>
        </p:spPr>
      </p:pic>
      <p:sp>
        <p:nvSpPr>
          <p:cNvPr id="7" name="Rectangle 2"/>
          <p:cNvSpPr>
            <a:spLocks noGrp="1" noChangeArrowheads="1"/>
          </p:cNvSpPr>
          <p:nvPr>
            <p:ph type="title"/>
          </p:nvPr>
        </p:nvSpPr>
        <p:spPr>
          <a:xfrm>
            <a:off x="1537029" y="79375"/>
            <a:ext cx="6308396" cy="766445"/>
          </a:xfrm>
        </p:spPr>
        <p:txBody>
          <a:bodyPr>
            <a:noAutofit/>
          </a:bodyPr>
          <a:lstStyle/>
          <a:p>
            <a:pPr>
              <a:defRPr/>
            </a:pPr>
            <a:r>
              <a:rPr lang="en-GB" altLang="en-US" sz="2800" dirty="0" smtClean="0">
                <a:solidFill>
                  <a:srgbClr val="0070C0"/>
                </a:solidFill>
              </a:rPr>
              <a:t>How are VICH GLs used in Japan (2/3)</a:t>
            </a:r>
            <a:endParaRPr lang="en-GB" sz="2800" dirty="0" smtClean="0">
              <a:solidFill>
                <a:srgbClr val="0070C0"/>
              </a:solidFill>
              <a:latin typeface="Tahoma" charset="0"/>
            </a:endParaRPr>
          </a:p>
        </p:txBody>
      </p:sp>
    </p:spTree>
    <p:extLst>
      <p:ext uri="{BB962C8B-B14F-4D97-AF65-F5344CB8AC3E}">
        <p14:creationId xmlns:p14="http://schemas.microsoft.com/office/powerpoint/2010/main" val="410122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bwMode="auto">
          <a:xfrm>
            <a:off x="104775" y="1287104"/>
            <a:ext cx="8898340" cy="473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spcBef>
                <a:spcPts val="600"/>
              </a:spcBef>
              <a:spcAft>
                <a:spcPts val="600"/>
              </a:spcAft>
              <a:buClr>
                <a:srgbClr val="595959"/>
              </a:buClr>
              <a:buSzPct val="80000"/>
              <a:buNone/>
            </a:pPr>
            <a:r>
              <a:rPr lang="en-GB" altLang="en-US" sz="2800" u="sng" dirty="0">
                <a:solidFill>
                  <a:srgbClr val="595959"/>
                </a:solidFill>
              </a:rPr>
              <a:t>Process </a:t>
            </a:r>
          </a:p>
          <a:p>
            <a:pPr>
              <a:spcBef>
                <a:spcPts val="600"/>
              </a:spcBef>
              <a:spcAft>
                <a:spcPts val="600"/>
              </a:spcAft>
              <a:buClr>
                <a:srgbClr val="595959"/>
              </a:buClr>
              <a:buSzPct val="80000"/>
              <a:buFont typeface="Arial" pitchFamily="34" charset="0"/>
              <a:buChar char="•"/>
            </a:pPr>
            <a:r>
              <a:rPr lang="en-US" altLang="en-US" sz="2800" dirty="0" smtClean="0">
                <a:solidFill>
                  <a:srgbClr val="595959"/>
                </a:solidFill>
              </a:rPr>
              <a:t>Experts from </a:t>
            </a:r>
            <a:r>
              <a:rPr lang="en-US" altLang="en-US" sz="2800" dirty="0">
                <a:solidFill>
                  <a:srgbClr val="595959"/>
                </a:solidFill>
              </a:rPr>
              <a:t>JMAFF, </a:t>
            </a:r>
            <a:r>
              <a:rPr lang="en-US" altLang="en-US" sz="2800" dirty="0">
                <a:solidFill>
                  <a:srgbClr val="565656"/>
                </a:solidFill>
              </a:rPr>
              <a:t>other M</a:t>
            </a:r>
            <a:r>
              <a:rPr lang="en-US" altLang="en-US" sz="2800" dirty="0" smtClean="0">
                <a:solidFill>
                  <a:srgbClr val="565656"/>
                </a:solidFill>
              </a:rPr>
              <a:t>inistries and/or academia are involved in the development of the VICH guidelines.</a:t>
            </a:r>
            <a:endParaRPr lang="en-GB" altLang="en-US" sz="2800" dirty="0">
              <a:solidFill>
                <a:srgbClr val="565656"/>
              </a:solidFill>
            </a:endParaRPr>
          </a:p>
          <a:p>
            <a:pPr>
              <a:spcBef>
                <a:spcPts val="600"/>
              </a:spcBef>
              <a:spcAft>
                <a:spcPts val="600"/>
              </a:spcAft>
              <a:buClr>
                <a:srgbClr val="595959"/>
              </a:buClr>
              <a:buSzPct val="80000"/>
              <a:buFont typeface="Arial" pitchFamily="34" charset="0"/>
              <a:buChar char="•"/>
            </a:pPr>
            <a:r>
              <a:rPr lang="en-GB" altLang="en-US" sz="2800" dirty="0" smtClean="0">
                <a:solidFill>
                  <a:srgbClr val="565656"/>
                </a:solidFill>
                <a:latin typeface="+mn-lt"/>
              </a:rPr>
              <a:t>Following sign-off of a VICH guideline by the VICH SC at step 3 (for release for consultation), the draft guideline (both English and Japanese versions) is published for public consultation on the government website (for 1 month).</a:t>
            </a:r>
          </a:p>
          <a:p>
            <a:pPr>
              <a:spcBef>
                <a:spcPts val="600"/>
              </a:spcBef>
              <a:spcAft>
                <a:spcPts val="600"/>
              </a:spcAft>
              <a:buClr>
                <a:srgbClr val="595959"/>
              </a:buClr>
              <a:buSzPct val="80000"/>
              <a:buFont typeface="Arial" pitchFamily="34" charset="0"/>
              <a:buChar char="•"/>
            </a:pPr>
            <a:r>
              <a:rPr lang="en-GB" altLang="en-US" sz="2800" dirty="0" smtClean="0">
                <a:solidFill>
                  <a:srgbClr val="565656"/>
                </a:solidFill>
                <a:latin typeface="+mn-lt"/>
              </a:rPr>
              <a:t>Comments received are translated into English and sent to VICH EWG to be considered with all other comments.</a:t>
            </a:r>
          </a:p>
          <a:p>
            <a:pPr>
              <a:spcBef>
                <a:spcPts val="600"/>
              </a:spcBef>
              <a:spcAft>
                <a:spcPts val="600"/>
              </a:spcAft>
              <a:buClr>
                <a:srgbClr val="595959"/>
              </a:buClr>
              <a:buSzPct val="80000"/>
              <a:buFont typeface="Arial" pitchFamily="34" charset="0"/>
              <a:buChar char="•"/>
            </a:pPr>
            <a:r>
              <a:rPr lang="en-GB" altLang="en-US" sz="2800" dirty="0" smtClean="0">
                <a:solidFill>
                  <a:srgbClr val="565656"/>
                </a:solidFill>
                <a:latin typeface="+mn-lt"/>
              </a:rPr>
              <a:t>After finalization of the guideline and sign-off by VICH SC (step 6) a Japanese version of the guideline is published as a notice from the Director-General of the NVAL. The VICH guideline replaces any existing JMAFF guidelines on that topic.</a:t>
            </a:r>
            <a:endParaRPr lang="en-GB" altLang="en-US" sz="2800" dirty="0">
              <a:solidFill>
                <a:srgbClr val="565656"/>
              </a:solidFill>
              <a:latin typeface="+mn-lt"/>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15</a:t>
            </a:fld>
            <a:endParaRPr kumimoji="1" lang="ja-JP" alt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75" y="95249"/>
            <a:ext cx="1447800" cy="904875"/>
          </a:xfrm>
          <a:prstGeom prst="rect">
            <a:avLst/>
          </a:prstGeom>
        </p:spPr>
      </p:pic>
      <p:sp>
        <p:nvSpPr>
          <p:cNvPr id="7" name="Rectangle 2"/>
          <p:cNvSpPr>
            <a:spLocks noGrp="1" noChangeArrowheads="1"/>
          </p:cNvSpPr>
          <p:nvPr>
            <p:ph type="title"/>
          </p:nvPr>
        </p:nvSpPr>
        <p:spPr>
          <a:xfrm>
            <a:off x="1537029" y="79375"/>
            <a:ext cx="6308396" cy="766445"/>
          </a:xfrm>
        </p:spPr>
        <p:txBody>
          <a:bodyPr>
            <a:noAutofit/>
          </a:bodyPr>
          <a:lstStyle/>
          <a:p>
            <a:pPr>
              <a:defRPr/>
            </a:pPr>
            <a:r>
              <a:rPr lang="en-GB" altLang="en-US" sz="2800" dirty="0" smtClean="0">
                <a:solidFill>
                  <a:srgbClr val="0070C0"/>
                </a:solidFill>
              </a:rPr>
              <a:t>How are VICH GLs used in Japan (3/3)</a:t>
            </a:r>
            <a:endParaRPr lang="en-GB" sz="2800" dirty="0" smtClean="0">
              <a:solidFill>
                <a:srgbClr val="0070C0"/>
              </a:solidFill>
              <a:latin typeface="Tahoma" charset="0"/>
            </a:endParaRPr>
          </a:p>
        </p:txBody>
      </p:sp>
    </p:spTree>
    <p:extLst>
      <p:ext uri="{BB962C8B-B14F-4D97-AF65-F5344CB8AC3E}">
        <p14:creationId xmlns:p14="http://schemas.microsoft.com/office/powerpoint/2010/main" val="3373720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16</a:t>
            </a:fld>
            <a:endParaRPr kumimoji="1" lang="ja-JP" altLang="en-US"/>
          </a:p>
        </p:txBody>
      </p:sp>
      <p:sp>
        <p:nvSpPr>
          <p:cNvPr id="6" name="タイトル 4"/>
          <p:cNvSpPr txBox="1">
            <a:spLocks/>
          </p:cNvSpPr>
          <p:nvPr/>
        </p:nvSpPr>
        <p:spPr>
          <a:xfrm>
            <a:off x="847725" y="2869034"/>
            <a:ext cx="7477125" cy="946298"/>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4000" b="1" kern="1200" cap="all">
                <a:solidFill>
                  <a:schemeClr val="tx1"/>
                </a:solidFill>
                <a:latin typeface="+mj-lt"/>
                <a:ea typeface="+mj-ea"/>
                <a:cs typeface="+mj-cs"/>
              </a:defRPr>
            </a:lvl1pPr>
          </a:lstStyle>
          <a:p>
            <a:pPr algn="ctr"/>
            <a:r>
              <a:rPr lang="en-US" altLang="ja-JP" sz="2800" b="0" cap="none" dirty="0" smtClean="0">
                <a:solidFill>
                  <a:schemeClr val="bg1"/>
                </a:solidFill>
                <a:latin typeface="Arial Rounded MT Bold" panose="020F0704030504030204" pitchFamily="34" charset="0"/>
                <a:cs typeface="Arial" panose="020B0604020202020204" pitchFamily="34" charset="0"/>
              </a:rPr>
              <a:t>How are VICH guidelines used in </a:t>
            </a:r>
            <a:br>
              <a:rPr lang="en-US" altLang="ja-JP" sz="2800" b="0" cap="none" dirty="0" smtClean="0">
                <a:solidFill>
                  <a:schemeClr val="bg1"/>
                </a:solidFill>
                <a:latin typeface="Arial Rounded MT Bold" panose="020F0704030504030204" pitchFamily="34" charset="0"/>
                <a:cs typeface="Arial" panose="020B0604020202020204" pitchFamily="34" charset="0"/>
              </a:rPr>
            </a:br>
            <a:r>
              <a:rPr lang="en-US" altLang="ja-JP" sz="2800" b="0" cap="none" dirty="0" smtClean="0">
                <a:solidFill>
                  <a:schemeClr val="bg1"/>
                </a:solidFill>
                <a:latin typeface="Arial Rounded MT Bold" panose="020F0704030504030204" pitchFamily="34" charset="0"/>
                <a:cs typeface="Arial" panose="020B0604020202020204" pitchFamily="34" charset="0"/>
              </a:rPr>
              <a:t>the European Union?</a:t>
            </a:r>
            <a:r>
              <a:rPr lang="ja-JP" altLang="en-US" sz="2800" b="0" cap="none" dirty="0" smtClean="0">
                <a:solidFill>
                  <a:schemeClr val="bg1"/>
                </a:solidFill>
                <a:latin typeface="Arial Rounded MT Bold" panose="020F0704030504030204" pitchFamily="34" charset="0"/>
                <a:cs typeface="Arial" panose="020B0604020202020204" pitchFamily="34" charset="0"/>
              </a:rPr>
              <a:t/>
            </a:r>
            <a:br>
              <a:rPr lang="ja-JP" altLang="en-US" sz="2800" b="0" cap="none" dirty="0" smtClean="0">
                <a:solidFill>
                  <a:schemeClr val="bg1"/>
                </a:solidFill>
                <a:latin typeface="Arial Rounded MT Bold" panose="020F0704030504030204" pitchFamily="34" charset="0"/>
                <a:cs typeface="Arial" panose="020B0604020202020204" pitchFamily="34" charset="0"/>
              </a:rPr>
            </a:br>
            <a:endParaRPr lang="ja-JP" altLang="en-US" sz="2800" b="0" cap="none" dirty="0"/>
          </a:p>
        </p:txBody>
      </p:sp>
      <p:sp>
        <p:nvSpPr>
          <p:cNvPr id="5" name="タイトル 4"/>
          <p:cNvSpPr txBox="1">
            <a:spLocks/>
          </p:cNvSpPr>
          <p:nvPr/>
        </p:nvSpPr>
        <p:spPr>
          <a:xfrm>
            <a:off x="847725" y="4993109"/>
            <a:ext cx="7477125" cy="946298"/>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4000" b="1" kern="1200" cap="all">
                <a:solidFill>
                  <a:schemeClr val="tx1"/>
                </a:solidFill>
                <a:latin typeface="+mj-lt"/>
                <a:ea typeface="+mj-ea"/>
                <a:cs typeface="+mj-cs"/>
              </a:defRPr>
            </a:lvl1pPr>
          </a:lstStyle>
          <a:p>
            <a:pPr algn="r"/>
            <a:r>
              <a:rPr lang="en-US" altLang="ja-JP" sz="2800" b="0" cap="none" dirty="0">
                <a:solidFill>
                  <a:schemeClr val="bg1"/>
                </a:solidFill>
                <a:latin typeface="Arial Rounded MT Bold" panose="020F0704030504030204" pitchFamily="34" charset="0"/>
                <a:cs typeface="Arial" panose="020B0604020202020204" pitchFamily="34" charset="0"/>
              </a:rPr>
              <a:t>Dr </a:t>
            </a:r>
            <a:r>
              <a:rPr lang="en-US" altLang="ja-JP" sz="2800" b="0" cap="none" dirty="0" smtClean="0">
                <a:solidFill>
                  <a:schemeClr val="bg1"/>
                </a:solidFill>
                <a:latin typeface="Arial Rounded MT Bold" panose="020F0704030504030204" pitchFamily="34" charset="0"/>
                <a:cs typeface="Arial" panose="020B0604020202020204" pitchFamily="34" charset="0"/>
              </a:rPr>
              <a:t>Anja Holm</a:t>
            </a:r>
          </a:p>
          <a:p>
            <a:pPr algn="r"/>
            <a:r>
              <a:rPr lang="en-US" altLang="ja-JP" sz="2800" b="0" cap="none" dirty="0" smtClean="0">
                <a:solidFill>
                  <a:schemeClr val="bg1"/>
                </a:solidFill>
                <a:latin typeface="Arial Rounded MT Bold" panose="020F0704030504030204" pitchFamily="34" charset="0"/>
                <a:cs typeface="Arial" panose="020B0604020202020204" pitchFamily="34" charset="0"/>
              </a:rPr>
              <a:t>EU - CVMP</a:t>
            </a:r>
            <a:endParaRPr lang="ja-JP" altLang="en-US" sz="2800" b="0" cap="none" dirty="0"/>
          </a:p>
        </p:txBody>
      </p:sp>
    </p:spTree>
    <p:extLst>
      <p:ext uri="{BB962C8B-B14F-4D97-AF65-F5344CB8AC3E}">
        <p14:creationId xmlns:p14="http://schemas.microsoft.com/office/powerpoint/2010/main" val="239355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3"/>
          <p:cNvSpPr>
            <a:spLocks noGrp="1" noChangeArrowheads="1"/>
          </p:cNvSpPr>
          <p:nvPr>
            <p:ph idx="1"/>
          </p:nvPr>
        </p:nvSpPr>
        <p:spPr bwMode="auto">
          <a:xfrm>
            <a:off x="104775" y="1287104"/>
            <a:ext cx="8898340" cy="473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spcBef>
                <a:spcPts val="600"/>
              </a:spcBef>
              <a:spcAft>
                <a:spcPts val="600"/>
              </a:spcAft>
              <a:buClr>
                <a:srgbClr val="595959"/>
              </a:buClr>
              <a:buSzPct val="80000"/>
              <a:buNone/>
            </a:pPr>
            <a:r>
              <a:rPr lang="en-GB" altLang="en-US" sz="2800" u="sng" dirty="0">
                <a:solidFill>
                  <a:srgbClr val="595959"/>
                </a:solidFill>
              </a:rPr>
              <a:t>Role of </a:t>
            </a:r>
            <a:r>
              <a:rPr lang="en-GB" altLang="en-US" sz="2800" u="sng" dirty="0" smtClean="0">
                <a:solidFill>
                  <a:srgbClr val="595959"/>
                </a:solidFill>
              </a:rPr>
              <a:t>guidelines </a:t>
            </a:r>
            <a:endParaRPr lang="en-GB" altLang="en-US" sz="2800" u="sng" dirty="0">
              <a:solidFill>
                <a:srgbClr val="595959"/>
              </a:solidFill>
            </a:endParaRPr>
          </a:p>
          <a:p>
            <a:pPr>
              <a:spcBef>
                <a:spcPts val="600"/>
              </a:spcBef>
              <a:spcAft>
                <a:spcPts val="600"/>
              </a:spcAft>
              <a:buClr>
                <a:srgbClr val="595959"/>
              </a:buClr>
              <a:buSzPct val="80000"/>
              <a:buFont typeface="Arial" pitchFamily="34" charset="0"/>
              <a:buChar char="•"/>
            </a:pPr>
            <a:r>
              <a:rPr lang="en-GB" altLang="en-US" sz="2800" dirty="0">
                <a:solidFill>
                  <a:srgbClr val="595959"/>
                </a:solidFill>
              </a:rPr>
              <a:t>In the </a:t>
            </a:r>
            <a:r>
              <a:rPr lang="en-GB" altLang="en-US" sz="2800" dirty="0" smtClean="0">
                <a:solidFill>
                  <a:srgbClr val="595959"/>
                </a:solidFill>
              </a:rPr>
              <a:t>EU the Committee for Medicinal Products for Veterinary Use (CVMP) of the European Medicines Agency is responsible for developing technical guidelines</a:t>
            </a: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rPr>
              <a:t>The CVMP guidelines give advice on interpretation of regulatory technical requirements and approaches for the assessment of data in respect to marketing authorisation of veterinary medicines and MRLs.</a:t>
            </a: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rPr>
              <a:t>Guidelines </a:t>
            </a:r>
            <a:r>
              <a:rPr lang="en-GB" altLang="en-US" sz="2800" dirty="0">
                <a:solidFill>
                  <a:srgbClr val="595959"/>
                </a:solidFill>
              </a:rPr>
              <a:t>are </a:t>
            </a:r>
            <a:r>
              <a:rPr lang="en-GB" altLang="en-US" sz="2800" dirty="0" smtClean="0">
                <a:solidFill>
                  <a:srgbClr val="595959"/>
                </a:solidFill>
              </a:rPr>
              <a:t>prepared primarily </a:t>
            </a:r>
          </a:p>
          <a:p>
            <a:pPr lvl="1">
              <a:spcBef>
                <a:spcPts val="600"/>
              </a:spcBef>
              <a:spcAft>
                <a:spcPts val="600"/>
              </a:spcAft>
              <a:buClr>
                <a:srgbClr val="595959"/>
              </a:buClr>
              <a:buSzPct val="80000"/>
              <a:buFont typeface="Arial" pitchFamily="34" charset="0"/>
              <a:buChar char="•"/>
            </a:pPr>
            <a:r>
              <a:rPr lang="en-GB" altLang="en-US" sz="2400" dirty="0" smtClean="0">
                <a:solidFill>
                  <a:srgbClr val="595959"/>
                </a:solidFill>
              </a:rPr>
              <a:t>for industry applicants, to facilitate the preparation of application dossiers and predictability of applications.</a:t>
            </a:r>
          </a:p>
          <a:p>
            <a:pPr lvl="1">
              <a:spcBef>
                <a:spcPts val="600"/>
              </a:spcBef>
              <a:spcAft>
                <a:spcPts val="600"/>
              </a:spcAft>
              <a:buClr>
                <a:srgbClr val="595959"/>
              </a:buClr>
              <a:buSzPct val="80000"/>
              <a:buFont typeface="Arial" pitchFamily="34" charset="0"/>
              <a:buChar char="•"/>
            </a:pPr>
            <a:r>
              <a:rPr lang="en-GB" altLang="en-US" sz="2400" dirty="0" smtClean="0">
                <a:solidFill>
                  <a:srgbClr val="595959"/>
                </a:solidFill>
              </a:rPr>
              <a:t>to support  consistency in interpretation throughout all EU Member States and harmonised implementation</a:t>
            </a: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17</a:t>
            </a:fld>
            <a:endParaRPr kumimoji="1" lang="ja-JP" alt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332" r="7917"/>
          <a:stretch/>
        </p:blipFill>
        <p:spPr>
          <a:xfrm>
            <a:off x="104775" y="123825"/>
            <a:ext cx="1552575" cy="926911"/>
          </a:xfrm>
          <a:prstGeom prst="rect">
            <a:avLst/>
          </a:prstGeom>
        </p:spPr>
      </p:pic>
      <p:sp>
        <p:nvSpPr>
          <p:cNvPr id="8" name="Rectangle 2"/>
          <p:cNvSpPr>
            <a:spLocks noGrp="1" noChangeArrowheads="1"/>
          </p:cNvSpPr>
          <p:nvPr>
            <p:ph type="title"/>
          </p:nvPr>
        </p:nvSpPr>
        <p:spPr>
          <a:xfrm>
            <a:off x="1537029" y="79375"/>
            <a:ext cx="6308396" cy="766445"/>
          </a:xfrm>
        </p:spPr>
        <p:txBody>
          <a:bodyPr>
            <a:noAutofit/>
          </a:bodyPr>
          <a:lstStyle/>
          <a:p>
            <a:pPr>
              <a:defRPr/>
            </a:pPr>
            <a:r>
              <a:rPr lang="en-GB" altLang="en-US" sz="2800" dirty="0" smtClean="0">
                <a:solidFill>
                  <a:srgbClr val="0070C0"/>
                </a:solidFill>
              </a:rPr>
              <a:t>How are VICH GLs used in the EU (1/3)</a:t>
            </a:r>
            <a:endParaRPr lang="en-GB" sz="2800" dirty="0" smtClean="0">
              <a:solidFill>
                <a:srgbClr val="0070C0"/>
              </a:solidFill>
              <a:latin typeface="Tahoma" charset="0"/>
            </a:endParaRPr>
          </a:p>
        </p:txBody>
      </p:sp>
    </p:spTree>
    <p:extLst>
      <p:ext uri="{BB962C8B-B14F-4D97-AF65-F5344CB8AC3E}">
        <p14:creationId xmlns:p14="http://schemas.microsoft.com/office/powerpoint/2010/main" val="2462978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3"/>
          <p:cNvSpPr>
            <a:spLocks noGrp="1" noChangeArrowheads="1"/>
          </p:cNvSpPr>
          <p:nvPr>
            <p:ph idx="1"/>
          </p:nvPr>
        </p:nvSpPr>
        <p:spPr bwMode="auto">
          <a:xfrm>
            <a:off x="104775" y="1287104"/>
            <a:ext cx="8898340" cy="473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spcBef>
                <a:spcPts val="600"/>
              </a:spcBef>
              <a:spcAft>
                <a:spcPts val="600"/>
              </a:spcAft>
              <a:buClr>
                <a:srgbClr val="595959"/>
              </a:buClr>
              <a:buSzPct val="80000"/>
              <a:buNone/>
            </a:pPr>
            <a:r>
              <a:rPr lang="en-GB" altLang="en-US" sz="2800" u="sng" dirty="0">
                <a:solidFill>
                  <a:srgbClr val="595959"/>
                </a:solidFill>
              </a:rPr>
              <a:t>Role of </a:t>
            </a:r>
            <a:r>
              <a:rPr lang="en-GB" altLang="en-US" sz="2800" u="sng" dirty="0" smtClean="0">
                <a:solidFill>
                  <a:srgbClr val="595959"/>
                </a:solidFill>
              </a:rPr>
              <a:t>guidelines (contd.) </a:t>
            </a:r>
            <a:endParaRPr lang="en-GB" altLang="en-US" sz="2800" u="sng" dirty="0">
              <a:solidFill>
                <a:srgbClr val="595959"/>
              </a:solidFill>
            </a:endParaRP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rPr>
              <a:t>CVMP guidelines are applicable for all VMP applications in the EU independent of responsible authority (all EU Member States and EMA) </a:t>
            </a: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rPr>
              <a:t>Legislation (Directive 2001/82/EC and Regulation (EC) No 470/2009) lays down the principle requirements</a:t>
            </a: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rPr>
              <a:t>Guidelines </a:t>
            </a:r>
            <a:r>
              <a:rPr lang="en-GB" altLang="en-US" sz="2800" dirty="0">
                <a:solidFill>
                  <a:srgbClr val="595959"/>
                </a:solidFill>
              </a:rPr>
              <a:t>are not legally </a:t>
            </a:r>
            <a:r>
              <a:rPr lang="en-GB" altLang="en-US" sz="2800" dirty="0" smtClean="0">
                <a:solidFill>
                  <a:srgbClr val="595959"/>
                </a:solidFill>
              </a:rPr>
              <a:t>binding but are prepared in support of the legislation</a:t>
            </a:r>
            <a:endParaRPr lang="en-GB" altLang="en-US" sz="2800" dirty="0">
              <a:solidFill>
                <a:srgbClr val="595959"/>
              </a:solidFill>
            </a:endParaRPr>
          </a:p>
          <a:p>
            <a:pPr>
              <a:spcBef>
                <a:spcPts val="600"/>
              </a:spcBef>
              <a:spcAft>
                <a:spcPts val="600"/>
              </a:spcAft>
              <a:buClr>
                <a:srgbClr val="595959"/>
              </a:buClr>
              <a:buSzPct val="80000"/>
              <a:buFont typeface="Arial" pitchFamily="34" charset="0"/>
              <a:buChar char="•"/>
            </a:pPr>
            <a:r>
              <a:rPr lang="en-GB" altLang="en-US" sz="2800" b="1" dirty="0" smtClean="0">
                <a:solidFill>
                  <a:srgbClr val="595959"/>
                </a:solidFill>
              </a:rPr>
              <a:t>Principles above apply equally for </a:t>
            </a:r>
            <a:r>
              <a:rPr lang="en-GB" altLang="en-US" sz="2800" b="1" dirty="0">
                <a:solidFill>
                  <a:srgbClr val="595959"/>
                </a:solidFill>
              </a:rPr>
              <a:t>VICH </a:t>
            </a:r>
            <a:r>
              <a:rPr lang="en-GB" altLang="en-US" sz="2800" b="1" dirty="0" smtClean="0">
                <a:solidFill>
                  <a:srgbClr val="595959"/>
                </a:solidFill>
              </a:rPr>
              <a:t>guidelines</a:t>
            </a:r>
            <a:endParaRPr lang="en-GB" altLang="en-US" sz="2800" b="1" dirty="0">
              <a:solidFill>
                <a:srgbClr val="595959"/>
              </a:solidFill>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18</a:t>
            </a:fld>
            <a:endParaRPr kumimoji="1" lang="ja-JP" alt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332" r="7917"/>
          <a:stretch/>
        </p:blipFill>
        <p:spPr>
          <a:xfrm>
            <a:off x="104775" y="123825"/>
            <a:ext cx="1552575" cy="926911"/>
          </a:xfrm>
          <a:prstGeom prst="rect">
            <a:avLst/>
          </a:prstGeom>
        </p:spPr>
      </p:pic>
      <p:sp>
        <p:nvSpPr>
          <p:cNvPr id="8" name="Rectangle 2"/>
          <p:cNvSpPr>
            <a:spLocks noGrp="1" noChangeArrowheads="1"/>
          </p:cNvSpPr>
          <p:nvPr>
            <p:ph type="title"/>
          </p:nvPr>
        </p:nvSpPr>
        <p:spPr>
          <a:xfrm>
            <a:off x="1537029" y="79375"/>
            <a:ext cx="6308396" cy="766445"/>
          </a:xfrm>
        </p:spPr>
        <p:txBody>
          <a:bodyPr>
            <a:noAutofit/>
          </a:bodyPr>
          <a:lstStyle/>
          <a:p>
            <a:pPr>
              <a:defRPr/>
            </a:pPr>
            <a:r>
              <a:rPr lang="en-GB" altLang="en-US" sz="2800" dirty="0" smtClean="0">
                <a:solidFill>
                  <a:srgbClr val="0070C0"/>
                </a:solidFill>
              </a:rPr>
              <a:t>How are VICH GLs used in the EU (2/3)</a:t>
            </a:r>
            <a:endParaRPr lang="en-GB" sz="2800" dirty="0" smtClean="0">
              <a:solidFill>
                <a:srgbClr val="0070C0"/>
              </a:solidFill>
              <a:latin typeface="Tahoma" charset="0"/>
            </a:endParaRPr>
          </a:p>
        </p:txBody>
      </p:sp>
    </p:spTree>
    <p:extLst>
      <p:ext uri="{BB962C8B-B14F-4D97-AF65-F5344CB8AC3E}">
        <p14:creationId xmlns:p14="http://schemas.microsoft.com/office/powerpoint/2010/main" val="2579577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3"/>
          <p:cNvSpPr>
            <a:spLocks noGrp="1" noChangeArrowheads="1"/>
          </p:cNvSpPr>
          <p:nvPr>
            <p:ph idx="1"/>
          </p:nvPr>
        </p:nvSpPr>
        <p:spPr bwMode="auto">
          <a:xfrm>
            <a:off x="104775" y="1287104"/>
            <a:ext cx="8898340" cy="473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spcBef>
                <a:spcPts val="600"/>
              </a:spcBef>
              <a:spcAft>
                <a:spcPts val="600"/>
              </a:spcAft>
              <a:buClr>
                <a:srgbClr val="595959"/>
              </a:buClr>
              <a:buSzPct val="80000"/>
              <a:buNone/>
            </a:pPr>
            <a:r>
              <a:rPr lang="en-GB" altLang="en-US" sz="2800" u="sng" dirty="0" smtClean="0">
                <a:solidFill>
                  <a:srgbClr val="595959"/>
                </a:solidFill>
              </a:rPr>
              <a:t>Process </a:t>
            </a:r>
            <a:endParaRPr lang="en-GB" altLang="en-US" sz="2800" u="sng" dirty="0">
              <a:solidFill>
                <a:srgbClr val="595959"/>
              </a:solidFill>
            </a:endParaRPr>
          </a:p>
          <a:p>
            <a:pPr>
              <a:buFontTx/>
              <a:buChar char="•"/>
            </a:pPr>
            <a:r>
              <a:rPr lang="en-GB" altLang="en-US" sz="2900" dirty="0" smtClean="0">
                <a:solidFill>
                  <a:srgbClr val="565656"/>
                </a:solidFill>
              </a:rPr>
              <a:t>EU experts are involved in the development of the VICH guidelines.</a:t>
            </a:r>
          </a:p>
          <a:p>
            <a:pPr>
              <a:buFontTx/>
              <a:buChar char="•"/>
            </a:pPr>
            <a:r>
              <a:rPr lang="en-GB" altLang="en-US" sz="2900" dirty="0" smtClean="0">
                <a:solidFill>
                  <a:srgbClr val="565656"/>
                </a:solidFill>
              </a:rPr>
              <a:t>Following </a:t>
            </a:r>
            <a:r>
              <a:rPr lang="en-GB" altLang="en-US" sz="2900" dirty="0">
                <a:solidFill>
                  <a:srgbClr val="565656"/>
                </a:solidFill>
              </a:rPr>
              <a:t>sign-off of a VICH guideline by the VICH SC at step 3 (for release for consultation), the </a:t>
            </a:r>
            <a:r>
              <a:rPr lang="en-GB" altLang="en-US" sz="2900" dirty="0" smtClean="0">
                <a:solidFill>
                  <a:srgbClr val="565656"/>
                </a:solidFill>
              </a:rPr>
              <a:t>CVMP </a:t>
            </a:r>
            <a:r>
              <a:rPr lang="en-GB" altLang="en-US" sz="2900" dirty="0">
                <a:solidFill>
                  <a:srgbClr val="565656"/>
                </a:solidFill>
              </a:rPr>
              <a:t>adopts the draft guideline at its next meeting (i.e. within 1 month) for public </a:t>
            </a:r>
            <a:r>
              <a:rPr lang="en-GB" altLang="en-US" sz="2900" dirty="0" smtClean="0">
                <a:solidFill>
                  <a:srgbClr val="565656"/>
                </a:solidFill>
              </a:rPr>
              <a:t>consultation in the EU (6 months).</a:t>
            </a:r>
          </a:p>
          <a:p>
            <a:pPr>
              <a:buFontTx/>
              <a:buChar char="•"/>
            </a:pPr>
            <a:r>
              <a:rPr lang="en-GB" altLang="en-US" sz="2900" dirty="0" smtClean="0">
                <a:solidFill>
                  <a:srgbClr val="565656"/>
                </a:solidFill>
              </a:rPr>
              <a:t>Comments received are sent to VICH EWG and considered with all other comments</a:t>
            </a:r>
          </a:p>
          <a:p>
            <a:pPr>
              <a:buFontTx/>
              <a:buChar char="•"/>
            </a:pPr>
            <a:r>
              <a:rPr lang="en-GB" altLang="en-US" sz="2900" dirty="0" smtClean="0">
                <a:solidFill>
                  <a:srgbClr val="565656"/>
                </a:solidFill>
              </a:rPr>
              <a:t>After finalisation of guidelines and sign-off by VICH SC (step 6) adoption by CVMP and implementation in EU.</a:t>
            </a:r>
          </a:p>
          <a:p>
            <a:pPr>
              <a:buFontTx/>
              <a:buChar char="•"/>
            </a:pPr>
            <a:r>
              <a:rPr lang="en-GB" altLang="en-US" sz="2900" smtClean="0">
                <a:solidFill>
                  <a:srgbClr val="565656"/>
                </a:solidFill>
              </a:rPr>
              <a:t>The VICH </a:t>
            </a:r>
            <a:r>
              <a:rPr lang="en-GB" altLang="en-US" sz="2900" dirty="0" smtClean="0">
                <a:solidFill>
                  <a:srgbClr val="565656"/>
                </a:solidFill>
              </a:rPr>
              <a:t>guideline will then replace any existing CVMP guideline on that topic</a:t>
            </a: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19</a:t>
            </a:fld>
            <a:endParaRPr kumimoji="1" lang="ja-JP" alt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332" r="7917"/>
          <a:stretch/>
        </p:blipFill>
        <p:spPr>
          <a:xfrm>
            <a:off x="104775" y="123825"/>
            <a:ext cx="1552575" cy="926911"/>
          </a:xfrm>
          <a:prstGeom prst="rect">
            <a:avLst/>
          </a:prstGeom>
        </p:spPr>
      </p:pic>
      <p:sp>
        <p:nvSpPr>
          <p:cNvPr id="8" name="Rectangle 2"/>
          <p:cNvSpPr>
            <a:spLocks noGrp="1" noChangeArrowheads="1"/>
          </p:cNvSpPr>
          <p:nvPr>
            <p:ph type="title"/>
          </p:nvPr>
        </p:nvSpPr>
        <p:spPr>
          <a:xfrm>
            <a:off x="1537029" y="79375"/>
            <a:ext cx="6308396" cy="766445"/>
          </a:xfrm>
        </p:spPr>
        <p:txBody>
          <a:bodyPr>
            <a:noAutofit/>
          </a:bodyPr>
          <a:lstStyle/>
          <a:p>
            <a:pPr>
              <a:defRPr/>
            </a:pPr>
            <a:r>
              <a:rPr lang="en-GB" altLang="en-US" sz="2800" dirty="0" smtClean="0">
                <a:solidFill>
                  <a:srgbClr val="0070C0"/>
                </a:solidFill>
              </a:rPr>
              <a:t>How are VICH GLs used in the EU (3/3)</a:t>
            </a:r>
            <a:endParaRPr lang="en-GB" sz="2800" dirty="0" smtClean="0">
              <a:solidFill>
                <a:srgbClr val="0070C0"/>
              </a:solidFill>
              <a:latin typeface="Tahoma" charset="0"/>
            </a:endParaRPr>
          </a:p>
        </p:txBody>
      </p:sp>
    </p:spTree>
    <p:extLst>
      <p:ext uri="{BB962C8B-B14F-4D97-AF65-F5344CB8AC3E}">
        <p14:creationId xmlns:p14="http://schemas.microsoft.com/office/powerpoint/2010/main" val="3736820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角丸四角形 2"/>
          <p:cNvSpPr/>
          <p:nvPr/>
        </p:nvSpPr>
        <p:spPr>
          <a:xfrm>
            <a:off x="83204" y="1249680"/>
            <a:ext cx="8794095" cy="3465195"/>
          </a:xfrm>
          <a:prstGeom prst="roundRect">
            <a:avLst>
              <a:gd name="adj" fmla="val 13408"/>
            </a:avLst>
          </a:prstGeom>
          <a:ln/>
        </p:spPr>
        <p:style>
          <a:lnRef idx="1">
            <a:schemeClr val="accent5"/>
          </a:lnRef>
          <a:fillRef idx="3">
            <a:schemeClr val="accent5"/>
          </a:fillRef>
          <a:effectRef idx="2">
            <a:schemeClr val="accent5"/>
          </a:effectRef>
          <a:fontRef idx="minor">
            <a:schemeClr val="lt1"/>
          </a:fontRef>
        </p:style>
        <p:txBody>
          <a:bodyPr rtlCol="0" anchor="t"/>
          <a:lstStyle/>
          <a:p>
            <a:pPr marL="742950" indent="-742950">
              <a:buAutoNum type="arabicPeriod"/>
            </a:pPr>
            <a:r>
              <a:rPr lang="en-GB" altLang="ja-JP" sz="3200" dirty="0"/>
              <a:t>Introduction</a:t>
            </a:r>
          </a:p>
          <a:p>
            <a:pPr marL="742950" indent="-742950">
              <a:buAutoNum type="arabicPeriod"/>
            </a:pPr>
            <a:r>
              <a:rPr lang="en-GB" altLang="ja-JP" sz="3200" dirty="0"/>
              <a:t>How are the VICH guidelines used </a:t>
            </a:r>
            <a:r>
              <a:rPr lang="en-GB" sz="3200" dirty="0"/>
              <a:t>in VICH member and observer </a:t>
            </a:r>
            <a:r>
              <a:rPr lang="en-GB" sz="3200" dirty="0" smtClean="0"/>
              <a:t>countries / regions ? </a:t>
            </a:r>
          </a:p>
          <a:p>
            <a:pPr marL="742950" indent="-742950">
              <a:buAutoNum type="arabicPeriod"/>
            </a:pPr>
            <a:r>
              <a:rPr lang="en-GB" sz="3200" dirty="0" smtClean="0"/>
              <a:t>Possible </a:t>
            </a:r>
            <a:r>
              <a:rPr lang="en-GB" sz="3200" dirty="0"/>
              <a:t>regulatory obstacles and perspectives in </a:t>
            </a:r>
            <a:r>
              <a:rPr lang="en-GB" sz="3200" dirty="0" smtClean="0"/>
              <a:t>adopting </a:t>
            </a:r>
            <a:r>
              <a:rPr lang="en-GB" sz="3200" dirty="0"/>
              <a:t>VICH guidelines in VICH Outreach Forum </a:t>
            </a:r>
            <a:r>
              <a:rPr lang="en-GB" sz="3200" dirty="0" smtClean="0"/>
              <a:t>countries / regions </a:t>
            </a:r>
            <a:endParaRPr kumimoji="1" lang="ja-JP" altLang="en-US" sz="3200" dirty="0">
              <a:solidFill>
                <a:schemeClr val="bg1"/>
              </a:solidFill>
              <a:latin typeface="Arial Rounded MT Bold" panose="020F0704030504030204" pitchFamily="34" charset="0"/>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2</a:t>
            </a:fld>
            <a:endParaRPr kumimoji="1" lang="ja-JP" altLang="en-US"/>
          </a:p>
        </p:txBody>
      </p:sp>
    </p:spTree>
    <p:extLst>
      <p:ext uri="{BB962C8B-B14F-4D97-AF65-F5344CB8AC3E}">
        <p14:creationId xmlns:p14="http://schemas.microsoft.com/office/powerpoint/2010/main" val="1262063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20</a:t>
            </a:fld>
            <a:endParaRPr kumimoji="1" lang="ja-JP" altLang="en-US"/>
          </a:p>
        </p:txBody>
      </p:sp>
      <p:sp>
        <p:nvSpPr>
          <p:cNvPr id="6" name="タイトル 4"/>
          <p:cNvSpPr txBox="1">
            <a:spLocks/>
          </p:cNvSpPr>
          <p:nvPr/>
        </p:nvSpPr>
        <p:spPr>
          <a:xfrm>
            <a:off x="847725" y="2869034"/>
            <a:ext cx="7477125" cy="946298"/>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4000" b="1" kern="1200" cap="all">
                <a:solidFill>
                  <a:schemeClr val="tx1"/>
                </a:solidFill>
                <a:latin typeface="+mj-lt"/>
                <a:ea typeface="+mj-ea"/>
                <a:cs typeface="+mj-cs"/>
              </a:defRPr>
            </a:lvl1pPr>
          </a:lstStyle>
          <a:p>
            <a:pPr algn="ctr"/>
            <a:r>
              <a:rPr lang="en-US" altLang="ja-JP" sz="2800" b="0" cap="none" dirty="0" smtClean="0">
                <a:solidFill>
                  <a:schemeClr val="bg1"/>
                </a:solidFill>
                <a:latin typeface="Arial Rounded MT Bold" panose="020F0704030504030204" pitchFamily="34" charset="0"/>
                <a:cs typeface="Arial" panose="020B0604020202020204" pitchFamily="34" charset="0"/>
              </a:rPr>
              <a:t>How are VICH guidelines used in </a:t>
            </a:r>
            <a:br>
              <a:rPr lang="en-US" altLang="ja-JP" sz="2800" b="0" cap="none" dirty="0" smtClean="0">
                <a:solidFill>
                  <a:schemeClr val="bg1"/>
                </a:solidFill>
                <a:latin typeface="Arial Rounded MT Bold" panose="020F0704030504030204" pitchFamily="34" charset="0"/>
                <a:cs typeface="Arial" panose="020B0604020202020204" pitchFamily="34" charset="0"/>
              </a:rPr>
            </a:br>
            <a:r>
              <a:rPr lang="en-US" altLang="ja-JP" sz="2800" b="0" cap="none" dirty="0" smtClean="0">
                <a:solidFill>
                  <a:schemeClr val="bg1"/>
                </a:solidFill>
                <a:latin typeface="Arial Rounded MT Bold" panose="020F0704030504030204" pitchFamily="34" charset="0"/>
                <a:cs typeface="Arial" panose="020B0604020202020204" pitchFamily="34" charset="0"/>
              </a:rPr>
              <a:t>New Zealand</a:t>
            </a:r>
            <a:r>
              <a:rPr lang="ja-JP" altLang="en-US" sz="2800" b="0" cap="none" dirty="0" smtClean="0">
                <a:solidFill>
                  <a:schemeClr val="bg1"/>
                </a:solidFill>
                <a:latin typeface="Arial Rounded MT Bold" panose="020F0704030504030204" pitchFamily="34" charset="0"/>
                <a:cs typeface="Arial" panose="020B0604020202020204" pitchFamily="34" charset="0"/>
              </a:rPr>
              <a:t/>
            </a:r>
            <a:br>
              <a:rPr lang="ja-JP" altLang="en-US" sz="2800" b="0" cap="none" dirty="0" smtClean="0">
                <a:solidFill>
                  <a:schemeClr val="bg1"/>
                </a:solidFill>
                <a:latin typeface="Arial Rounded MT Bold" panose="020F0704030504030204" pitchFamily="34" charset="0"/>
                <a:cs typeface="Arial" panose="020B0604020202020204" pitchFamily="34" charset="0"/>
              </a:rPr>
            </a:br>
            <a:endParaRPr lang="ja-JP" altLang="en-US" sz="2800" b="0" cap="none" dirty="0"/>
          </a:p>
        </p:txBody>
      </p:sp>
      <p:sp>
        <p:nvSpPr>
          <p:cNvPr id="4" name="タイトル 4"/>
          <p:cNvSpPr txBox="1">
            <a:spLocks/>
          </p:cNvSpPr>
          <p:nvPr/>
        </p:nvSpPr>
        <p:spPr>
          <a:xfrm>
            <a:off x="847725" y="4993109"/>
            <a:ext cx="7477125" cy="946298"/>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4000" b="1" kern="1200" cap="all">
                <a:solidFill>
                  <a:schemeClr val="tx1"/>
                </a:solidFill>
                <a:latin typeface="+mj-lt"/>
                <a:ea typeface="+mj-ea"/>
                <a:cs typeface="+mj-cs"/>
              </a:defRPr>
            </a:lvl1pPr>
          </a:lstStyle>
          <a:p>
            <a:pPr algn="r"/>
            <a:r>
              <a:rPr lang="en-US" altLang="ja-JP" sz="2800" b="0" cap="none" dirty="0">
                <a:solidFill>
                  <a:schemeClr val="bg1"/>
                </a:solidFill>
                <a:latin typeface="Arial Rounded MT Bold" panose="020F0704030504030204" pitchFamily="34" charset="0"/>
                <a:cs typeface="Arial" panose="020B0604020202020204" pitchFamily="34" charset="0"/>
              </a:rPr>
              <a:t>Warren Hughes </a:t>
            </a:r>
            <a:endParaRPr lang="en-US" altLang="ja-JP" sz="2800" b="0" cap="none" dirty="0" smtClean="0">
              <a:solidFill>
                <a:schemeClr val="bg1"/>
              </a:solidFill>
              <a:latin typeface="Arial Rounded MT Bold" panose="020F0704030504030204" pitchFamily="34" charset="0"/>
              <a:cs typeface="Arial" panose="020B0604020202020204" pitchFamily="34" charset="0"/>
            </a:endParaRPr>
          </a:p>
          <a:p>
            <a:pPr algn="r"/>
            <a:r>
              <a:rPr lang="en-US" altLang="ja-JP" sz="2800" b="0" cap="none" dirty="0" smtClean="0">
                <a:solidFill>
                  <a:schemeClr val="bg1"/>
                </a:solidFill>
                <a:latin typeface="Arial Rounded MT Bold" panose="020F0704030504030204" pitchFamily="34" charset="0"/>
                <a:cs typeface="Arial" panose="020B0604020202020204" pitchFamily="34" charset="0"/>
              </a:rPr>
              <a:t>New Zealand – Ministry for Primary Industries</a:t>
            </a:r>
            <a:r>
              <a:rPr lang="en-NZ" sz="2800" dirty="0" smtClean="0"/>
              <a:t> </a:t>
            </a:r>
            <a:r>
              <a:rPr lang="ja-JP" altLang="en-US" sz="2800" b="0" cap="none" dirty="0" smtClean="0">
                <a:solidFill>
                  <a:schemeClr val="bg1"/>
                </a:solidFill>
                <a:latin typeface="Arial Rounded MT Bold" panose="020F0704030504030204" pitchFamily="34" charset="0"/>
                <a:cs typeface="Arial" panose="020B0604020202020204" pitchFamily="34" charset="0"/>
              </a:rPr>
              <a:t/>
            </a:r>
            <a:br>
              <a:rPr lang="ja-JP" altLang="en-US" sz="2800" b="0" cap="none" dirty="0" smtClean="0">
                <a:solidFill>
                  <a:schemeClr val="bg1"/>
                </a:solidFill>
                <a:latin typeface="Arial Rounded MT Bold" panose="020F0704030504030204" pitchFamily="34" charset="0"/>
                <a:cs typeface="Arial" panose="020B0604020202020204" pitchFamily="34" charset="0"/>
              </a:rPr>
            </a:br>
            <a:endParaRPr lang="ja-JP" altLang="en-US" sz="2800" b="0" cap="none" dirty="0"/>
          </a:p>
        </p:txBody>
      </p:sp>
    </p:spTree>
    <p:extLst>
      <p:ext uri="{BB962C8B-B14F-4D97-AF65-F5344CB8AC3E}">
        <p14:creationId xmlns:p14="http://schemas.microsoft.com/office/powerpoint/2010/main" val="3464359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bwMode="auto">
          <a:xfrm>
            <a:off x="104775" y="1287104"/>
            <a:ext cx="8898340" cy="473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spcBef>
                <a:spcPts val="600"/>
              </a:spcBef>
              <a:spcAft>
                <a:spcPts val="600"/>
              </a:spcAft>
              <a:buClr>
                <a:srgbClr val="595959"/>
              </a:buClr>
              <a:buSzPct val="80000"/>
              <a:buNone/>
            </a:pPr>
            <a:r>
              <a:rPr lang="en-GB" altLang="en-US" sz="2400" u="sng" dirty="0" smtClean="0">
                <a:solidFill>
                  <a:srgbClr val="595959"/>
                </a:solidFill>
                <a:latin typeface="+mn-lt"/>
              </a:rPr>
              <a:t>Role of VICH guidelines</a:t>
            </a: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Manufacturers/Importers of Veterinary Medicines require guidance on regulatory requirements for the authorisation of veterinary medicines</a:t>
            </a: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rPr>
              <a:t>Most Regulators around the world have similar requirements even though the legislation differs</a:t>
            </a: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rPr>
              <a:t>New Zealand recognises the value of VICH guidelines in reducing duplication (and resourcing) and provides consistency with other regulatory authorities</a:t>
            </a: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rPr>
              <a:t>The VICH process for development of guidance documents is rigorous and draws on international experts to ensure they are robust</a:t>
            </a:r>
            <a:endParaRPr lang="en-GB" altLang="en-US" sz="2800" dirty="0">
              <a:solidFill>
                <a:srgbClr val="595959"/>
              </a:solidFill>
            </a:endParaRPr>
          </a:p>
          <a:p>
            <a:pPr>
              <a:spcBef>
                <a:spcPts val="600"/>
              </a:spcBef>
              <a:spcAft>
                <a:spcPts val="600"/>
              </a:spcAft>
              <a:buClr>
                <a:srgbClr val="595959"/>
              </a:buClr>
              <a:buSzPct val="80000"/>
              <a:buFont typeface="Arial" pitchFamily="34" charset="0"/>
              <a:buChar char="•"/>
            </a:pPr>
            <a:endParaRPr lang="en-GB" altLang="en-US" sz="2800" dirty="0">
              <a:solidFill>
                <a:srgbClr val="595959"/>
              </a:solidFill>
              <a:latin typeface="+mn-lt"/>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21</a:t>
            </a:fld>
            <a:endParaRPr kumimoji="1" lang="ja-JP" altLang="en-US"/>
          </a:p>
        </p:txBody>
      </p:sp>
      <p:sp>
        <p:nvSpPr>
          <p:cNvPr id="7" name="Rectangle 2"/>
          <p:cNvSpPr>
            <a:spLocks noGrp="1" noChangeArrowheads="1"/>
          </p:cNvSpPr>
          <p:nvPr>
            <p:ph type="title"/>
          </p:nvPr>
        </p:nvSpPr>
        <p:spPr>
          <a:xfrm>
            <a:off x="1537029" y="79375"/>
            <a:ext cx="6308396" cy="766445"/>
          </a:xfrm>
        </p:spPr>
        <p:txBody>
          <a:bodyPr>
            <a:noAutofit/>
          </a:bodyPr>
          <a:lstStyle/>
          <a:p>
            <a:pPr>
              <a:defRPr/>
            </a:pPr>
            <a:r>
              <a:rPr lang="en-GB" altLang="en-US" sz="2800" dirty="0" smtClean="0">
                <a:solidFill>
                  <a:srgbClr val="0070C0"/>
                </a:solidFill>
              </a:rPr>
              <a:t>How are VICH GLs used in New Zealand (1/3)</a:t>
            </a:r>
            <a:endParaRPr lang="en-GB" sz="2800" dirty="0" smtClean="0">
              <a:solidFill>
                <a:srgbClr val="0070C0"/>
              </a:solidFill>
              <a:latin typeface="Tahoma" charset="0"/>
            </a:endParaRPr>
          </a:p>
        </p:txBody>
      </p:sp>
      <p:pic>
        <p:nvPicPr>
          <p:cNvPr id="1026" name="Picture 2" descr="MPI-logo-colour"/>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322478"/>
            <a:ext cx="178276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8968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bwMode="auto">
          <a:xfrm>
            <a:off x="104775" y="1287104"/>
            <a:ext cx="8898340" cy="473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spcBef>
                <a:spcPts val="600"/>
              </a:spcBef>
              <a:spcAft>
                <a:spcPts val="600"/>
              </a:spcAft>
              <a:buClr>
                <a:srgbClr val="595959"/>
              </a:buClr>
              <a:buSzPct val="80000"/>
              <a:buNone/>
            </a:pPr>
            <a:r>
              <a:rPr lang="en-GB" altLang="en-US" sz="2800" u="sng" dirty="0">
                <a:solidFill>
                  <a:srgbClr val="595959"/>
                </a:solidFill>
              </a:rPr>
              <a:t>Process </a:t>
            </a:r>
          </a:p>
          <a:p>
            <a:pPr>
              <a:spcBef>
                <a:spcPts val="600"/>
              </a:spcBef>
              <a:spcAft>
                <a:spcPts val="600"/>
              </a:spcAft>
              <a:buClr>
                <a:srgbClr val="595959"/>
              </a:buClr>
              <a:buSzPct val="80000"/>
              <a:buFont typeface="Arial" pitchFamily="34" charset="0"/>
              <a:buChar char="•"/>
            </a:pPr>
            <a:r>
              <a:rPr lang="en-GB" altLang="en-US" sz="2800" dirty="0">
                <a:solidFill>
                  <a:srgbClr val="595959"/>
                </a:solidFill>
                <a:latin typeface="+mn-lt"/>
              </a:rPr>
              <a:t>When VICH is developing guidance documents, we (meaning Australia and NZ) provide input into their </a:t>
            </a:r>
            <a:r>
              <a:rPr lang="en-GB" altLang="en-US" sz="2800" dirty="0" smtClean="0">
                <a:solidFill>
                  <a:srgbClr val="595959"/>
                </a:solidFill>
                <a:latin typeface="+mn-lt"/>
              </a:rPr>
              <a:t>development</a:t>
            </a: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MPI utilises </a:t>
            </a:r>
            <a:r>
              <a:rPr lang="en-GB" altLang="en-US" sz="2800" dirty="0">
                <a:solidFill>
                  <a:srgbClr val="595959"/>
                </a:solidFill>
                <a:latin typeface="+mn-lt"/>
              </a:rPr>
              <a:t>VICH guidance documents, where possible, </a:t>
            </a:r>
            <a:r>
              <a:rPr lang="en-GB" altLang="en-US" sz="2800" dirty="0" smtClean="0">
                <a:solidFill>
                  <a:srgbClr val="595959"/>
                </a:solidFill>
                <a:latin typeface="+mn-lt"/>
              </a:rPr>
              <a:t>provided they meet our requirements</a:t>
            </a:r>
            <a:endParaRPr lang="en-GB" altLang="en-US" sz="2800" dirty="0">
              <a:solidFill>
                <a:srgbClr val="595959"/>
              </a:solidFill>
              <a:latin typeface="+mn-lt"/>
            </a:endParaRP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In developing guidance documents (both MPI and/or VICH), MPI undertakes public consultation, which can be targeted or very broad depending on the type of guidance</a:t>
            </a: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22</a:t>
            </a:fld>
            <a:endParaRPr kumimoji="1" lang="ja-JP" altLang="en-US"/>
          </a:p>
        </p:txBody>
      </p:sp>
      <p:sp>
        <p:nvSpPr>
          <p:cNvPr id="7" name="Rectangle 2"/>
          <p:cNvSpPr>
            <a:spLocks noGrp="1" noChangeArrowheads="1"/>
          </p:cNvSpPr>
          <p:nvPr>
            <p:ph type="title"/>
          </p:nvPr>
        </p:nvSpPr>
        <p:spPr>
          <a:xfrm>
            <a:off x="1537029" y="79375"/>
            <a:ext cx="6308396" cy="766445"/>
          </a:xfrm>
        </p:spPr>
        <p:txBody>
          <a:bodyPr>
            <a:noAutofit/>
          </a:bodyPr>
          <a:lstStyle/>
          <a:p>
            <a:pPr>
              <a:defRPr/>
            </a:pPr>
            <a:r>
              <a:rPr lang="en-GB" altLang="en-US" sz="2800" dirty="0" smtClean="0">
                <a:solidFill>
                  <a:srgbClr val="0070C0"/>
                </a:solidFill>
              </a:rPr>
              <a:t>How are VICH GLs used in New Zealand (2/3)</a:t>
            </a:r>
            <a:endParaRPr lang="en-GB" sz="2800" dirty="0" smtClean="0">
              <a:solidFill>
                <a:srgbClr val="0070C0"/>
              </a:solidFill>
              <a:latin typeface="Tahoma" charset="0"/>
            </a:endParaRPr>
          </a:p>
        </p:txBody>
      </p:sp>
      <p:pic>
        <p:nvPicPr>
          <p:cNvPr id="6" name="Picture 2" descr="MPI-logo-colour"/>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322478"/>
            <a:ext cx="178276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8598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bwMode="auto">
          <a:xfrm>
            <a:off x="104775" y="1287104"/>
            <a:ext cx="8898340" cy="473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All guidance has to be fit for purpose for the New Zealand situation – each country have unique requirements based on animal/agricultural practices/climate and environment</a:t>
            </a: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MPI sees value in the VICH guidance documents and have adopted a number of these documents for our requirements</a:t>
            </a: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The intention is to utilise more of these in the future</a:t>
            </a: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Our Observer Partner Australia also has a similar position to </a:t>
            </a:r>
            <a:r>
              <a:rPr lang="en-GB" altLang="en-US" sz="2800" smtClean="0">
                <a:solidFill>
                  <a:srgbClr val="595959"/>
                </a:solidFill>
                <a:latin typeface="+mn-lt"/>
              </a:rPr>
              <a:t>New Zealand</a:t>
            </a:r>
            <a:endParaRPr lang="en-GB" altLang="en-US" sz="2800" dirty="0">
              <a:solidFill>
                <a:srgbClr val="595959"/>
              </a:solidFill>
              <a:latin typeface="+mn-lt"/>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23</a:t>
            </a:fld>
            <a:endParaRPr kumimoji="1" lang="ja-JP" altLang="en-US"/>
          </a:p>
        </p:txBody>
      </p:sp>
      <p:sp>
        <p:nvSpPr>
          <p:cNvPr id="7" name="Rectangle 2"/>
          <p:cNvSpPr>
            <a:spLocks noGrp="1" noChangeArrowheads="1"/>
          </p:cNvSpPr>
          <p:nvPr>
            <p:ph type="title"/>
          </p:nvPr>
        </p:nvSpPr>
        <p:spPr>
          <a:xfrm>
            <a:off x="1537029" y="79375"/>
            <a:ext cx="6308396" cy="766445"/>
          </a:xfrm>
        </p:spPr>
        <p:txBody>
          <a:bodyPr>
            <a:noAutofit/>
          </a:bodyPr>
          <a:lstStyle/>
          <a:p>
            <a:pPr>
              <a:defRPr/>
            </a:pPr>
            <a:r>
              <a:rPr lang="en-GB" altLang="en-US" sz="2800" dirty="0" smtClean="0">
                <a:solidFill>
                  <a:srgbClr val="0070C0"/>
                </a:solidFill>
              </a:rPr>
              <a:t>How are VICH GLs used in New Zealand (3/3)</a:t>
            </a:r>
            <a:endParaRPr lang="en-GB" sz="2800" dirty="0" smtClean="0">
              <a:solidFill>
                <a:srgbClr val="0070C0"/>
              </a:solidFill>
              <a:latin typeface="Tahoma" charset="0"/>
            </a:endParaRPr>
          </a:p>
        </p:txBody>
      </p:sp>
      <p:pic>
        <p:nvPicPr>
          <p:cNvPr id="6" name="Picture 2" descr="MPI-logo-colour"/>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322478"/>
            <a:ext cx="178276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3872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24</a:t>
            </a:fld>
            <a:endParaRPr kumimoji="1" lang="ja-JP" altLang="en-US" dirty="0"/>
          </a:p>
        </p:txBody>
      </p:sp>
      <p:sp>
        <p:nvSpPr>
          <p:cNvPr id="4" name="タイトル 4"/>
          <p:cNvSpPr txBox="1">
            <a:spLocks/>
          </p:cNvSpPr>
          <p:nvPr/>
        </p:nvSpPr>
        <p:spPr>
          <a:xfrm>
            <a:off x="847725" y="2869034"/>
            <a:ext cx="7477125" cy="946298"/>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4000" b="1" kern="1200" cap="all">
                <a:solidFill>
                  <a:schemeClr val="tx1"/>
                </a:solidFill>
                <a:latin typeface="+mj-lt"/>
                <a:ea typeface="+mj-ea"/>
                <a:cs typeface="+mj-cs"/>
              </a:defRPr>
            </a:lvl1pPr>
          </a:lstStyle>
          <a:p>
            <a:pPr algn="ctr"/>
            <a:r>
              <a:rPr lang="en-GB" altLang="ja-JP" sz="2800" b="0" cap="none" dirty="0" smtClean="0">
                <a:solidFill>
                  <a:schemeClr val="bg1"/>
                </a:solidFill>
                <a:latin typeface="Arial Rounded MT Bold" panose="020F0704030504030204" pitchFamily="34" charset="0"/>
                <a:cs typeface="Arial" panose="020B0604020202020204" pitchFamily="34" charset="0"/>
              </a:rPr>
              <a:t>Possible regulatory obstacles and perspectives in adopting VICH GLs – ASEAN countries</a:t>
            </a:r>
            <a:r>
              <a:rPr lang="ja-JP" altLang="en-US" sz="2800" b="0" cap="none" dirty="0" smtClean="0">
                <a:solidFill>
                  <a:schemeClr val="bg1"/>
                </a:solidFill>
                <a:latin typeface="Arial Rounded MT Bold" panose="020F0704030504030204" pitchFamily="34" charset="0"/>
                <a:cs typeface="Arial" panose="020B0604020202020204" pitchFamily="34" charset="0"/>
              </a:rPr>
              <a:t/>
            </a:r>
            <a:br>
              <a:rPr lang="ja-JP" altLang="en-US" sz="2800" b="0" cap="none" dirty="0" smtClean="0">
                <a:solidFill>
                  <a:schemeClr val="bg1"/>
                </a:solidFill>
                <a:latin typeface="Arial Rounded MT Bold" panose="020F0704030504030204" pitchFamily="34" charset="0"/>
                <a:cs typeface="Arial" panose="020B0604020202020204" pitchFamily="34" charset="0"/>
              </a:rPr>
            </a:br>
            <a:endParaRPr lang="ja-JP" altLang="en-US" sz="2800" b="0" cap="none" dirty="0"/>
          </a:p>
        </p:txBody>
      </p:sp>
      <p:sp>
        <p:nvSpPr>
          <p:cNvPr id="5" name="タイトル 4"/>
          <p:cNvSpPr txBox="1">
            <a:spLocks/>
          </p:cNvSpPr>
          <p:nvPr/>
        </p:nvSpPr>
        <p:spPr>
          <a:xfrm>
            <a:off x="847725" y="4993109"/>
            <a:ext cx="7477125" cy="946298"/>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4000" b="1" kern="1200" cap="all">
                <a:solidFill>
                  <a:schemeClr val="tx1"/>
                </a:solidFill>
                <a:latin typeface="+mj-lt"/>
                <a:ea typeface="+mj-ea"/>
                <a:cs typeface="+mj-cs"/>
              </a:defRPr>
            </a:lvl1pPr>
          </a:lstStyle>
          <a:p>
            <a:pPr algn="r"/>
            <a:r>
              <a:rPr lang="en-US" altLang="ja-JP" sz="2800" b="0" cap="none" dirty="0" err="1" smtClean="0">
                <a:solidFill>
                  <a:schemeClr val="bg1"/>
                </a:solidFill>
                <a:latin typeface="Arial Rounded MT Bold" panose="020F0704030504030204" pitchFamily="34" charset="0"/>
                <a:cs typeface="Arial" panose="020B0604020202020204" pitchFamily="34" charset="0"/>
              </a:rPr>
              <a:t>Dr</a:t>
            </a:r>
            <a:r>
              <a:rPr lang="en-US" altLang="ja-JP" sz="2800" b="0" cap="none" dirty="0" smtClean="0">
                <a:solidFill>
                  <a:schemeClr val="bg1"/>
                </a:solidFill>
                <a:latin typeface="Arial Rounded MT Bold" panose="020F0704030504030204" pitchFamily="34" charset="0"/>
                <a:cs typeface="Arial" panose="020B0604020202020204" pitchFamily="34" charset="0"/>
              </a:rPr>
              <a:t> Lim </a:t>
            </a:r>
            <a:r>
              <a:rPr lang="en-US" altLang="ja-JP" sz="2800" b="0" cap="none" dirty="0">
                <a:solidFill>
                  <a:schemeClr val="bg1"/>
                </a:solidFill>
                <a:latin typeface="Arial Rounded MT Bold" panose="020F0704030504030204" pitchFamily="34" charset="0"/>
                <a:cs typeface="Arial" panose="020B0604020202020204" pitchFamily="34" charset="0"/>
              </a:rPr>
              <a:t>Chee Wee</a:t>
            </a:r>
          </a:p>
          <a:p>
            <a:pPr algn="r"/>
            <a:endParaRPr lang="en-US" altLang="ja-JP" sz="2800" b="0" cap="none" dirty="0" smtClean="0">
              <a:solidFill>
                <a:schemeClr val="bg1"/>
              </a:solidFill>
              <a:latin typeface="Arial Rounded MT Bold" panose="020F0704030504030204" pitchFamily="34" charset="0"/>
              <a:cs typeface="Arial" panose="020B0604020202020204" pitchFamily="34" charset="0"/>
            </a:endParaRPr>
          </a:p>
          <a:p>
            <a:pPr algn="r"/>
            <a:r>
              <a:rPr lang="en-US" altLang="ja-JP" sz="2800" b="0" cap="none" dirty="0">
                <a:solidFill>
                  <a:schemeClr val="bg1"/>
                </a:solidFill>
                <a:latin typeface="Arial Rounded MT Bold" panose="020F0704030504030204" pitchFamily="34" charset="0"/>
                <a:cs typeface="Arial" panose="020B0604020202020204" pitchFamily="34" charset="0"/>
              </a:rPr>
              <a:t>ASEAN representative</a:t>
            </a:r>
            <a:endParaRPr lang="ja-JP" altLang="en-US" sz="2800" b="0" cap="none" dirty="0"/>
          </a:p>
        </p:txBody>
      </p:sp>
    </p:spTree>
    <p:extLst>
      <p:ext uri="{BB962C8B-B14F-4D97-AF65-F5344CB8AC3E}">
        <p14:creationId xmlns:p14="http://schemas.microsoft.com/office/powerpoint/2010/main" val="3785370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7950" y="79375"/>
            <a:ext cx="7737475" cy="776288"/>
          </a:xfrm>
        </p:spPr>
        <p:txBody>
          <a:bodyPr>
            <a:noAutofit/>
          </a:bodyPr>
          <a:lstStyle/>
          <a:p>
            <a:pPr>
              <a:defRPr/>
            </a:pPr>
            <a:r>
              <a:rPr lang="en-GB" altLang="en-US" sz="2800" dirty="0" smtClean="0">
                <a:solidFill>
                  <a:srgbClr val="0070C0"/>
                </a:solidFill>
              </a:rPr>
              <a:t>Obstacles in adopting VICH guidelines in ASEAN countries (1/2)</a:t>
            </a:r>
            <a:endParaRPr lang="en-GB" sz="2800" dirty="0" smtClean="0">
              <a:solidFill>
                <a:srgbClr val="0070C0"/>
              </a:solidFill>
              <a:latin typeface="Tahoma" charset="0"/>
            </a:endParaRPr>
          </a:p>
        </p:txBody>
      </p:sp>
      <p:sp>
        <p:nvSpPr>
          <p:cNvPr id="5" name="Rectangle 3"/>
          <p:cNvSpPr>
            <a:spLocks noGrp="1" noChangeArrowheads="1"/>
          </p:cNvSpPr>
          <p:nvPr>
            <p:ph idx="1"/>
          </p:nvPr>
        </p:nvSpPr>
        <p:spPr bwMode="auto">
          <a:xfrm>
            <a:off x="104775" y="1287104"/>
            <a:ext cx="8898340" cy="473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Diverse legislation and regulatory system in ASEAN countries</a:t>
            </a: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Limited understanding about VICH</a:t>
            </a: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Varying levels of technical capability and local conditions in ASEAN countries</a:t>
            </a:r>
          </a:p>
          <a:p>
            <a:pPr marL="0" indent="0">
              <a:spcBef>
                <a:spcPts val="600"/>
              </a:spcBef>
              <a:spcAft>
                <a:spcPts val="600"/>
              </a:spcAft>
              <a:buClr>
                <a:srgbClr val="595959"/>
              </a:buClr>
              <a:buSzPct val="80000"/>
              <a:buNone/>
            </a:pPr>
            <a:endParaRPr lang="en-GB" altLang="en-US" sz="2800" dirty="0" smtClean="0">
              <a:solidFill>
                <a:srgbClr val="595959"/>
              </a:solidFill>
              <a:latin typeface="+mn-lt"/>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25</a:t>
            </a:fld>
            <a:endParaRPr kumimoji="1" lang="ja-JP" altLang="en-US"/>
          </a:p>
        </p:txBody>
      </p:sp>
    </p:spTree>
    <p:extLst>
      <p:ext uri="{BB962C8B-B14F-4D97-AF65-F5344CB8AC3E}">
        <p14:creationId xmlns:p14="http://schemas.microsoft.com/office/powerpoint/2010/main" val="22632611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7950" y="79375"/>
            <a:ext cx="7737475" cy="776288"/>
          </a:xfrm>
        </p:spPr>
        <p:txBody>
          <a:bodyPr>
            <a:noAutofit/>
          </a:bodyPr>
          <a:lstStyle/>
          <a:p>
            <a:pPr>
              <a:defRPr/>
            </a:pPr>
            <a:r>
              <a:rPr lang="en-GB" altLang="en-US" sz="2800" dirty="0" smtClean="0">
                <a:solidFill>
                  <a:srgbClr val="0070C0"/>
                </a:solidFill>
              </a:rPr>
              <a:t>Efforts in adopting VICH guidelines in </a:t>
            </a:r>
            <a:r>
              <a:rPr lang="en-GB" altLang="en-US" sz="2800" dirty="0">
                <a:solidFill>
                  <a:srgbClr val="0070C0"/>
                </a:solidFill>
              </a:rPr>
              <a:t>ASEAN countries </a:t>
            </a:r>
            <a:r>
              <a:rPr lang="en-GB" altLang="en-US" sz="2800" dirty="0" smtClean="0">
                <a:solidFill>
                  <a:srgbClr val="0070C0"/>
                </a:solidFill>
              </a:rPr>
              <a:t>(2/2)</a:t>
            </a:r>
            <a:endParaRPr lang="en-GB" sz="2800" dirty="0" smtClean="0">
              <a:solidFill>
                <a:srgbClr val="0070C0"/>
              </a:solidFill>
              <a:latin typeface="Tahoma" charset="0"/>
            </a:endParaRPr>
          </a:p>
        </p:txBody>
      </p:sp>
      <p:sp>
        <p:nvSpPr>
          <p:cNvPr id="5" name="Rectangle 3"/>
          <p:cNvSpPr>
            <a:spLocks noGrp="1" noChangeArrowheads="1"/>
          </p:cNvSpPr>
          <p:nvPr>
            <p:ph idx="1"/>
          </p:nvPr>
        </p:nvSpPr>
        <p:spPr bwMode="auto">
          <a:xfrm>
            <a:off x="104775" y="1287104"/>
            <a:ext cx="8898340" cy="473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ASEAN to maintain participation in VICH Outreach Forum</a:t>
            </a: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Extend invitation to VICH for ANFPVP Meetings</a:t>
            </a: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VICH as guidance for development of ASEAN standards</a:t>
            </a:r>
          </a:p>
          <a:p>
            <a:pPr marL="0" indent="0">
              <a:spcBef>
                <a:spcPts val="600"/>
              </a:spcBef>
              <a:spcAft>
                <a:spcPts val="600"/>
              </a:spcAft>
              <a:buClr>
                <a:srgbClr val="595959"/>
              </a:buClr>
              <a:buSzPct val="80000"/>
              <a:buNone/>
            </a:pPr>
            <a:r>
              <a:rPr lang="en-GB" altLang="en-US" sz="2800" dirty="0" smtClean="0">
                <a:solidFill>
                  <a:srgbClr val="595959"/>
                </a:solidFill>
                <a:latin typeface="+mn-lt"/>
              </a:rPr>
              <a:t>	-Registration of vaccine</a:t>
            </a:r>
          </a:p>
          <a:p>
            <a:pPr marL="0" indent="0">
              <a:spcBef>
                <a:spcPts val="600"/>
              </a:spcBef>
              <a:spcAft>
                <a:spcPts val="600"/>
              </a:spcAft>
              <a:buClr>
                <a:srgbClr val="595959"/>
              </a:buClr>
              <a:buSzPct val="80000"/>
              <a:buNone/>
            </a:pPr>
            <a:r>
              <a:rPr lang="en-GB" altLang="en-US" sz="2800" dirty="0" smtClean="0">
                <a:solidFill>
                  <a:srgbClr val="595959"/>
                </a:solidFill>
                <a:latin typeface="+mn-lt"/>
              </a:rPr>
              <a:t>	-Accreditation </a:t>
            </a:r>
            <a:r>
              <a:rPr lang="en-GB" altLang="en-US" sz="2800" dirty="0">
                <a:solidFill>
                  <a:srgbClr val="595959"/>
                </a:solidFill>
                <a:latin typeface="+mn-lt"/>
              </a:rPr>
              <a:t>of </a:t>
            </a:r>
            <a:r>
              <a:rPr lang="en-GB" altLang="en-US" sz="2800" dirty="0" smtClean="0">
                <a:solidFill>
                  <a:srgbClr val="595959"/>
                </a:solidFill>
                <a:latin typeface="+mn-lt"/>
              </a:rPr>
              <a:t>ASEAN animal </a:t>
            </a:r>
            <a:r>
              <a:rPr lang="en-GB" altLang="en-US" sz="2800" dirty="0">
                <a:solidFill>
                  <a:srgbClr val="595959"/>
                </a:solidFill>
                <a:latin typeface="+mn-lt"/>
              </a:rPr>
              <a:t>vaccine testing laboratories</a:t>
            </a:r>
          </a:p>
          <a:p>
            <a:pPr>
              <a:spcBef>
                <a:spcPts val="600"/>
              </a:spcBef>
              <a:spcAft>
                <a:spcPts val="600"/>
              </a:spcAft>
              <a:buClr>
                <a:srgbClr val="595959"/>
              </a:buClr>
              <a:buSzPct val="80000"/>
              <a:buFont typeface="Arial" pitchFamily="34" charset="0"/>
              <a:buChar char="•"/>
            </a:pPr>
            <a:endParaRPr lang="en-GB" altLang="en-US" sz="2800" dirty="0">
              <a:solidFill>
                <a:srgbClr val="595959"/>
              </a:solidFill>
              <a:latin typeface="+mn-lt"/>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26</a:t>
            </a:fld>
            <a:endParaRPr kumimoji="1" lang="ja-JP" altLang="en-US"/>
          </a:p>
        </p:txBody>
      </p:sp>
    </p:spTree>
    <p:extLst>
      <p:ext uri="{BB962C8B-B14F-4D97-AF65-F5344CB8AC3E}">
        <p14:creationId xmlns:p14="http://schemas.microsoft.com/office/powerpoint/2010/main" val="2870363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27</a:t>
            </a:fld>
            <a:endParaRPr kumimoji="1" lang="ja-JP" altLang="en-US"/>
          </a:p>
        </p:txBody>
      </p:sp>
      <p:sp>
        <p:nvSpPr>
          <p:cNvPr id="4" name="タイトル 4"/>
          <p:cNvSpPr txBox="1">
            <a:spLocks/>
          </p:cNvSpPr>
          <p:nvPr/>
        </p:nvSpPr>
        <p:spPr>
          <a:xfrm>
            <a:off x="847725" y="2869034"/>
            <a:ext cx="7477125" cy="946298"/>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4000" b="1" kern="1200" cap="all">
                <a:solidFill>
                  <a:schemeClr val="tx1"/>
                </a:solidFill>
                <a:latin typeface="+mj-lt"/>
                <a:ea typeface="+mj-ea"/>
                <a:cs typeface="+mj-cs"/>
              </a:defRPr>
            </a:lvl1pPr>
          </a:lstStyle>
          <a:p>
            <a:pPr algn="ctr"/>
            <a:r>
              <a:rPr lang="en-GB" altLang="ja-JP" sz="2800" b="0" cap="none" dirty="0" smtClean="0">
                <a:solidFill>
                  <a:schemeClr val="bg1"/>
                </a:solidFill>
                <a:latin typeface="Arial Rounded MT Bold" panose="020F0704030504030204" pitchFamily="34" charset="0"/>
                <a:cs typeface="Arial" panose="020B0604020202020204" pitchFamily="34" charset="0"/>
              </a:rPr>
              <a:t>Possible regulatory obstacles and perspectives in adopting VICH GLs – CAMEVET countries</a:t>
            </a:r>
            <a:r>
              <a:rPr lang="ja-JP" altLang="en-US" sz="2800" b="0" cap="none" dirty="0" smtClean="0">
                <a:solidFill>
                  <a:schemeClr val="bg1"/>
                </a:solidFill>
                <a:latin typeface="Arial Rounded MT Bold" panose="020F0704030504030204" pitchFamily="34" charset="0"/>
                <a:cs typeface="Arial" panose="020B0604020202020204" pitchFamily="34" charset="0"/>
              </a:rPr>
              <a:t/>
            </a:r>
            <a:br>
              <a:rPr lang="ja-JP" altLang="en-US" sz="2800" b="0" cap="none" dirty="0" smtClean="0">
                <a:solidFill>
                  <a:schemeClr val="bg1"/>
                </a:solidFill>
                <a:latin typeface="Arial Rounded MT Bold" panose="020F0704030504030204" pitchFamily="34" charset="0"/>
                <a:cs typeface="Arial" panose="020B0604020202020204" pitchFamily="34" charset="0"/>
              </a:rPr>
            </a:br>
            <a:endParaRPr lang="ja-JP" altLang="en-US" sz="2800" b="0" cap="none" dirty="0"/>
          </a:p>
        </p:txBody>
      </p:sp>
      <p:sp>
        <p:nvSpPr>
          <p:cNvPr id="5" name="タイトル 4"/>
          <p:cNvSpPr txBox="1">
            <a:spLocks/>
          </p:cNvSpPr>
          <p:nvPr/>
        </p:nvSpPr>
        <p:spPr>
          <a:xfrm>
            <a:off x="847725" y="4993109"/>
            <a:ext cx="7477125" cy="946298"/>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4000" b="1" kern="1200" cap="all">
                <a:solidFill>
                  <a:schemeClr val="tx1"/>
                </a:solidFill>
                <a:latin typeface="+mj-lt"/>
                <a:ea typeface="+mj-ea"/>
                <a:cs typeface="+mj-cs"/>
              </a:defRPr>
            </a:lvl1pPr>
          </a:lstStyle>
          <a:p>
            <a:pPr algn="r"/>
            <a:r>
              <a:rPr lang="en-US" altLang="ja-JP" sz="2800" b="0" cap="none" dirty="0" smtClean="0">
                <a:solidFill>
                  <a:schemeClr val="bg1"/>
                </a:solidFill>
                <a:latin typeface="Arial Rounded MT Bold" panose="020F0704030504030204" pitchFamily="34" charset="0"/>
                <a:cs typeface="Arial" panose="020B0604020202020204" pitchFamily="34" charset="0"/>
              </a:rPr>
              <a:t>Dr Enrique Argento</a:t>
            </a:r>
          </a:p>
          <a:p>
            <a:pPr algn="r"/>
            <a:r>
              <a:rPr lang="en-US" altLang="ja-JP" sz="2800" b="0" cap="none" dirty="0" smtClean="0">
                <a:solidFill>
                  <a:schemeClr val="bg1"/>
                </a:solidFill>
                <a:latin typeface="Arial Rounded MT Bold" panose="020F0704030504030204" pitchFamily="34" charset="0"/>
                <a:cs typeface="Arial" panose="020B0604020202020204" pitchFamily="34" charset="0"/>
              </a:rPr>
              <a:t>CAMEVET</a:t>
            </a:r>
            <a:r>
              <a:rPr lang="ja-JP" altLang="en-US" sz="2800" b="0" cap="none" dirty="0" smtClean="0">
                <a:solidFill>
                  <a:schemeClr val="bg1"/>
                </a:solidFill>
                <a:latin typeface="Arial Rounded MT Bold" panose="020F0704030504030204" pitchFamily="34" charset="0"/>
                <a:cs typeface="Arial" panose="020B0604020202020204" pitchFamily="34" charset="0"/>
              </a:rPr>
              <a:t/>
            </a:r>
            <a:br>
              <a:rPr lang="ja-JP" altLang="en-US" sz="2800" b="0" cap="none" dirty="0" smtClean="0">
                <a:solidFill>
                  <a:schemeClr val="bg1"/>
                </a:solidFill>
                <a:latin typeface="Arial Rounded MT Bold" panose="020F0704030504030204" pitchFamily="34" charset="0"/>
                <a:cs typeface="Arial" panose="020B0604020202020204" pitchFamily="34" charset="0"/>
              </a:rPr>
            </a:br>
            <a:endParaRPr lang="ja-JP" altLang="en-US" sz="2800" b="0" cap="none" dirty="0"/>
          </a:p>
        </p:txBody>
      </p:sp>
    </p:spTree>
    <p:extLst>
      <p:ext uri="{BB962C8B-B14F-4D97-AF65-F5344CB8AC3E}">
        <p14:creationId xmlns:p14="http://schemas.microsoft.com/office/powerpoint/2010/main" val="874226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7950" y="79375"/>
            <a:ext cx="7737475" cy="776288"/>
          </a:xfrm>
        </p:spPr>
        <p:txBody>
          <a:bodyPr>
            <a:noAutofit/>
          </a:bodyPr>
          <a:lstStyle/>
          <a:p>
            <a:pPr>
              <a:defRPr/>
            </a:pPr>
            <a:r>
              <a:rPr lang="en-GB" altLang="en-US" sz="2800" dirty="0" smtClean="0">
                <a:solidFill>
                  <a:srgbClr val="0070C0"/>
                </a:solidFill>
              </a:rPr>
              <a:t>                     Experience in adopting VICH guidelines in CAMEVET countries (1/2)</a:t>
            </a:r>
            <a:endParaRPr lang="en-GB" sz="2800" dirty="0" smtClean="0">
              <a:solidFill>
                <a:srgbClr val="0070C0"/>
              </a:solidFill>
              <a:latin typeface="Tahoma" charset="0"/>
            </a:endParaRPr>
          </a:p>
        </p:txBody>
      </p:sp>
      <p:sp>
        <p:nvSpPr>
          <p:cNvPr id="5" name="Rectangle 3"/>
          <p:cNvSpPr>
            <a:spLocks noGrp="1" noChangeArrowheads="1"/>
          </p:cNvSpPr>
          <p:nvPr>
            <p:ph idx="1"/>
          </p:nvPr>
        </p:nvSpPr>
        <p:spPr bwMode="auto">
          <a:xfrm>
            <a:off x="104775" y="1287104"/>
            <a:ext cx="8898340" cy="473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ts val="600"/>
              </a:spcBef>
              <a:spcAft>
                <a:spcPts val="600"/>
              </a:spcAft>
              <a:buClr>
                <a:srgbClr val="595959"/>
              </a:buClr>
              <a:buSzPct val="80000"/>
              <a:buFont typeface="Arial" pitchFamily="34" charset="0"/>
              <a:buChar char="•"/>
            </a:pPr>
            <a:r>
              <a:rPr lang="en-GB" altLang="en-US" sz="2800" b="1" dirty="0" smtClean="0">
                <a:solidFill>
                  <a:srgbClr val="595959"/>
                </a:solidFill>
                <a:latin typeface="+mn-lt"/>
              </a:rPr>
              <a:t>CAMEVET: </a:t>
            </a:r>
            <a:r>
              <a:rPr lang="en-GB" altLang="en-US" sz="2800" dirty="0" smtClean="0">
                <a:solidFill>
                  <a:srgbClr val="595959"/>
                </a:solidFill>
                <a:latin typeface="+mn-lt"/>
              </a:rPr>
              <a:t>Regional Organization for harmonization of technical requirements for </a:t>
            </a:r>
            <a:r>
              <a:rPr lang="en-GB" altLang="en-US" sz="2800" dirty="0" smtClean="0">
                <a:solidFill>
                  <a:srgbClr val="595959"/>
                </a:solidFill>
              </a:rPr>
              <a:t>the Veterinary Products </a:t>
            </a:r>
            <a:r>
              <a:rPr lang="en-GB" altLang="en-US" sz="2800" dirty="0" smtClean="0">
                <a:solidFill>
                  <a:srgbClr val="595959"/>
                </a:solidFill>
                <a:latin typeface="+mn-lt"/>
              </a:rPr>
              <a:t>registration.</a:t>
            </a: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30 Countries of Americas Region. Official and Private members.</a:t>
            </a: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Under the Americas OIE Regional Office</a:t>
            </a:r>
          </a:p>
          <a:p>
            <a:pPr>
              <a:spcBef>
                <a:spcPts val="600"/>
              </a:spcBef>
              <a:spcAft>
                <a:spcPts val="600"/>
              </a:spcAft>
              <a:buClr>
                <a:srgbClr val="595959"/>
              </a:buClr>
              <a:buSzPct val="80000"/>
              <a:buFont typeface="Arial" pitchFamily="34" charset="0"/>
              <a:buChar char="•"/>
            </a:pPr>
            <a:r>
              <a:rPr lang="en-GB" altLang="en-US" sz="2800" b="1" dirty="0" smtClean="0">
                <a:solidFill>
                  <a:srgbClr val="595959"/>
                </a:solidFill>
                <a:latin typeface="+mn-lt"/>
              </a:rPr>
              <a:t>VICH Guidelines use: </a:t>
            </a:r>
          </a:p>
          <a:p>
            <a:pPr>
              <a:spcBef>
                <a:spcPts val="600"/>
              </a:spcBef>
              <a:spcAft>
                <a:spcPts val="600"/>
              </a:spcAft>
              <a:buClr>
                <a:srgbClr val="595959"/>
              </a:buClr>
              <a:buSzPct val="80000"/>
              <a:buFont typeface="Arial" pitchFamily="34" charset="0"/>
              <a:buChar char="•"/>
            </a:pPr>
            <a:r>
              <a:rPr lang="en-GB" altLang="en-US" sz="2800" b="1" dirty="0" smtClean="0">
                <a:solidFill>
                  <a:srgbClr val="595959"/>
                </a:solidFill>
                <a:latin typeface="+mn-lt"/>
              </a:rPr>
              <a:t>Survey</a:t>
            </a:r>
            <a:endParaRPr lang="en-GB" altLang="en-US" sz="2800" dirty="0" smtClean="0">
              <a:solidFill>
                <a:srgbClr val="595959"/>
              </a:solidFill>
              <a:latin typeface="+mn-lt"/>
            </a:endParaRP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Guidelines used</a:t>
            </a: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How the guidelines are used: original or modified</a:t>
            </a: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Used as reference or included in the Legal Framework.</a:t>
            </a: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Advantages and difficulties of VICH GL use.</a:t>
            </a:r>
            <a:endParaRPr lang="en-GB" altLang="en-US" sz="2800" dirty="0">
              <a:solidFill>
                <a:srgbClr val="595959"/>
              </a:solidFill>
              <a:latin typeface="+mn-lt"/>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28</a:t>
            </a:fld>
            <a:endParaRPr kumimoji="1" lang="ja-JP" altLang="en-US"/>
          </a:p>
        </p:txBody>
      </p:sp>
      <p:pic>
        <p:nvPicPr>
          <p:cNvPr id="3" name="Imagen 2"/>
          <p:cNvPicPr>
            <a:picLocks noChangeAspect="1"/>
          </p:cNvPicPr>
          <p:nvPr/>
        </p:nvPicPr>
        <p:blipFill>
          <a:blip r:embed="rId3"/>
          <a:stretch>
            <a:fillRect/>
          </a:stretch>
        </p:blipFill>
        <p:spPr>
          <a:xfrm>
            <a:off x="0" y="100834"/>
            <a:ext cx="1475360" cy="615749"/>
          </a:xfrm>
          <a:prstGeom prst="rect">
            <a:avLst/>
          </a:prstGeom>
        </p:spPr>
      </p:pic>
    </p:spTree>
    <p:extLst>
      <p:ext uri="{BB962C8B-B14F-4D97-AF65-F5344CB8AC3E}">
        <p14:creationId xmlns:p14="http://schemas.microsoft.com/office/powerpoint/2010/main" val="41662910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7950" y="79375"/>
            <a:ext cx="7737475" cy="776288"/>
          </a:xfrm>
        </p:spPr>
        <p:txBody>
          <a:bodyPr>
            <a:noAutofit/>
          </a:bodyPr>
          <a:lstStyle/>
          <a:p>
            <a:pPr>
              <a:defRPr/>
            </a:pPr>
            <a:r>
              <a:rPr lang="en-GB" altLang="en-US" sz="2800" dirty="0" smtClean="0">
                <a:solidFill>
                  <a:srgbClr val="0070C0"/>
                </a:solidFill>
              </a:rPr>
              <a:t>                  Experience in adopting VICH guidelines in </a:t>
            </a:r>
            <a:r>
              <a:rPr lang="en-GB" altLang="en-US" sz="2800" dirty="0">
                <a:solidFill>
                  <a:srgbClr val="0070C0"/>
                </a:solidFill>
              </a:rPr>
              <a:t>CAMEVET </a:t>
            </a:r>
            <a:r>
              <a:rPr lang="en-GB" altLang="en-US" sz="2800" dirty="0" smtClean="0">
                <a:solidFill>
                  <a:srgbClr val="0070C0"/>
                </a:solidFill>
              </a:rPr>
              <a:t>countries (2/2)</a:t>
            </a:r>
            <a:endParaRPr lang="en-GB" sz="2800" dirty="0" smtClean="0">
              <a:solidFill>
                <a:srgbClr val="0070C0"/>
              </a:solidFill>
              <a:latin typeface="Tahoma" charset="0"/>
            </a:endParaRPr>
          </a:p>
        </p:txBody>
      </p:sp>
      <p:sp>
        <p:nvSpPr>
          <p:cNvPr id="5" name="Rectangle 3"/>
          <p:cNvSpPr>
            <a:spLocks noGrp="1" noChangeArrowheads="1"/>
          </p:cNvSpPr>
          <p:nvPr>
            <p:ph idx="1"/>
          </p:nvPr>
        </p:nvSpPr>
        <p:spPr bwMode="auto">
          <a:xfrm>
            <a:off x="104775" y="1287104"/>
            <a:ext cx="8898340" cy="473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ts val="600"/>
              </a:spcBef>
              <a:spcAft>
                <a:spcPts val="600"/>
              </a:spcAft>
              <a:buClr>
                <a:srgbClr val="595959"/>
              </a:buClr>
              <a:buSzPct val="80000"/>
              <a:buNone/>
            </a:pPr>
            <a:r>
              <a:rPr lang="en-GB" altLang="en-US" sz="2600" b="1" dirty="0" smtClean="0">
                <a:solidFill>
                  <a:srgbClr val="595959"/>
                </a:solidFill>
                <a:latin typeface="+mn-lt"/>
              </a:rPr>
              <a:t>DIFICULTIES</a:t>
            </a:r>
          </a:p>
          <a:p>
            <a:pPr>
              <a:spcBef>
                <a:spcPts val="600"/>
              </a:spcBef>
              <a:spcAft>
                <a:spcPts val="600"/>
              </a:spcAft>
              <a:buClr>
                <a:srgbClr val="595959"/>
              </a:buClr>
              <a:buSzPct val="80000"/>
              <a:buFont typeface="Arial" pitchFamily="34" charset="0"/>
              <a:buChar char="•"/>
            </a:pPr>
            <a:r>
              <a:rPr lang="en-GB" altLang="en-US" sz="2600" dirty="0" smtClean="0">
                <a:solidFill>
                  <a:srgbClr val="595959"/>
                </a:solidFill>
                <a:latin typeface="+mn-lt"/>
              </a:rPr>
              <a:t>Language</a:t>
            </a:r>
          </a:p>
          <a:p>
            <a:pPr>
              <a:spcBef>
                <a:spcPts val="600"/>
              </a:spcBef>
              <a:spcAft>
                <a:spcPts val="600"/>
              </a:spcAft>
              <a:buClr>
                <a:srgbClr val="595959"/>
              </a:buClr>
              <a:buSzPct val="80000"/>
              <a:buFont typeface="Arial" pitchFamily="34" charset="0"/>
              <a:buChar char="•"/>
            </a:pPr>
            <a:r>
              <a:rPr lang="en-GB" altLang="en-US" sz="2600" dirty="0" smtClean="0">
                <a:solidFill>
                  <a:srgbClr val="595959"/>
                </a:solidFill>
                <a:latin typeface="+mn-lt"/>
              </a:rPr>
              <a:t>Unnecessary and expensive trials for old products.</a:t>
            </a:r>
          </a:p>
          <a:p>
            <a:pPr>
              <a:spcBef>
                <a:spcPts val="600"/>
              </a:spcBef>
              <a:spcAft>
                <a:spcPts val="600"/>
              </a:spcAft>
              <a:buClr>
                <a:srgbClr val="595959"/>
              </a:buClr>
              <a:buSzPct val="80000"/>
              <a:buFont typeface="Arial" pitchFamily="34" charset="0"/>
              <a:buChar char="•"/>
            </a:pPr>
            <a:r>
              <a:rPr lang="en-GB" altLang="en-US" sz="2600" dirty="0" smtClean="0">
                <a:solidFill>
                  <a:srgbClr val="595959"/>
                </a:solidFill>
                <a:latin typeface="+mn-lt"/>
              </a:rPr>
              <a:t>Local or regional differences.</a:t>
            </a:r>
          </a:p>
          <a:p>
            <a:pPr>
              <a:spcBef>
                <a:spcPts val="600"/>
              </a:spcBef>
              <a:spcAft>
                <a:spcPts val="600"/>
              </a:spcAft>
              <a:buClr>
                <a:srgbClr val="595959"/>
              </a:buClr>
              <a:buSzPct val="80000"/>
              <a:buFont typeface="Arial" pitchFamily="34" charset="0"/>
              <a:buChar char="•"/>
            </a:pPr>
            <a:r>
              <a:rPr lang="en-GB" altLang="en-US" sz="2600" dirty="0" smtClean="0">
                <a:solidFill>
                  <a:srgbClr val="595959"/>
                </a:solidFill>
                <a:latin typeface="+mn-lt"/>
              </a:rPr>
              <a:t>Differences in legal framework.</a:t>
            </a:r>
          </a:p>
          <a:p>
            <a:pPr>
              <a:spcBef>
                <a:spcPts val="600"/>
              </a:spcBef>
              <a:spcAft>
                <a:spcPts val="600"/>
              </a:spcAft>
              <a:buClr>
                <a:srgbClr val="595959"/>
              </a:buClr>
              <a:buSzPct val="80000"/>
              <a:buNone/>
            </a:pPr>
            <a:r>
              <a:rPr lang="en-GB" altLang="en-US" sz="2600" b="1" dirty="0" smtClean="0">
                <a:solidFill>
                  <a:srgbClr val="595959"/>
                </a:solidFill>
                <a:latin typeface="+mn-lt"/>
              </a:rPr>
              <a:t>ADVANTAGES</a:t>
            </a: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Easy to retrieve from VICH website.</a:t>
            </a: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Clear and well based technical information.</a:t>
            </a: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Information frequently reviewed and updated.</a:t>
            </a: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Internationally recognized.</a:t>
            </a: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Facilitates the international harmonization process</a:t>
            </a: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Used as reference material to develop local or regional new guidelines</a:t>
            </a:r>
            <a:endParaRPr lang="en-GB" altLang="en-US" sz="2800" dirty="0">
              <a:solidFill>
                <a:srgbClr val="595959"/>
              </a:solidFill>
              <a:latin typeface="+mn-lt"/>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29</a:t>
            </a:fld>
            <a:endParaRPr kumimoji="1" lang="ja-JP" altLang="en-US"/>
          </a:p>
        </p:txBody>
      </p:sp>
      <p:pic>
        <p:nvPicPr>
          <p:cNvPr id="6" name="Imagen 5"/>
          <p:cNvPicPr>
            <a:picLocks noChangeAspect="1"/>
          </p:cNvPicPr>
          <p:nvPr/>
        </p:nvPicPr>
        <p:blipFill>
          <a:blip r:embed="rId3"/>
          <a:stretch>
            <a:fillRect/>
          </a:stretch>
        </p:blipFill>
        <p:spPr>
          <a:xfrm>
            <a:off x="0" y="128543"/>
            <a:ext cx="1475360" cy="615749"/>
          </a:xfrm>
          <a:prstGeom prst="rect">
            <a:avLst/>
          </a:prstGeom>
          <a:ln>
            <a:solidFill>
              <a:schemeClr val="bg1"/>
            </a:solidFill>
          </a:ln>
        </p:spPr>
      </p:pic>
    </p:spTree>
    <p:extLst>
      <p:ext uri="{BB962C8B-B14F-4D97-AF65-F5344CB8AC3E}">
        <p14:creationId xmlns:p14="http://schemas.microsoft.com/office/powerpoint/2010/main" val="2932447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タイトル 3"/>
          <p:cNvSpPr>
            <a:spLocks noGrp="1"/>
          </p:cNvSpPr>
          <p:nvPr>
            <p:ph type="title"/>
          </p:nvPr>
        </p:nvSpPr>
        <p:spPr>
          <a:xfrm>
            <a:off x="968118" y="2849881"/>
            <a:ext cx="7368161" cy="1245870"/>
          </a:xfrm>
        </p:spPr>
        <p:txBody>
          <a:bodyPr>
            <a:noAutofit/>
          </a:bodyPr>
          <a:lstStyle/>
          <a:p>
            <a:pPr marL="742950" indent="-742950" algn="ctr"/>
            <a:r>
              <a:rPr lang="en-GB" altLang="ja-JP" cap="none" dirty="0" smtClean="0">
                <a:solidFill>
                  <a:schemeClr val="bg1"/>
                </a:solidFill>
                <a:latin typeface="Arial Rounded MT Bold" panose="020F0704030504030204" pitchFamily="34" charset="0"/>
                <a:cs typeface="Arial" panose="020B0604020202020204" pitchFamily="34" charset="0"/>
              </a:rPr>
              <a:t>Introduction</a:t>
            </a:r>
            <a:r>
              <a:rPr lang="en-GB" sz="3200" dirty="0" smtClean="0"/>
              <a:t/>
            </a:r>
            <a:br>
              <a:rPr lang="en-GB" sz="3200" dirty="0" smtClean="0"/>
            </a:br>
            <a:r>
              <a:rPr lang="en-GB" sz="3200" dirty="0" smtClean="0"/>
              <a:t/>
            </a:r>
            <a:br>
              <a:rPr lang="en-GB" sz="3200" dirty="0" smtClean="0"/>
            </a:br>
            <a:r>
              <a:rPr lang="en-GB" sz="3200" dirty="0" smtClean="0"/>
              <a:t> </a:t>
            </a:r>
            <a:endParaRPr lang="en-GB" sz="3200" dirty="0"/>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3</a:t>
            </a:fld>
            <a:endParaRPr kumimoji="1" lang="ja-JP" altLang="en-US"/>
          </a:p>
        </p:txBody>
      </p:sp>
    </p:spTree>
    <p:extLst>
      <p:ext uri="{BB962C8B-B14F-4D97-AF65-F5344CB8AC3E}">
        <p14:creationId xmlns:p14="http://schemas.microsoft.com/office/powerpoint/2010/main" val="14337434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7950" y="79375"/>
            <a:ext cx="7737475" cy="776288"/>
          </a:xfrm>
        </p:spPr>
        <p:txBody>
          <a:bodyPr>
            <a:noAutofit/>
          </a:bodyPr>
          <a:lstStyle/>
          <a:p>
            <a:pPr>
              <a:defRPr/>
            </a:pPr>
            <a:r>
              <a:rPr lang="en-GB" altLang="en-US" sz="2800" dirty="0" smtClean="0">
                <a:solidFill>
                  <a:srgbClr val="0070C0"/>
                </a:solidFill>
              </a:rPr>
              <a:t>                  Perspectives for adopting VICH guidelines</a:t>
            </a:r>
            <a:endParaRPr lang="en-GB" sz="2800" dirty="0" smtClean="0">
              <a:solidFill>
                <a:srgbClr val="0070C0"/>
              </a:solidFill>
              <a:latin typeface="Tahoma" charset="0"/>
            </a:endParaRPr>
          </a:p>
        </p:txBody>
      </p:sp>
      <p:sp>
        <p:nvSpPr>
          <p:cNvPr id="5" name="Rectangle 3"/>
          <p:cNvSpPr>
            <a:spLocks noGrp="1" noChangeArrowheads="1"/>
          </p:cNvSpPr>
          <p:nvPr>
            <p:ph idx="1"/>
          </p:nvPr>
        </p:nvSpPr>
        <p:spPr bwMode="auto">
          <a:xfrm>
            <a:off x="104775" y="1287104"/>
            <a:ext cx="8898340" cy="473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The CAMEVET member Countries are not obliged to apply the approved documents and  add them in their legislation.</a:t>
            </a: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All products are considered as new.</a:t>
            </a: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The Region don´t have a Generic policy.</a:t>
            </a: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Accepted in countries that import Vet. Products.</a:t>
            </a: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Some difficulties in countries with local industries or  developed legal framework.</a:t>
            </a: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The VICH Guidelines are used as reference in the mayor part of the CAMEVET Member countries.</a:t>
            </a: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Many CAMEVET documents  are very similar to VICH Guidelines</a:t>
            </a: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 VICH Guidelines could be submitted to CAMEVET as working documents to be approved as Regional recommendation.</a:t>
            </a:r>
          </a:p>
          <a:p>
            <a:pPr>
              <a:spcBef>
                <a:spcPts val="600"/>
              </a:spcBef>
              <a:spcAft>
                <a:spcPts val="600"/>
              </a:spcAft>
              <a:buClr>
                <a:srgbClr val="595959"/>
              </a:buClr>
              <a:buSzPct val="80000"/>
              <a:buFont typeface="Arial" pitchFamily="34" charset="0"/>
              <a:buChar char="•"/>
            </a:pPr>
            <a:endParaRPr lang="en-GB" altLang="en-US" sz="2800" dirty="0" smtClean="0">
              <a:solidFill>
                <a:srgbClr val="595959"/>
              </a:solidFill>
              <a:latin typeface="+mn-lt"/>
            </a:endParaRPr>
          </a:p>
          <a:p>
            <a:pPr>
              <a:spcBef>
                <a:spcPts val="600"/>
              </a:spcBef>
              <a:spcAft>
                <a:spcPts val="600"/>
              </a:spcAft>
              <a:buClr>
                <a:srgbClr val="595959"/>
              </a:buClr>
              <a:buSzPct val="80000"/>
              <a:buFont typeface="Arial" pitchFamily="34" charset="0"/>
              <a:buChar char="•"/>
            </a:pPr>
            <a:endParaRPr lang="en-GB" altLang="en-US" sz="2800" dirty="0">
              <a:solidFill>
                <a:srgbClr val="595959"/>
              </a:solidFill>
              <a:latin typeface="+mn-lt"/>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30</a:t>
            </a:fld>
            <a:endParaRPr kumimoji="1" lang="ja-JP" altLang="en-US"/>
          </a:p>
        </p:txBody>
      </p:sp>
      <p:pic>
        <p:nvPicPr>
          <p:cNvPr id="3" name="Imagen 2"/>
          <p:cNvPicPr>
            <a:picLocks noChangeAspect="1"/>
          </p:cNvPicPr>
          <p:nvPr/>
        </p:nvPicPr>
        <p:blipFill>
          <a:blip r:embed="rId3"/>
          <a:stretch>
            <a:fillRect/>
          </a:stretch>
        </p:blipFill>
        <p:spPr>
          <a:xfrm>
            <a:off x="0" y="163377"/>
            <a:ext cx="1470952" cy="615866"/>
          </a:xfrm>
          <a:prstGeom prst="rect">
            <a:avLst/>
          </a:prstGeom>
        </p:spPr>
      </p:pic>
    </p:spTree>
    <p:extLst>
      <p:ext uri="{BB962C8B-B14F-4D97-AF65-F5344CB8AC3E}">
        <p14:creationId xmlns:p14="http://schemas.microsoft.com/office/powerpoint/2010/main" val="13015167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31</a:t>
            </a:fld>
            <a:endParaRPr lang="ja-JP" altLang="en-US" dirty="0">
              <a:solidFill>
                <a:prstClr val="black">
                  <a:tint val="75000"/>
                </a:prstClr>
              </a:solidFill>
            </a:endParaRPr>
          </a:p>
        </p:txBody>
      </p:sp>
      <p:sp>
        <p:nvSpPr>
          <p:cNvPr id="4" name="タイトル 4"/>
          <p:cNvSpPr txBox="1">
            <a:spLocks/>
          </p:cNvSpPr>
          <p:nvPr/>
        </p:nvSpPr>
        <p:spPr>
          <a:xfrm>
            <a:off x="847725" y="2869034"/>
            <a:ext cx="7477125" cy="928526"/>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4000" b="1" kern="1200" cap="all">
                <a:solidFill>
                  <a:schemeClr val="tx1"/>
                </a:solidFill>
                <a:latin typeface="+mj-lt"/>
                <a:ea typeface="+mj-ea"/>
                <a:cs typeface="+mj-cs"/>
              </a:defRPr>
            </a:lvl1pPr>
          </a:lstStyle>
          <a:p>
            <a:pPr algn="ctr"/>
            <a:r>
              <a:rPr lang="ja-JP" altLang="en-US" sz="2800" b="0" cap="none" dirty="0" smtClean="0">
                <a:solidFill>
                  <a:prstClr val="white"/>
                </a:solidFill>
                <a:latin typeface="Arial Rounded MT Bold" panose="020F0704030504030204" pitchFamily="34" charset="0"/>
                <a:cs typeface="Arial" panose="020B0604020202020204" pitchFamily="34" charset="0"/>
              </a:rPr>
              <a:t/>
            </a:r>
            <a:br>
              <a:rPr lang="ja-JP" altLang="en-US" sz="2800" b="0" cap="none" dirty="0" smtClean="0">
                <a:solidFill>
                  <a:prstClr val="white"/>
                </a:solidFill>
                <a:latin typeface="Arial Rounded MT Bold" panose="020F0704030504030204" pitchFamily="34" charset="0"/>
                <a:cs typeface="Arial" panose="020B0604020202020204" pitchFamily="34" charset="0"/>
              </a:rPr>
            </a:br>
            <a:endParaRPr lang="ja-JP" altLang="en-US" sz="2800" b="0" cap="none" dirty="0">
              <a:solidFill>
                <a:prstClr val="black"/>
              </a:solidFill>
            </a:endParaRPr>
          </a:p>
        </p:txBody>
      </p:sp>
      <p:sp>
        <p:nvSpPr>
          <p:cNvPr id="5" name="タイトル 4"/>
          <p:cNvSpPr txBox="1">
            <a:spLocks/>
          </p:cNvSpPr>
          <p:nvPr/>
        </p:nvSpPr>
        <p:spPr>
          <a:xfrm>
            <a:off x="847725" y="4993109"/>
            <a:ext cx="7477125" cy="946298"/>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4000" b="1" kern="1200" cap="all">
                <a:solidFill>
                  <a:schemeClr val="tx1"/>
                </a:solidFill>
                <a:latin typeface="+mj-lt"/>
                <a:ea typeface="+mj-ea"/>
                <a:cs typeface="+mj-cs"/>
              </a:defRPr>
            </a:lvl1pPr>
          </a:lstStyle>
          <a:p>
            <a:pPr algn="r"/>
            <a:endParaRPr lang="ja-JP" altLang="en-US" sz="2800" b="0" cap="none" dirty="0">
              <a:solidFill>
                <a:prstClr val="black"/>
              </a:solidFill>
            </a:endParaRPr>
          </a:p>
        </p:txBody>
      </p:sp>
      <p:sp>
        <p:nvSpPr>
          <p:cNvPr id="6" name="タイトル 4"/>
          <p:cNvSpPr txBox="1">
            <a:spLocks/>
          </p:cNvSpPr>
          <p:nvPr/>
        </p:nvSpPr>
        <p:spPr>
          <a:xfrm>
            <a:off x="847725" y="2869033"/>
            <a:ext cx="7477125" cy="1413717"/>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4000" b="1" kern="1200" cap="all">
                <a:solidFill>
                  <a:schemeClr val="tx1"/>
                </a:solidFill>
                <a:latin typeface="+mj-lt"/>
                <a:ea typeface="+mj-ea"/>
                <a:cs typeface="+mj-cs"/>
              </a:defRPr>
            </a:lvl1pPr>
          </a:lstStyle>
          <a:p>
            <a:pPr algn="ctr"/>
            <a:r>
              <a:rPr lang="en-GB" altLang="ja-JP" sz="2800" b="0" cap="none" dirty="0" smtClean="0">
                <a:solidFill>
                  <a:schemeClr val="bg1"/>
                </a:solidFill>
                <a:latin typeface="Arial Rounded MT Bold" panose="020F0704030504030204" pitchFamily="34" charset="0"/>
                <a:cs typeface="Arial" panose="020B0604020202020204" pitchFamily="34" charset="0"/>
              </a:rPr>
              <a:t>Thank you for your attention!</a:t>
            </a:r>
          </a:p>
          <a:p>
            <a:pPr algn="ctr"/>
            <a:r>
              <a:rPr lang="en-GB" altLang="ja-JP" sz="2800" b="0" cap="none" dirty="0" smtClean="0">
                <a:solidFill>
                  <a:schemeClr val="bg1"/>
                </a:solidFill>
                <a:latin typeface="Arial Rounded MT Bold" panose="020F0704030504030204" pitchFamily="34" charset="0"/>
                <a:cs typeface="Arial" panose="020B0604020202020204" pitchFamily="34" charset="0"/>
              </a:rPr>
              <a:t>- For discussion - </a:t>
            </a:r>
            <a:r>
              <a:rPr lang="ja-JP" altLang="en-US" sz="2800" b="0" cap="none" dirty="0" smtClean="0">
                <a:solidFill>
                  <a:schemeClr val="bg1"/>
                </a:solidFill>
                <a:latin typeface="Arial Rounded MT Bold" panose="020F0704030504030204" pitchFamily="34" charset="0"/>
                <a:cs typeface="Arial" panose="020B0604020202020204" pitchFamily="34" charset="0"/>
              </a:rPr>
              <a:t/>
            </a:r>
            <a:br>
              <a:rPr lang="ja-JP" altLang="en-US" sz="2800" b="0" cap="none" dirty="0" smtClean="0">
                <a:solidFill>
                  <a:schemeClr val="bg1"/>
                </a:solidFill>
                <a:latin typeface="Arial Rounded MT Bold" panose="020F0704030504030204" pitchFamily="34" charset="0"/>
                <a:cs typeface="Arial" panose="020B0604020202020204" pitchFamily="34" charset="0"/>
              </a:rPr>
            </a:br>
            <a:endParaRPr lang="ja-JP" altLang="en-US" sz="2800" b="0" cap="none" dirty="0"/>
          </a:p>
        </p:txBody>
      </p:sp>
    </p:spTree>
    <p:extLst>
      <p:ext uri="{BB962C8B-B14F-4D97-AF65-F5344CB8AC3E}">
        <p14:creationId xmlns:p14="http://schemas.microsoft.com/office/powerpoint/2010/main" val="39113200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fld id="{A73500CA-2695-4187-83E9-0EB5D684ED6D}" type="slidenum">
              <a:rPr lang="en-US" altLang="en-US" sz="1400">
                <a:latin typeface="Times" pitchFamily="18" charset="0"/>
              </a:rPr>
              <a:pPr algn="r">
                <a:spcBef>
                  <a:spcPct val="0"/>
                </a:spcBef>
                <a:buFontTx/>
                <a:buNone/>
              </a:pPr>
              <a:t>32</a:t>
            </a:fld>
            <a:endParaRPr lang="en-US" altLang="en-US" sz="1400">
              <a:latin typeface="Times" pitchFamily="18" charset="0"/>
            </a:endParaRPr>
          </a:p>
        </p:txBody>
      </p:sp>
      <p:sp>
        <p:nvSpPr>
          <p:cNvPr id="55299" name="Rectangle 2"/>
          <p:cNvSpPr>
            <a:spLocks noGrp="1" noChangeArrowheads="1"/>
          </p:cNvSpPr>
          <p:nvPr>
            <p:ph type="title" idx="4294967295"/>
          </p:nvPr>
        </p:nvSpPr>
        <p:spPr>
          <a:xfrm>
            <a:off x="1017588" y="258763"/>
            <a:ext cx="7072312" cy="1066800"/>
          </a:xfrm>
        </p:spPr>
        <p:txBody>
          <a:bodyPr/>
          <a:lstStyle/>
          <a:p>
            <a:r>
              <a:rPr lang="en-GB" altLang="en-US" sz="3200" dirty="0" smtClean="0">
                <a:solidFill>
                  <a:srgbClr val="003399"/>
                </a:solidFill>
              </a:rPr>
              <a:t>The VICH public website </a:t>
            </a:r>
            <a:br>
              <a:rPr lang="en-GB" altLang="en-US" sz="3200" dirty="0" smtClean="0">
                <a:solidFill>
                  <a:srgbClr val="003399"/>
                </a:solidFill>
              </a:rPr>
            </a:br>
            <a:r>
              <a:rPr lang="en-GB" altLang="en-US" sz="3200" dirty="0" smtClean="0">
                <a:solidFill>
                  <a:srgbClr val="0070C0"/>
                </a:solidFill>
              </a:rPr>
              <a:t>(</a:t>
            </a:r>
            <a:r>
              <a:rPr lang="en-GB" altLang="en-US" sz="3200" dirty="0" smtClean="0">
                <a:solidFill>
                  <a:srgbClr val="0070C0"/>
                </a:solidFill>
                <a:hlinkClick r:id="rId3"/>
              </a:rPr>
              <a:t>http://www.vichsec.org</a:t>
            </a:r>
            <a:r>
              <a:rPr lang="en-GB" altLang="en-US" sz="3200" dirty="0" smtClean="0">
                <a:solidFill>
                  <a:srgbClr val="0070C0"/>
                </a:solidFill>
              </a:rPr>
              <a:t>)</a:t>
            </a:r>
            <a:endParaRPr lang="en-GB" altLang="en-US" sz="3200" dirty="0" smtClean="0">
              <a:solidFill>
                <a:srgbClr val="003399"/>
              </a:solidFill>
            </a:endParaRPr>
          </a:p>
        </p:txBody>
      </p:sp>
      <p:sp>
        <p:nvSpPr>
          <p:cNvPr id="55300" name="Text Box 4"/>
          <p:cNvSpPr txBox="1">
            <a:spLocks noChangeArrowheads="1"/>
          </p:cNvSpPr>
          <p:nvPr/>
        </p:nvSpPr>
        <p:spPr bwMode="auto">
          <a:xfrm>
            <a:off x="762000" y="4419600"/>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2800">
              <a:latin typeface="Arial" charset="0"/>
            </a:endParaRPr>
          </a:p>
        </p:txBody>
      </p:sp>
      <p:pic>
        <p:nvPicPr>
          <p:cNvPr id="5530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0" y="1784350"/>
            <a:ext cx="9144000" cy="48133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Users\Administrator\AppData\Local\Microsoft\Windows\Temporary Internet Files\Content.IE5\1LTPR6XN\MC900433793[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72752" y="372140"/>
            <a:ext cx="1015267" cy="1015267"/>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32</a:t>
            </a:fld>
            <a:endParaRPr kumimoji="1" lang="ja-JP" altLang="en-US"/>
          </a:p>
        </p:txBody>
      </p:sp>
    </p:spTree>
    <p:extLst>
      <p:ext uri="{BB962C8B-B14F-4D97-AF65-F5344CB8AC3E}">
        <p14:creationId xmlns:p14="http://schemas.microsoft.com/office/powerpoint/2010/main" val="1086249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7950" y="79375"/>
            <a:ext cx="7737475" cy="776288"/>
          </a:xfrm>
        </p:spPr>
        <p:txBody>
          <a:bodyPr>
            <a:noAutofit/>
          </a:bodyPr>
          <a:lstStyle/>
          <a:p>
            <a:pPr>
              <a:defRPr/>
            </a:pPr>
            <a:r>
              <a:rPr lang="en-GB" altLang="en-US" dirty="0" smtClean="0">
                <a:solidFill>
                  <a:srgbClr val="0070C0"/>
                </a:solidFill>
              </a:rPr>
              <a:t>How to use VICH guidelines (1/4)</a:t>
            </a:r>
            <a:endParaRPr lang="en-GB" dirty="0" smtClean="0">
              <a:solidFill>
                <a:srgbClr val="0070C0"/>
              </a:solidFill>
              <a:latin typeface="Tahoma" charset="0"/>
            </a:endParaRPr>
          </a:p>
        </p:txBody>
      </p:sp>
      <p:sp>
        <p:nvSpPr>
          <p:cNvPr id="5" name="Rectangle 3"/>
          <p:cNvSpPr>
            <a:spLocks noGrp="1" noChangeArrowheads="1"/>
          </p:cNvSpPr>
          <p:nvPr>
            <p:ph idx="1"/>
          </p:nvPr>
        </p:nvSpPr>
        <p:spPr bwMode="auto">
          <a:xfrm>
            <a:off x="104775" y="1334729"/>
            <a:ext cx="8898340" cy="473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There is wide interest in using VICH guidelines for authorisation of veterinary medicines beyond VICH member, observer and Outreach Forum  countries/regions.</a:t>
            </a:r>
            <a:endParaRPr lang="en-GB" altLang="en-US" sz="2800" dirty="0">
              <a:solidFill>
                <a:srgbClr val="595959"/>
              </a:solidFill>
              <a:latin typeface="+mn-lt"/>
            </a:endParaRP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The use of the VICH guidelines is not restricted to the VICH members, observers or </a:t>
            </a:r>
            <a:r>
              <a:rPr lang="en-GB" altLang="en-US" sz="2800" dirty="0" smtClean="0">
                <a:solidFill>
                  <a:srgbClr val="595959"/>
                </a:solidFill>
              </a:rPr>
              <a:t>Outreach Forum. </a:t>
            </a:r>
            <a:endParaRPr lang="en-GB" altLang="en-US" sz="2800" dirty="0" smtClean="0">
              <a:solidFill>
                <a:srgbClr val="595959"/>
              </a:solidFill>
              <a:latin typeface="+mn-lt"/>
            </a:endParaRPr>
          </a:p>
          <a:p>
            <a:pPr>
              <a:spcBef>
                <a:spcPts val="600"/>
              </a:spcBef>
              <a:spcAft>
                <a:spcPts val="600"/>
              </a:spcAft>
              <a:buClr>
                <a:srgbClr val="595959"/>
              </a:buClr>
              <a:buSzPct val="80000"/>
              <a:buFont typeface="Arial" pitchFamily="34" charset="0"/>
              <a:buChar char="•"/>
            </a:pPr>
            <a:r>
              <a:rPr lang="en-GB" altLang="en-US" sz="2800" b="1" dirty="0" smtClean="0">
                <a:solidFill>
                  <a:srgbClr val="595959"/>
                </a:solidFill>
                <a:latin typeface="+mn-lt"/>
              </a:rPr>
              <a:t>Any </a:t>
            </a:r>
            <a:r>
              <a:rPr lang="en-GB" altLang="en-US" sz="2800" b="1" dirty="0">
                <a:solidFill>
                  <a:srgbClr val="595959"/>
                </a:solidFill>
                <a:latin typeface="+mn-lt"/>
              </a:rPr>
              <a:t>country or regional organisation can use these guidelines </a:t>
            </a:r>
            <a:r>
              <a:rPr lang="en-GB" altLang="en-US" sz="2800" dirty="0">
                <a:solidFill>
                  <a:srgbClr val="595959"/>
                </a:solidFill>
                <a:latin typeface="+mn-lt"/>
              </a:rPr>
              <a:t>for the requirements for the authorisation of veterinary medicines in their </a:t>
            </a:r>
            <a:r>
              <a:rPr lang="en-GB" altLang="en-US" sz="2800" dirty="0" smtClean="0">
                <a:solidFill>
                  <a:srgbClr val="595959"/>
                </a:solidFill>
                <a:latin typeface="+mn-lt"/>
              </a:rPr>
              <a:t>country/region.</a:t>
            </a:r>
            <a:r>
              <a:rPr lang="en-US" altLang="en-US" sz="2800" dirty="0" smtClean="0">
                <a:solidFill>
                  <a:srgbClr val="595959"/>
                </a:solidFill>
                <a:latin typeface="+mn-lt"/>
              </a:rPr>
              <a:t> </a:t>
            </a:r>
            <a:endParaRPr lang="en-US" altLang="en-US" sz="2800" dirty="0">
              <a:solidFill>
                <a:srgbClr val="595959"/>
              </a:solidFill>
              <a:latin typeface="+mn-lt"/>
            </a:endParaRPr>
          </a:p>
          <a:p>
            <a:pPr lvl="1">
              <a:spcBef>
                <a:spcPts val="600"/>
              </a:spcBef>
              <a:buClr>
                <a:srgbClr val="0070C0"/>
              </a:buClr>
              <a:buFontTx/>
              <a:buChar char="•"/>
            </a:pPr>
            <a:endParaRPr lang="en-GB" altLang="en-US" dirty="0">
              <a:solidFill>
                <a:schemeClr val="tx1">
                  <a:lumMod val="75000"/>
                  <a:lumOff val="25000"/>
                </a:schemeClr>
              </a:solidFill>
              <a:latin typeface="Tahoma" pitchFamily="34" charset="0"/>
              <a:cs typeface="Arial" charset="0"/>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4</a:t>
            </a:fld>
            <a:endParaRPr kumimoji="1" lang="ja-JP" altLang="en-US"/>
          </a:p>
        </p:txBody>
      </p:sp>
    </p:spTree>
    <p:extLst>
      <p:ext uri="{BB962C8B-B14F-4D97-AF65-F5344CB8AC3E}">
        <p14:creationId xmlns:p14="http://schemas.microsoft.com/office/powerpoint/2010/main" val="128780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7950" y="79375"/>
            <a:ext cx="7737475" cy="776288"/>
          </a:xfrm>
        </p:spPr>
        <p:txBody>
          <a:bodyPr>
            <a:noAutofit/>
          </a:bodyPr>
          <a:lstStyle/>
          <a:p>
            <a:pPr>
              <a:defRPr/>
            </a:pPr>
            <a:r>
              <a:rPr lang="en-GB" altLang="en-US" dirty="0" smtClean="0">
                <a:solidFill>
                  <a:srgbClr val="0070C0"/>
                </a:solidFill>
              </a:rPr>
              <a:t>How to use VICH guidelines (2/4)</a:t>
            </a:r>
            <a:endParaRPr lang="en-GB" dirty="0" smtClean="0">
              <a:solidFill>
                <a:srgbClr val="0070C0"/>
              </a:solidFill>
              <a:latin typeface="Tahoma" charset="0"/>
            </a:endParaRPr>
          </a:p>
        </p:txBody>
      </p:sp>
      <p:sp>
        <p:nvSpPr>
          <p:cNvPr id="5" name="Rectangle 3"/>
          <p:cNvSpPr>
            <a:spLocks noGrp="1" noChangeArrowheads="1"/>
          </p:cNvSpPr>
          <p:nvPr>
            <p:ph idx="1"/>
          </p:nvPr>
        </p:nvSpPr>
        <p:spPr bwMode="auto">
          <a:xfrm>
            <a:off x="104775" y="1287104"/>
            <a:ext cx="8898340" cy="473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ts val="600"/>
              </a:spcBef>
              <a:spcAft>
                <a:spcPts val="600"/>
              </a:spcAft>
              <a:buClr>
                <a:srgbClr val="595959"/>
              </a:buClr>
              <a:buSzPct val="80000"/>
              <a:buFont typeface="Arial" pitchFamily="34" charset="0"/>
              <a:buChar char="•"/>
            </a:pPr>
            <a:r>
              <a:rPr lang="en-GB" sz="2800" dirty="0">
                <a:solidFill>
                  <a:srgbClr val="565656"/>
                </a:solidFill>
              </a:rPr>
              <a:t>There are different ways that technical guidelines such as the VICH guidelines can be implemented.  It is the decision of the country or region and may depend on how the legislation in the country/region has been set up. </a:t>
            </a:r>
            <a:endParaRPr lang="en-GB" sz="2800" dirty="0" smtClean="0">
              <a:solidFill>
                <a:srgbClr val="565656"/>
              </a:solidFill>
            </a:endParaRP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The </a:t>
            </a:r>
            <a:r>
              <a:rPr lang="en-GB" altLang="en-US" sz="2800" dirty="0">
                <a:solidFill>
                  <a:srgbClr val="595959"/>
                </a:solidFill>
                <a:latin typeface="+mn-lt"/>
              </a:rPr>
              <a:t>VICH member countries/regions have the obligation to implement the VICH guidelines </a:t>
            </a:r>
            <a:r>
              <a:rPr lang="en-GB" altLang="en-US" sz="2800" dirty="0" smtClean="0">
                <a:solidFill>
                  <a:srgbClr val="595959"/>
                </a:solidFill>
                <a:latin typeface="+mn-lt"/>
              </a:rPr>
              <a:t>as adopted by VICH. </a:t>
            </a:r>
          </a:p>
          <a:p>
            <a:pPr>
              <a:spcBef>
                <a:spcPts val="600"/>
              </a:spcBef>
              <a:spcAft>
                <a:spcPts val="600"/>
              </a:spcAft>
              <a:buClr>
                <a:srgbClr val="595959"/>
              </a:buClr>
              <a:buSzPct val="80000"/>
              <a:buFont typeface="Arial" pitchFamily="34" charset="0"/>
              <a:buChar char="•"/>
            </a:pPr>
            <a:r>
              <a:rPr lang="en-GB" altLang="en-US" sz="2800" dirty="0" smtClean="0">
                <a:solidFill>
                  <a:srgbClr val="565656"/>
                </a:solidFill>
                <a:latin typeface="+mn-lt"/>
              </a:rPr>
              <a:t>Observer countries do not have this obligation but </a:t>
            </a:r>
            <a:r>
              <a:rPr lang="en-US" sz="2800" dirty="0" smtClean="0">
                <a:solidFill>
                  <a:srgbClr val="565656"/>
                </a:solidFill>
              </a:rPr>
              <a:t>implement the VICH guidelines </a:t>
            </a:r>
            <a:r>
              <a:rPr lang="en-US" sz="2800" dirty="0">
                <a:solidFill>
                  <a:srgbClr val="565656"/>
                </a:solidFill>
              </a:rPr>
              <a:t>to the fullest extent </a:t>
            </a:r>
            <a:r>
              <a:rPr lang="en-US" sz="2800" dirty="0" smtClean="0">
                <a:solidFill>
                  <a:srgbClr val="565656"/>
                </a:solidFill>
              </a:rPr>
              <a:t>possible</a:t>
            </a:r>
            <a:endParaRPr lang="en-GB" altLang="en-US" sz="2800" dirty="0" smtClean="0">
              <a:solidFill>
                <a:srgbClr val="565656"/>
              </a:solidFill>
              <a:latin typeface="+mn-lt"/>
            </a:endParaRP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It </a:t>
            </a:r>
            <a:r>
              <a:rPr lang="en-GB" altLang="en-US" sz="2800" dirty="0">
                <a:solidFill>
                  <a:srgbClr val="595959"/>
                </a:solidFill>
                <a:latin typeface="+mn-lt"/>
              </a:rPr>
              <a:t>is encouraged that also other countries using VICH guidelines would use them </a:t>
            </a:r>
            <a:r>
              <a:rPr lang="en-GB" altLang="en-US" sz="2800" dirty="0" smtClean="0">
                <a:solidFill>
                  <a:srgbClr val="595959"/>
                </a:solidFill>
                <a:latin typeface="+mn-lt"/>
              </a:rPr>
              <a:t>unchanged.</a:t>
            </a:r>
            <a:r>
              <a:rPr lang="en-US" altLang="en-US" sz="2800" dirty="0" smtClean="0">
                <a:solidFill>
                  <a:srgbClr val="595959"/>
                </a:solidFill>
                <a:latin typeface="+mn-lt"/>
              </a:rPr>
              <a:t> </a:t>
            </a:r>
          </a:p>
          <a:p>
            <a:pPr lvl="1">
              <a:spcBef>
                <a:spcPts val="600"/>
              </a:spcBef>
              <a:buClr>
                <a:srgbClr val="0070C0"/>
              </a:buClr>
              <a:buFontTx/>
              <a:buChar char="•"/>
            </a:pPr>
            <a:endParaRPr lang="en-GB" altLang="en-US" dirty="0">
              <a:solidFill>
                <a:schemeClr val="tx1">
                  <a:lumMod val="75000"/>
                  <a:lumOff val="25000"/>
                </a:schemeClr>
              </a:solidFill>
              <a:latin typeface="Tahoma" pitchFamily="34" charset="0"/>
              <a:cs typeface="Arial" charset="0"/>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5</a:t>
            </a:fld>
            <a:endParaRPr kumimoji="1" lang="ja-JP" altLang="en-US"/>
          </a:p>
        </p:txBody>
      </p:sp>
    </p:spTree>
    <p:extLst>
      <p:ext uri="{BB962C8B-B14F-4D97-AF65-F5344CB8AC3E}">
        <p14:creationId xmlns:p14="http://schemas.microsoft.com/office/powerpoint/2010/main" val="2382455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7950" y="79375"/>
            <a:ext cx="7737475" cy="776288"/>
          </a:xfrm>
        </p:spPr>
        <p:txBody>
          <a:bodyPr>
            <a:noAutofit/>
          </a:bodyPr>
          <a:lstStyle/>
          <a:p>
            <a:pPr>
              <a:defRPr/>
            </a:pPr>
            <a:r>
              <a:rPr lang="en-GB" altLang="en-US" dirty="0" smtClean="0">
                <a:solidFill>
                  <a:srgbClr val="0070C0"/>
                </a:solidFill>
              </a:rPr>
              <a:t>How to use VICH guidelines (3/4)</a:t>
            </a:r>
            <a:endParaRPr lang="en-GB" dirty="0" smtClean="0">
              <a:solidFill>
                <a:srgbClr val="0070C0"/>
              </a:solidFill>
              <a:latin typeface="Tahoma" charset="0"/>
            </a:endParaRPr>
          </a:p>
        </p:txBody>
      </p:sp>
      <p:sp>
        <p:nvSpPr>
          <p:cNvPr id="5" name="Rectangle 3"/>
          <p:cNvSpPr>
            <a:spLocks noGrp="1" noChangeArrowheads="1"/>
          </p:cNvSpPr>
          <p:nvPr>
            <p:ph idx="1"/>
          </p:nvPr>
        </p:nvSpPr>
        <p:spPr bwMode="auto">
          <a:xfrm>
            <a:off x="104775" y="1334729"/>
            <a:ext cx="8898340" cy="473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A </a:t>
            </a:r>
            <a:r>
              <a:rPr lang="en-GB" altLang="en-US" sz="2800" dirty="0">
                <a:solidFill>
                  <a:srgbClr val="595959"/>
                </a:solidFill>
                <a:latin typeface="+mn-lt"/>
              </a:rPr>
              <a:t>country/region that was not part of the VICH process developing the </a:t>
            </a:r>
            <a:r>
              <a:rPr lang="en-GB" altLang="en-US" sz="2800" dirty="0" smtClean="0">
                <a:solidFill>
                  <a:srgbClr val="595959"/>
                </a:solidFill>
                <a:latin typeface="+mn-lt"/>
              </a:rPr>
              <a:t>guideline may find </a:t>
            </a:r>
            <a:r>
              <a:rPr lang="en-GB" altLang="en-US" sz="2800" dirty="0">
                <a:solidFill>
                  <a:srgbClr val="595959"/>
                </a:solidFill>
                <a:latin typeface="+mn-lt"/>
              </a:rPr>
              <a:t>that it can apply the main part of a VICH guideline, however lacks specific required details or some details are found not suitable due to the specificity of local conditions, e. g. in respect to the specific animal diseases or animal species relevant for that country/region. </a:t>
            </a:r>
          </a:p>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To benefit from the harmonised guidance in such </a:t>
            </a:r>
            <a:r>
              <a:rPr lang="en-GB" altLang="en-US" sz="2800" dirty="0">
                <a:solidFill>
                  <a:srgbClr val="595959"/>
                </a:solidFill>
                <a:latin typeface="+mn-lt"/>
              </a:rPr>
              <a:t>a case, a VICH guideline </a:t>
            </a:r>
            <a:r>
              <a:rPr lang="en-GB" altLang="en-US" sz="2800" b="1" dirty="0">
                <a:solidFill>
                  <a:srgbClr val="595959"/>
                </a:solidFill>
                <a:latin typeface="+mn-lt"/>
              </a:rPr>
              <a:t>can </a:t>
            </a:r>
            <a:r>
              <a:rPr lang="en-GB" altLang="en-US" sz="2800" b="1" dirty="0" smtClean="0">
                <a:solidFill>
                  <a:srgbClr val="595959"/>
                </a:solidFill>
                <a:latin typeface="+mn-lt"/>
              </a:rPr>
              <a:t>usefully be </a:t>
            </a:r>
            <a:r>
              <a:rPr lang="en-GB" altLang="en-US" sz="2800" b="1" dirty="0">
                <a:solidFill>
                  <a:srgbClr val="595959"/>
                </a:solidFill>
                <a:latin typeface="+mn-lt"/>
              </a:rPr>
              <a:t>implemented </a:t>
            </a:r>
            <a:r>
              <a:rPr lang="en-GB" altLang="en-US" sz="2800" b="1" dirty="0" smtClean="0">
                <a:solidFill>
                  <a:srgbClr val="595959"/>
                </a:solidFill>
                <a:latin typeface="+mn-lt"/>
              </a:rPr>
              <a:t>adapted to </a:t>
            </a:r>
            <a:r>
              <a:rPr lang="en-GB" altLang="en-US" sz="2800" b="1" dirty="0">
                <a:solidFill>
                  <a:srgbClr val="595959"/>
                </a:solidFill>
                <a:latin typeface="+mn-lt"/>
              </a:rPr>
              <a:t>fit local </a:t>
            </a:r>
            <a:r>
              <a:rPr lang="en-GB" altLang="en-US" sz="2800" b="1" dirty="0" smtClean="0">
                <a:solidFill>
                  <a:srgbClr val="595959"/>
                </a:solidFill>
                <a:latin typeface="+mn-lt"/>
              </a:rPr>
              <a:t>conditions</a:t>
            </a:r>
            <a:r>
              <a:rPr lang="en-GB" altLang="en-US" sz="2800" dirty="0">
                <a:solidFill>
                  <a:srgbClr val="595959"/>
                </a:solidFill>
                <a:latin typeface="+mn-lt"/>
              </a:rPr>
              <a:t>.</a:t>
            </a: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6</a:t>
            </a:fld>
            <a:endParaRPr kumimoji="1" lang="ja-JP" altLang="en-US"/>
          </a:p>
        </p:txBody>
      </p:sp>
    </p:spTree>
    <p:extLst>
      <p:ext uri="{BB962C8B-B14F-4D97-AF65-F5344CB8AC3E}">
        <p14:creationId xmlns:p14="http://schemas.microsoft.com/office/powerpoint/2010/main" val="4259169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7950" y="79375"/>
            <a:ext cx="7737475" cy="776288"/>
          </a:xfrm>
        </p:spPr>
        <p:txBody>
          <a:bodyPr>
            <a:noAutofit/>
          </a:bodyPr>
          <a:lstStyle/>
          <a:p>
            <a:pPr>
              <a:defRPr/>
            </a:pPr>
            <a:r>
              <a:rPr lang="en-GB" altLang="en-US" dirty="0" smtClean="0">
                <a:solidFill>
                  <a:srgbClr val="0070C0"/>
                </a:solidFill>
              </a:rPr>
              <a:t>How to use VICH guidelines (4/4)</a:t>
            </a:r>
            <a:endParaRPr lang="en-GB" dirty="0" smtClean="0">
              <a:solidFill>
                <a:srgbClr val="0070C0"/>
              </a:solidFill>
              <a:latin typeface="Tahoma" charset="0"/>
            </a:endParaRPr>
          </a:p>
        </p:txBody>
      </p:sp>
      <p:sp>
        <p:nvSpPr>
          <p:cNvPr id="5" name="Rectangle 3"/>
          <p:cNvSpPr>
            <a:spLocks noGrp="1" noChangeArrowheads="1"/>
          </p:cNvSpPr>
          <p:nvPr>
            <p:ph idx="1"/>
          </p:nvPr>
        </p:nvSpPr>
        <p:spPr bwMode="auto">
          <a:xfrm>
            <a:off x="104775" y="1334729"/>
            <a:ext cx="8898340" cy="473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ts val="600"/>
              </a:spcBef>
              <a:spcAft>
                <a:spcPts val="600"/>
              </a:spcAft>
              <a:buClr>
                <a:srgbClr val="595959"/>
              </a:buClr>
              <a:buSzPct val="80000"/>
              <a:buFont typeface="Arial" pitchFamily="34" charset="0"/>
              <a:buChar char="•"/>
            </a:pPr>
            <a:r>
              <a:rPr lang="en-GB" altLang="en-US" sz="2800" dirty="0" smtClean="0">
                <a:solidFill>
                  <a:srgbClr val="595959"/>
                </a:solidFill>
                <a:latin typeface="+mn-lt"/>
              </a:rPr>
              <a:t>The VICH member countries and regions United States, Japan and EU and the observer country New Zealand will present  how they implement VICH guidelines in their country/region</a:t>
            </a:r>
          </a:p>
          <a:p>
            <a:pPr>
              <a:spcBef>
                <a:spcPts val="600"/>
              </a:spcBef>
              <a:spcAft>
                <a:spcPts val="600"/>
              </a:spcAft>
              <a:buClr>
                <a:srgbClr val="595959"/>
              </a:buClr>
              <a:buSzPct val="80000"/>
              <a:buFont typeface="Arial" pitchFamily="34" charset="0"/>
              <a:buChar char="•"/>
            </a:pPr>
            <a:r>
              <a:rPr lang="en-GB" altLang="en-US" sz="2800" dirty="0" smtClean="0">
                <a:solidFill>
                  <a:srgbClr val="565656"/>
                </a:solidFill>
                <a:latin typeface="+mn-lt"/>
              </a:rPr>
              <a:t>The VICH Outreach Forum members ASEAN and CAMEVET will report on p</a:t>
            </a:r>
            <a:r>
              <a:rPr lang="en-GB" sz="2800" dirty="0" smtClean="0">
                <a:solidFill>
                  <a:srgbClr val="565656"/>
                </a:solidFill>
              </a:rPr>
              <a:t>ossible </a:t>
            </a:r>
            <a:r>
              <a:rPr lang="en-GB" sz="2800" dirty="0">
                <a:solidFill>
                  <a:srgbClr val="565656"/>
                </a:solidFill>
              </a:rPr>
              <a:t>regulatory obstacles </a:t>
            </a:r>
            <a:r>
              <a:rPr lang="en-GB" sz="2800" dirty="0" smtClean="0">
                <a:solidFill>
                  <a:srgbClr val="565656"/>
                </a:solidFill>
              </a:rPr>
              <a:t>that have been experienced and </a:t>
            </a:r>
            <a:r>
              <a:rPr lang="en-GB" altLang="en-US" sz="2800" dirty="0" smtClean="0">
                <a:solidFill>
                  <a:srgbClr val="565656"/>
                </a:solidFill>
                <a:latin typeface="+mn-lt"/>
              </a:rPr>
              <a:t>reflect on </a:t>
            </a:r>
            <a:r>
              <a:rPr lang="en-GB" sz="2800" dirty="0" smtClean="0">
                <a:solidFill>
                  <a:srgbClr val="565656"/>
                </a:solidFill>
              </a:rPr>
              <a:t>perspectives </a:t>
            </a:r>
            <a:r>
              <a:rPr lang="en-GB" sz="2800" dirty="0">
                <a:solidFill>
                  <a:srgbClr val="565656"/>
                </a:solidFill>
              </a:rPr>
              <a:t>in </a:t>
            </a:r>
            <a:r>
              <a:rPr lang="en-GB" sz="2800" dirty="0" smtClean="0">
                <a:solidFill>
                  <a:srgbClr val="565656"/>
                </a:solidFill>
              </a:rPr>
              <a:t>adopting </a:t>
            </a:r>
            <a:r>
              <a:rPr lang="en-GB" sz="2800" dirty="0">
                <a:solidFill>
                  <a:srgbClr val="565656"/>
                </a:solidFill>
              </a:rPr>
              <a:t>VICH </a:t>
            </a:r>
            <a:r>
              <a:rPr lang="en-GB" sz="2800" dirty="0" smtClean="0">
                <a:solidFill>
                  <a:srgbClr val="565656"/>
                </a:solidFill>
              </a:rPr>
              <a:t>guidelines in Outreach Forum countries/regions</a:t>
            </a:r>
            <a:endParaRPr lang="en-GB" altLang="en-US" sz="2800" dirty="0">
              <a:solidFill>
                <a:srgbClr val="565656"/>
              </a:solidFill>
              <a:latin typeface="+mn-lt"/>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7</a:t>
            </a:fld>
            <a:endParaRPr kumimoji="1" lang="ja-JP" altLang="en-US"/>
          </a:p>
        </p:txBody>
      </p:sp>
    </p:spTree>
    <p:extLst>
      <p:ext uri="{BB962C8B-B14F-4D97-AF65-F5344CB8AC3E}">
        <p14:creationId xmlns:p14="http://schemas.microsoft.com/office/powerpoint/2010/main" val="3475371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タイトル 4"/>
          <p:cNvSpPr>
            <a:spLocks noGrp="1"/>
          </p:cNvSpPr>
          <p:nvPr>
            <p:ph type="title"/>
          </p:nvPr>
        </p:nvSpPr>
        <p:spPr>
          <a:xfrm>
            <a:off x="847725" y="2869034"/>
            <a:ext cx="7477125" cy="946298"/>
          </a:xfrm>
        </p:spPr>
        <p:txBody>
          <a:bodyPr>
            <a:noAutofit/>
          </a:bodyPr>
          <a:lstStyle/>
          <a:p>
            <a:pPr algn="ctr"/>
            <a:r>
              <a:rPr lang="en-US" altLang="ja-JP" sz="2800" b="0" cap="none" dirty="0" smtClean="0">
                <a:solidFill>
                  <a:schemeClr val="bg1"/>
                </a:solidFill>
                <a:latin typeface="Arial Rounded MT Bold" panose="020F0704030504030204" pitchFamily="34" charset="0"/>
                <a:cs typeface="Arial" panose="020B0604020202020204" pitchFamily="34" charset="0"/>
              </a:rPr>
              <a:t>How are VICH guidelines used in the United States ?</a:t>
            </a:r>
            <a:r>
              <a:rPr kumimoji="1" lang="ja-JP" altLang="en-US" sz="2800" b="0" cap="none" dirty="0" smtClean="0">
                <a:solidFill>
                  <a:schemeClr val="bg1"/>
                </a:solidFill>
                <a:latin typeface="Arial Rounded MT Bold" panose="020F0704030504030204" pitchFamily="34" charset="0"/>
                <a:cs typeface="Arial" panose="020B0604020202020204" pitchFamily="34" charset="0"/>
              </a:rPr>
              <a:t/>
            </a:r>
            <a:br>
              <a:rPr kumimoji="1" lang="ja-JP" altLang="en-US" sz="2800" b="0" cap="none" dirty="0" smtClean="0">
                <a:solidFill>
                  <a:schemeClr val="bg1"/>
                </a:solidFill>
                <a:latin typeface="Arial Rounded MT Bold" panose="020F0704030504030204" pitchFamily="34" charset="0"/>
                <a:cs typeface="Arial" panose="020B0604020202020204" pitchFamily="34" charset="0"/>
              </a:rPr>
            </a:br>
            <a:endParaRPr kumimoji="1" lang="ja-JP" altLang="en-US" sz="2800" b="0" cap="none" dirty="0"/>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8</a:t>
            </a:fld>
            <a:endParaRPr kumimoji="1" lang="ja-JP" altLang="en-US"/>
          </a:p>
        </p:txBody>
      </p:sp>
      <p:sp>
        <p:nvSpPr>
          <p:cNvPr id="4" name="タイトル 4"/>
          <p:cNvSpPr txBox="1">
            <a:spLocks/>
          </p:cNvSpPr>
          <p:nvPr/>
        </p:nvSpPr>
        <p:spPr>
          <a:xfrm>
            <a:off x="847725" y="4993109"/>
            <a:ext cx="7477125" cy="946298"/>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4000" b="1" kern="1200" cap="all">
                <a:solidFill>
                  <a:schemeClr val="tx1"/>
                </a:solidFill>
                <a:latin typeface="+mj-lt"/>
                <a:ea typeface="+mj-ea"/>
                <a:cs typeface="+mj-cs"/>
              </a:defRPr>
            </a:lvl1pPr>
          </a:lstStyle>
          <a:p>
            <a:pPr algn="r"/>
            <a:r>
              <a:rPr lang="en-US" altLang="ja-JP" sz="2800" b="0" cap="none" dirty="0" smtClean="0">
                <a:solidFill>
                  <a:schemeClr val="bg1"/>
                </a:solidFill>
                <a:latin typeface="Arial Rounded MT Bold" panose="020F0704030504030204" pitchFamily="34" charset="0"/>
                <a:cs typeface="Arial" panose="020B0604020202020204" pitchFamily="34" charset="0"/>
              </a:rPr>
              <a:t>Dr Merton Smith</a:t>
            </a:r>
          </a:p>
          <a:p>
            <a:pPr algn="r"/>
            <a:r>
              <a:rPr lang="en-US" altLang="ja-JP" sz="2800" b="0" cap="none" dirty="0" smtClean="0">
                <a:solidFill>
                  <a:schemeClr val="bg1"/>
                </a:solidFill>
                <a:latin typeface="Arial Rounded MT Bold" panose="020F0704030504030204" pitchFamily="34" charset="0"/>
                <a:cs typeface="Arial" panose="020B0604020202020204" pitchFamily="34" charset="0"/>
              </a:rPr>
              <a:t>FDA</a:t>
            </a:r>
            <a:r>
              <a:rPr lang="ja-JP" altLang="en-US" sz="2800" b="0" cap="none" dirty="0" smtClean="0">
                <a:solidFill>
                  <a:schemeClr val="bg1"/>
                </a:solidFill>
                <a:latin typeface="Arial Rounded MT Bold" panose="020F0704030504030204" pitchFamily="34" charset="0"/>
                <a:cs typeface="Arial" panose="020B0604020202020204" pitchFamily="34" charset="0"/>
              </a:rPr>
              <a:t/>
            </a:r>
            <a:br>
              <a:rPr lang="ja-JP" altLang="en-US" sz="2800" b="0" cap="none" dirty="0" smtClean="0">
                <a:solidFill>
                  <a:schemeClr val="bg1"/>
                </a:solidFill>
                <a:latin typeface="Arial Rounded MT Bold" panose="020F0704030504030204" pitchFamily="34" charset="0"/>
                <a:cs typeface="Arial" panose="020B0604020202020204" pitchFamily="34" charset="0"/>
              </a:rPr>
            </a:br>
            <a:endParaRPr lang="ja-JP" altLang="en-US" sz="2800" b="0" cap="none" dirty="0"/>
          </a:p>
        </p:txBody>
      </p:sp>
    </p:spTree>
    <p:extLst>
      <p:ext uri="{BB962C8B-B14F-4D97-AF65-F5344CB8AC3E}">
        <p14:creationId xmlns:p14="http://schemas.microsoft.com/office/powerpoint/2010/main" val="3249865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537029" y="79375"/>
            <a:ext cx="6308396" cy="766445"/>
          </a:xfrm>
        </p:spPr>
        <p:txBody>
          <a:bodyPr>
            <a:noAutofit/>
          </a:bodyPr>
          <a:lstStyle/>
          <a:p>
            <a:pPr>
              <a:defRPr/>
            </a:pPr>
            <a:r>
              <a:rPr lang="en-GB" altLang="en-US" sz="2800" dirty="0" smtClean="0">
                <a:solidFill>
                  <a:srgbClr val="0070C0"/>
                </a:solidFill>
              </a:rPr>
              <a:t>How are VICH GLs used in the </a:t>
            </a:r>
            <a:br>
              <a:rPr lang="en-GB" altLang="en-US" sz="2800" dirty="0" smtClean="0">
                <a:solidFill>
                  <a:srgbClr val="0070C0"/>
                </a:solidFill>
              </a:rPr>
            </a:br>
            <a:r>
              <a:rPr lang="en-GB" altLang="en-US" sz="2800" dirty="0" smtClean="0">
                <a:solidFill>
                  <a:srgbClr val="0070C0"/>
                </a:solidFill>
              </a:rPr>
              <a:t>United States (1/3)</a:t>
            </a:r>
            <a:endParaRPr lang="en-GB" sz="2800" dirty="0" smtClean="0">
              <a:solidFill>
                <a:srgbClr val="0070C0"/>
              </a:solidFill>
              <a:latin typeface="Tahoma" charset="0"/>
            </a:endParaRPr>
          </a:p>
        </p:txBody>
      </p:sp>
      <p:sp>
        <p:nvSpPr>
          <p:cNvPr id="5" name="Rectangle 3"/>
          <p:cNvSpPr>
            <a:spLocks noGrp="1" noChangeArrowheads="1"/>
          </p:cNvSpPr>
          <p:nvPr>
            <p:ph idx="1"/>
          </p:nvPr>
        </p:nvSpPr>
        <p:spPr bwMode="auto">
          <a:xfrm>
            <a:off x="104775" y="1280160"/>
            <a:ext cx="8886825" cy="474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lgn="ctr">
              <a:spcBef>
                <a:spcPts val="600"/>
              </a:spcBef>
              <a:spcAft>
                <a:spcPts val="600"/>
              </a:spcAft>
              <a:buClr>
                <a:srgbClr val="595959"/>
              </a:buClr>
              <a:buSzPct val="80000"/>
              <a:buNone/>
            </a:pPr>
            <a:r>
              <a:rPr lang="en-GB" altLang="en-US" sz="3600" b="1" u="sng" dirty="0" smtClean="0">
                <a:solidFill>
                  <a:srgbClr val="595959"/>
                </a:solidFill>
                <a:latin typeface="+mn-lt"/>
              </a:rPr>
              <a:t>Role of Guidelines</a:t>
            </a:r>
          </a:p>
          <a:p>
            <a:pPr>
              <a:spcBef>
                <a:spcPts val="600"/>
              </a:spcBef>
              <a:spcAft>
                <a:spcPts val="600"/>
              </a:spcAft>
              <a:buClr>
                <a:srgbClr val="595959"/>
              </a:buClr>
              <a:buSzPct val="80000"/>
              <a:buFont typeface="Arial" pitchFamily="34" charset="0"/>
              <a:buChar char="•"/>
            </a:pPr>
            <a:r>
              <a:rPr lang="en-GB" sz="3100" dirty="0" smtClean="0"/>
              <a:t>G</a:t>
            </a:r>
            <a:r>
              <a:rPr lang="en-US" sz="3100" dirty="0" err="1" smtClean="0"/>
              <a:t>uidelines</a:t>
            </a:r>
            <a:r>
              <a:rPr lang="en-US" sz="3100" dirty="0" smtClean="0"/>
              <a:t> </a:t>
            </a:r>
            <a:r>
              <a:rPr lang="en-US" sz="3100" dirty="0"/>
              <a:t>(or </a:t>
            </a:r>
            <a:r>
              <a:rPr lang="en-US" sz="3100" dirty="0" err="1" smtClean="0"/>
              <a:t>Guidances</a:t>
            </a:r>
            <a:r>
              <a:rPr lang="en-US" sz="3100" dirty="0"/>
              <a:t>) are documents that explain FDA’s and APHIS’ interpretation of, or policy on, a particular regulatory </a:t>
            </a:r>
            <a:r>
              <a:rPr lang="en-US" sz="3100" dirty="0" smtClean="0"/>
              <a:t>issue</a:t>
            </a:r>
          </a:p>
          <a:p>
            <a:pPr>
              <a:spcBef>
                <a:spcPts val="600"/>
              </a:spcBef>
              <a:spcAft>
                <a:spcPts val="600"/>
              </a:spcAft>
              <a:buClr>
                <a:srgbClr val="595959"/>
              </a:buClr>
              <a:buSzPct val="80000"/>
              <a:buFont typeface="Arial" pitchFamily="34" charset="0"/>
              <a:buChar char="•"/>
            </a:pPr>
            <a:r>
              <a:rPr lang="en-US" sz="3100" dirty="0" err="1"/>
              <a:t>G</a:t>
            </a:r>
            <a:r>
              <a:rPr lang="en-US" sz="3100" dirty="0" err="1" smtClean="0"/>
              <a:t>uidances</a:t>
            </a:r>
            <a:r>
              <a:rPr lang="en-US" sz="3100" dirty="0" smtClean="0"/>
              <a:t> are prepared primarily </a:t>
            </a:r>
            <a:r>
              <a:rPr lang="en-US" sz="3100" dirty="0"/>
              <a:t>for industry, but they also may be useful to other stakeholders as well as to </a:t>
            </a:r>
            <a:r>
              <a:rPr lang="en-US" sz="3100" dirty="0" smtClean="0"/>
              <a:t>FDA’s or APHIS’ </a:t>
            </a:r>
            <a:r>
              <a:rPr lang="en-US" sz="3100" dirty="0"/>
              <a:t>own </a:t>
            </a:r>
            <a:r>
              <a:rPr lang="en-US" sz="3100" dirty="0" smtClean="0"/>
              <a:t>staff</a:t>
            </a:r>
          </a:p>
          <a:p>
            <a:pPr>
              <a:spcBef>
                <a:spcPts val="600"/>
              </a:spcBef>
              <a:spcAft>
                <a:spcPts val="600"/>
              </a:spcAft>
              <a:buClr>
                <a:srgbClr val="595959"/>
              </a:buClr>
              <a:buSzPct val="80000"/>
              <a:buFont typeface="Arial" pitchFamily="34" charset="0"/>
              <a:buChar char="•"/>
            </a:pPr>
            <a:r>
              <a:rPr lang="en-US" sz="3100" dirty="0" err="1"/>
              <a:t>G</a:t>
            </a:r>
            <a:r>
              <a:rPr lang="en-US" sz="3100" dirty="0" err="1" smtClean="0"/>
              <a:t>uidances</a:t>
            </a:r>
            <a:r>
              <a:rPr lang="en-US" sz="3100" dirty="0" smtClean="0"/>
              <a:t> are used to </a:t>
            </a:r>
            <a:r>
              <a:rPr lang="en-US" sz="3100" dirty="0"/>
              <a:t>address such matters as the design, manufacturing, and testing of regulated products; scientific issues; content and evaluation of applications for product approvals; and inspection and enforcement </a:t>
            </a:r>
            <a:r>
              <a:rPr lang="en-US" sz="3100" dirty="0" smtClean="0"/>
              <a:t>policies</a:t>
            </a: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9</a:t>
            </a:fld>
            <a:endParaRPr kumimoji="1" lang="ja-JP" altLang="en-US"/>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229" t="45463" r="56562" b="40835"/>
          <a:stretch/>
        </p:blipFill>
        <p:spPr bwMode="auto">
          <a:xfrm>
            <a:off x="0" y="0"/>
            <a:ext cx="1537029" cy="1160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0693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2135</TotalTime>
  <Words>2036</Words>
  <Application>Microsoft Office PowerPoint</Application>
  <PresentationFormat>On-screen Show (4:3)</PresentationFormat>
  <Paragraphs>192</Paragraphs>
  <Slides>32</Slides>
  <Notes>1</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テーマ</vt:lpstr>
      <vt:lpstr>1_Office テーマ</vt:lpstr>
      <vt:lpstr>PowerPoint Presentation</vt:lpstr>
      <vt:lpstr>PowerPoint Presentation</vt:lpstr>
      <vt:lpstr>Introduction   </vt:lpstr>
      <vt:lpstr>How to use VICH guidelines (1/4)</vt:lpstr>
      <vt:lpstr>How to use VICH guidelines (2/4)</vt:lpstr>
      <vt:lpstr>How to use VICH guidelines (3/4)</vt:lpstr>
      <vt:lpstr>How to use VICH guidelines (4/4)</vt:lpstr>
      <vt:lpstr>How are VICH guidelines used in the United States ? </vt:lpstr>
      <vt:lpstr>How are VICH GLs used in the  United States (1/3)</vt:lpstr>
      <vt:lpstr>How are VICH GLs used in the  United States (2/3)</vt:lpstr>
      <vt:lpstr>How are VICH GLs used in the  United States (3/3)</vt:lpstr>
      <vt:lpstr>PowerPoint Presentation</vt:lpstr>
      <vt:lpstr>How are VICH GLs used in Japan (1/3)</vt:lpstr>
      <vt:lpstr>How are VICH GLs used in Japan (2/3)</vt:lpstr>
      <vt:lpstr>How are VICH GLs used in Japan (3/3)</vt:lpstr>
      <vt:lpstr>PowerPoint Presentation</vt:lpstr>
      <vt:lpstr>How are VICH GLs used in the EU (1/3)</vt:lpstr>
      <vt:lpstr>How are VICH GLs used in the EU (2/3)</vt:lpstr>
      <vt:lpstr>How are VICH GLs used in the EU (3/3)</vt:lpstr>
      <vt:lpstr>PowerPoint Presentation</vt:lpstr>
      <vt:lpstr>How are VICH GLs used in New Zealand (1/3)</vt:lpstr>
      <vt:lpstr>How are VICH GLs used in New Zealand (2/3)</vt:lpstr>
      <vt:lpstr>How are VICH GLs used in New Zealand (3/3)</vt:lpstr>
      <vt:lpstr>PowerPoint Presentation</vt:lpstr>
      <vt:lpstr>Obstacles in adopting VICH guidelines in ASEAN countries (1/2)</vt:lpstr>
      <vt:lpstr>Efforts in adopting VICH guidelines in ASEAN countries (2/2)</vt:lpstr>
      <vt:lpstr>PowerPoint Presentation</vt:lpstr>
      <vt:lpstr>                     Experience in adopting VICH guidelines in CAMEVET countries (1/2)</vt:lpstr>
      <vt:lpstr>                  Experience in adopting VICH guidelines in CAMEVET countries (2/2)</vt:lpstr>
      <vt:lpstr>                  Perspectives for adopting VICH guidelines</vt:lpstr>
      <vt:lpstr>PowerPoint Presentation</vt:lpstr>
      <vt:lpstr>The VICH public website  (http://www.vichsec.org)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ken_noda</dc:creator>
  <cp:lastModifiedBy>Sophie Frederickx</cp:lastModifiedBy>
  <cp:revision>245</cp:revision>
  <cp:lastPrinted>2015-08-12T18:18:20Z</cp:lastPrinted>
  <dcterms:created xsi:type="dcterms:W3CDTF">2014-11-18T04:24:21Z</dcterms:created>
  <dcterms:modified xsi:type="dcterms:W3CDTF">2015-11-05T08:15:24Z</dcterms:modified>
</cp:coreProperties>
</file>