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 id="306" r:id="rId3"/>
    <p:sldId id="296" r:id="rId4"/>
    <p:sldId id="299" r:id="rId5"/>
    <p:sldId id="300" r:id="rId6"/>
    <p:sldId id="267" r:id="rId7"/>
    <p:sldId id="269" r:id="rId8"/>
    <p:sldId id="270" r:id="rId9"/>
    <p:sldId id="259" r:id="rId10"/>
    <p:sldId id="256" r:id="rId11"/>
    <p:sldId id="262" r:id="rId12"/>
    <p:sldId id="261" r:id="rId13"/>
    <p:sldId id="263" r:id="rId14"/>
    <p:sldId id="277" r:id="rId15"/>
    <p:sldId id="266" r:id="rId16"/>
    <p:sldId id="307" r:id="rId17"/>
    <p:sldId id="288" r:id="rId18"/>
    <p:sldId id="290" r:id="rId19"/>
    <p:sldId id="283" r:id="rId20"/>
    <p:sldId id="286" r:id="rId21"/>
    <p:sldId id="271" r:id="rId22"/>
    <p:sldId id="276" r:id="rId23"/>
    <p:sldId id="275" r:id="rId24"/>
    <p:sldId id="274" r:id="rId25"/>
    <p:sldId id="273" r:id="rId26"/>
    <p:sldId id="291" r:id="rId27"/>
    <p:sldId id="292" r:id="rId28"/>
    <p:sldId id="293" r:id="rId29"/>
    <p:sldId id="308" r:id="rId30"/>
    <p:sldId id="284" r:id="rId31"/>
    <p:sldId id="278" r:id="rId32"/>
    <p:sldId id="281" r:id="rId33"/>
    <p:sldId id="280" r:id="rId34"/>
    <p:sldId id="282" r:id="rId35"/>
    <p:sldId id="287" r:id="rId36"/>
    <p:sldId id="295" r:id="rId37"/>
    <p:sldId id="301" r:id="rId38"/>
    <p:sldId id="302" r:id="rId39"/>
    <p:sldId id="303" r:id="rId40"/>
    <p:sldId id="304" r:id="rId41"/>
    <p:sldId id="272" r:id="rId42"/>
    <p:sldId id="27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7E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15000" autoAdjust="0"/>
    <p:restoredTop sz="94660"/>
  </p:normalViewPr>
  <p:slideViewPr>
    <p:cSldViewPr snapToGrid="0">
      <p:cViewPr>
        <p:scale>
          <a:sx n="77" d="100"/>
          <a:sy n="77" d="100"/>
        </p:scale>
        <p:origin x="-3492" y="-978"/>
      </p:cViewPr>
      <p:guideLst>
        <p:guide orient="horz" pos="2160"/>
        <p:guide pos="2880"/>
      </p:guideLst>
    </p:cSldViewPr>
  </p:slideViewPr>
  <p:notesTextViewPr>
    <p:cViewPr>
      <p:scale>
        <a:sx n="1" d="1"/>
        <a:sy n="1" d="1"/>
      </p:scale>
      <p:origin x="0" y="0"/>
    </p:cViewPr>
  </p:notesTextViewPr>
  <p:sorterViewPr>
    <p:cViewPr varScale="1">
      <p:scale>
        <a:sx n="1" d="1"/>
        <a:sy n="1" d="1"/>
      </p:scale>
      <p:origin x="0" y="-12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oleObject" Target="file:///\\fda.gov\wodc\CVM\Users01\MMARTIN1\Bioequivalence\International%20work\VICH\Japan%202015\2-compt%20exploring%20dos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da.gov\wodc\CVM\Users01\MMARTIN1\Bioequivalence\International%20work\VICH\Japan%202015\2-compt%20exploring%20dos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da.gov\wodc\CVM\Users01\MMARTIN1\Bioequivalence\International%20work\VICH\Japan%202015\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en-US"/>
              <a:t>Why HFS assessments are needed</a:t>
            </a:r>
          </a:p>
        </c:rich>
      </c:tx>
      <c:overlay val="0"/>
    </c:title>
    <c:autoTitleDeleted val="0"/>
    <c:plotArea>
      <c:layout>
        <c:manualLayout>
          <c:layoutTarget val="inner"/>
          <c:xMode val="edge"/>
          <c:yMode val="edge"/>
          <c:x val="0.10891236079825847"/>
          <c:y val="0.13708007644917425"/>
          <c:w val="0.84839960629921263"/>
          <c:h val="0.69867785895153545"/>
        </c:manualLayout>
      </c:layout>
      <c:scatterChart>
        <c:scatterStyle val="smoothMarker"/>
        <c:varyColors val="0"/>
        <c:ser>
          <c:idx val="0"/>
          <c:order val="0"/>
          <c:tx>
            <c:strRef>
              <c:f>Sheet5!$L$2</c:f>
              <c:strCache>
                <c:ptCount val="1"/>
                <c:pt idx="0">
                  <c:v>Plasma Ref</c:v>
                </c:pt>
              </c:strCache>
            </c:strRef>
          </c:tx>
          <c:xVal>
            <c:numRef>
              <c:f>Sheet5!$K$3:$K$78</c:f>
              <c:numCache>
                <c:formatCode>General</c:formatCode>
                <c:ptCount val="7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numCache>
            </c:numRef>
          </c:xVal>
          <c:yVal>
            <c:numRef>
              <c:f>Sheet5!$L$3:$L$78</c:f>
              <c:numCache>
                <c:formatCode>General</c:formatCode>
                <c:ptCount val="76"/>
                <c:pt idx="0">
                  <c:v>0</c:v>
                </c:pt>
                <c:pt idx="1">
                  <c:v>6.4632528883561946</c:v>
                </c:pt>
                <c:pt idx="2">
                  <c:v>8.9518786933018717</c:v>
                </c:pt>
                <c:pt idx="3">
                  <c:v>9.8241957771658228</c:v>
                </c:pt>
                <c:pt idx="4">
                  <c:v>9.9866408925066601</c:v>
                </c:pt>
                <c:pt idx="5">
                  <c:v>9.806610921388117</c:v>
                </c:pt>
                <c:pt idx="6">
                  <c:v>9.4465350566986359</c:v>
                </c:pt>
                <c:pt idx="7">
                  <c:v>8.9872353591555623</c:v>
                </c:pt>
                <c:pt idx="8">
                  <c:v>8.4743344019616558</c:v>
                </c:pt>
                <c:pt idx="9">
                  <c:v>7.9363714657852142</c:v>
                </c:pt>
                <c:pt idx="10">
                  <c:v>7.392370646114486</c:v>
                </c:pt>
                <c:pt idx="11">
                  <c:v>6.8553623010953544</c:v>
                </c:pt>
                <c:pt idx="12">
                  <c:v>6.3342649121757733</c:v>
                </c:pt>
                <c:pt idx="13">
                  <c:v>5.835037937266808</c:v>
                </c:pt>
                <c:pt idx="14">
                  <c:v>5.3614650910209489</c:v>
                </c:pt>
                <c:pt idx="15">
                  <c:v>4.9157212358921418</c:v>
                </c:pt>
                <c:pt idx="16">
                  <c:v>4.4987963440729253</c:v>
                </c:pt>
                <c:pt idx="17">
                  <c:v>4.1108172327117414</c:v>
                </c:pt>
                <c:pt idx="18">
                  <c:v>3.7512928783224821</c:v>
                </c:pt>
                <c:pt idx="19">
                  <c:v>3.4193013424542653</c:v>
                </c:pt>
                <c:pt idx="20">
                  <c:v>3.1136316555884265</c:v>
                </c:pt>
                <c:pt idx="21">
                  <c:v>2.8328908388397034</c:v>
                </c:pt>
                <c:pt idx="22">
                  <c:v>2.5755839390398383</c:v>
                </c:pt>
                <c:pt idx="23">
                  <c:v>2.3401732084291877</c:v>
                </c:pt>
                <c:pt idx="24">
                  <c:v>2.1251212130052983</c:v>
                </c:pt>
                <c:pt idx="25">
                  <c:v>1.9289216034334624</c:v>
                </c:pt>
                <c:pt idx="26">
                  <c:v>1.7501204605029153</c:v>
                </c:pt>
                <c:pt idx="27">
                  <c:v>1.5873304828450268</c:v>
                </c:pt>
                <c:pt idx="28">
                  <c:v>1.4392397794860774</c:v>
                </c:pt>
                <c:pt idx="29">
                  <c:v>1.304616633898767</c:v>
                </c:pt>
                <c:pt idx="30">
                  <c:v>1.1823112961613076</c:v>
                </c:pt>
                <c:pt idx="31">
                  <c:v>1.0712556172678149</c:v>
                </c:pt>
                <c:pt idx="32">
                  <c:v>0.9704611501129865</c:v>
                </c:pt>
                <c:pt idx="33">
                  <c:v>0.87901619382609486</c:v>
                </c:pt>
                <c:pt idx="34">
                  <c:v>0.79608214300127178</c:v>
                </c:pt>
                <c:pt idx="35">
                  <c:v>0.72088941391474892</c:v>
                </c:pt>
                <c:pt idx="36">
                  <c:v>0.65273315048804237</c:v>
                </c:pt>
                <c:pt idx="37">
                  <c:v>0.59096885918460706</c:v>
                </c:pt>
                <c:pt idx="38">
                  <c:v>0.53500808078382467</c:v>
                </c:pt>
                <c:pt idx="39">
                  <c:v>0.48431417536223687</c:v>
                </c:pt>
                <c:pt idx="40">
                  <c:v>0.43839827270797777</c:v>
                </c:pt>
                <c:pt idx="41">
                  <c:v>0.39681542213624027</c:v>
                </c:pt>
                <c:pt idx="42">
                  <c:v>0.35916096195581337</c:v>
                </c:pt>
                <c:pt idx="43">
                  <c:v>0.32506711863596899</c:v>
                </c:pt>
                <c:pt idx="44">
                  <c:v>0.2941998382381133</c:v>
                </c:pt>
                <c:pt idx="45">
                  <c:v>0.26625584728105656</c:v>
                </c:pt>
                <c:pt idx="46">
                  <c:v>0.24095993641325111</c:v>
                </c:pt>
                <c:pt idx="47">
                  <c:v>0.21806245768843932</c:v>
                </c:pt>
                <c:pt idx="48">
                  <c:v>0.19733702458600066</c:v>
                </c:pt>
                <c:pt idx="49">
                  <c:v>0.17857840295352098</c:v>
                </c:pt>
                <c:pt idx="50">
                  <c:v>0.16160058059827165</c:v>
                </c:pt>
                <c:pt idx="51">
                  <c:v>0.14623500317877466</c:v>
                </c:pt>
                <c:pt idx="52">
                  <c:v>0.13232896424156734</c:v>
                </c:pt>
                <c:pt idx="53">
                  <c:v>0.11974413763073377</c:v>
                </c:pt>
                <c:pt idx="54">
                  <c:v>0.10835524100713563</c:v>
                </c:pt>
                <c:pt idx="55">
                  <c:v>9.8048819804022955E-2</c:v>
                </c:pt>
                <c:pt idx="56">
                  <c:v>8.8722141581021069E-2</c:v>
                </c:pt>
                <c:pt idx="57">
                  <c:v>8.028219139357555E-2</c:v>
                </c:pt>
                <c:pt idx="58">
                  <c:v>7.2644759450994786E-2</c:v>
                </c:pt>
                <c:pt idx="59">
                  <c:v>6.5733612979815392E-2</c:v>
                </c:pt>
                <c:pt idx="60">
                  <c:v>5.9479744830969475E-2</c:v>
                </c:pt>
                <c:pt idx="61">
                  <c:v>5.3820691962930323E-2</c:v>
                </c:pt>
                <c:pt idx="62">
                  <c:v>4.8699917494751999E-2</c:v>
                </c:pt>
                <c:pt idx="63">
                  <c:v>4.4066250550569383E-2</c:v>
                </c:pt>
                <c:pt idx="64">
                  <c:v>3.9873378609847847E-2</c:v>
                </c:pt>
                <c:pt idx="65">
                  <c:v>3.6079387535559421E-2</c:v>
                </c:pt>
                <c:pt idx="66">
                  <c:v>3.2646344876297063E-2</c:v>
                </c:pt>
                <c:pt idx="67">
                  <c:v>2.953992242934363E-2</c:v>
                </c:pt>
                <c:pt idx="68">
                  <c:v>2.6729054411435051E-2</c:v>
                </c:pt>
                <c:pt idx="69">
                  <c:v>2.4185627914123094E-2</c:v>
                </c:pt>
                <c:pt idx="70">
                  <c:v>2.1884202623075943E-2</c:v>
                </c:pt>
                <c:pt idx="71">
                  <c:v>1.9801757057221429E-2</c:v>
                </c:pt>
                <c:pt idx="72">
                  <c:v>1.7917458836179425E-2</c:v>
                </c:pt>
                <c:pt idx="73">
                  <c:v>1.6212456714753052E-2</c:v>
                </c:pt>
                <c:pt idx="74">
                  <c:v>1.4669692333083302E-2</c:v>
                </c:pt>
                <c:pt idx="75">
                  <c:v>1.3273729822065664E-2</c:v>
                </c:pt>
              </c:numCache>
            </c:numRef>
          </c:yVal>
          <c:smooth val="1"/>
        </c:ser>
        <c:ser>
          <c:idx val="1"/>
          <c:order val="1"/>
          <c:tx>
            <c:strRef>
              <c:f>Sheet5!$M$2</c:f>
              <c:strCache>
                <c:ptCount val="1"/>
                <c:pt idx="0">
                  <c:v>Tissue Ref</c:v>
                </c:pt>
              </c:strCache>
            </c:strRef>
          </c:tx>
          <c:xVal>
            <c:numRef>
              <c:f>Sheet5!$K$3:$K$78</c:f>
              <c:numCache>
                <c:formatCode>General</c:formatCode>
                <c:ptCount val="7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numCache>
            </c:numRef>
          </c:xVal>
          <c:yVal>
            <c:numRef>
              <c:f>Sheet5!$M$3:$M$78</c:f>
              <c:numCache>
                <c:formatCode>General</c:formatCode>
                <c:ptCount val="76"/>
                <c:pt idx="0">
                  <c:v>0</c:v>
                </c:pt>
                <c:pt idx="1">
                  <c:v>1.6158132220890487</c:v>
                </c:pt>
                <c:pt idx="2">
                  <c:v>3.2074576065788971</c:v>
                </c:pt>
                <c:pt idx="3">
                  <c:v>4.3805235082387934</c:v>
                </c:pt>
                <c:pt idx="4">
                  <c:v>5.1249743280699409</c:v>
                </c:pt>
                <c:pt idx="5">
                  <c:v>5.5266373271889933</c:v>
                </c:pt>
                <c:pt idx="6">
                  <c:v>5.6776161604880553</c:v>
                </c:pt>
                <c:pt idx="7">
                  <c:v>5.653378536081723</c:v>
                </c:pt>
                <c:pt idx="8">
                  <c:v>5.5106107221394476</c:v>
                </c:pt>
                <c:pt idx="9">
                  <c:v>5.2904592997299726</c:v>
                </c:pt>
                <c:pt idx="10">
                  <c:v>5.0223682413666051</c:v>
                </c:pt>
                <c:pt idx="11">
                  <c:v>4.7272615200938013</c:v>
                </c:pt>
                <c:pt idx="12">
                  <c:v>4.4199231401002237</c:v>
                </c:pt>
                <c:pt idx="13">
                  <c:v>4.1107133683768362</c:v>
                </c:pt>
                <c:pt idx="14">
                  <c:v>3.8067942937813388</c:v>
                </c:pt>
                <c:pt idx="15">
                  <c:v>3.5130068852418388</c:v>
                </c:pt>
                <c:pt idx="16">
                  <c:v>3.2325032171633348</c:v>
                </c:pt>
                <c:pt idx="17">
                  <c:v>2.9672062384759359</c:v>
                </c:pt>
                <c:pt idx="18">
                  <c:v>2.7181469626661818</c:v>
                </c:pt>
                <c:pt idx="19">
                  <c:v>2.4857135132132755</c:v>
                </c:pt>
                <c:pt idx="20">
                  <c:v>2.2698360218250717</c:v>
                </c:pt>
                <c:pt idx="21">
                  <c:v>2.0701243228049688</c:v>
                </c:pt>
                <c:pt idx="22">
                  <c:v>1.8859705784429408</c:v>
                </c:pt>
                <c:pt idx="23">
                  <c:v>1.7166256491730614</c:v>
                </c:pt>
                <c:pt idx="24">
                  <c:v>1.5612556927551613</c:v>
                </c:pt>
                <c:pt idx="25">
                  <c:v>1.4189838165114623</c:v>
                </c:pt>
                <c:pt idx="26">
                  <c:v>1.2889204050326062</c:v>
                </c:pt>
                <c:pt idx="27">
                  <c:v>1.1701848637308205</c:v>
                </c:pt>
                <c:pt idx="28">
                  <c:v>1.0619208631100117</c:v>
                </c:pt>
                <c:pt idx="29">
                  <c:v>0.96330667634069878</c:v>
                </c:pt>
                <c:pt idx="30">
                  <c:v>0.87356182984474606</c:v>
                </c:pt>
                <c:pt idx="31">
                  <c:v>0.79195100222380133</c:v>
                </c:pt>
                <c:pt idx="32">
                  <c:v>0.71778588886252748</c:v>
                </c:pt>
                <c:pt idx="33">
                  <c:v>0.6504255817740402</c:v>
                </c:pt>
                <c:pt idx="34">
                  <c:v>0.58927588481474202</c:v>
                </c:pt>
                <c:pt idx="35">
                  <c:v>0.53378788436753244</c:v>
                </c:pt>
                <c:pt idx="36">
                  <c:v>0.48345601824253004</c:v>
                </c:pt>
                <c:pt idx="37">
                  <c:v>0.43781582574166977</c:v>
                </c:pt>
                <c:pt idx="38">
                  <c:v>0.39644151564095803</c:v>
                </c:pt>
                <c:pt idx="39">
                  <c:v>0.35894345322513399</c:v>
                </c:pt>
                <c:pt idx="40">
                  <c:v>0.32496564011207485</c:v>
                </c:pt>
                <c:pt idx="41">
                  <c:v>0.29418323960130499</c:v>
                </c:pt>
                <c:pt idx="42">
                  <c:v>0.26630018424973634</c:v>
                </c:pt>
                <c:pt idx="43">
                  <c:v>0.24104689020883405</c:v>
                </c:pt>
                <c:pt idx="44">
                  <c:v>0.21817809368482877</c:v>
                </c:pt>
                <c:pt idx="45">
                  <c:v>0.1974708180311614</c:v>
                </c:pt>
                <c:pt idx="46">
                  <c:v>0.1787224749220096</c:v>
                </c:pt>
                <c:pt idx="47">
                  <c:v>0.16174909937531559</c:v>
                </c:pt>
                <c:pt idx="48">
                  <c:v>0.14638371577168952</c:v>
                </c:pt>
                <c:pt idx="49">
                  <c:v>0.13247483020139394</c:v>
                </c:pt>
                <c:pt idx="50">
                  <c:v>0.11988504327040428</c:v>
                </c:pt>
                <c:pt idx="51">
                  <c:v>0.10848977675693623</c:v>
                </c:pt>
                <c:pt idx="52">
                  <c:v>9.8176107114553574E-2</c:v>
                </c:pt>
                <c:pt idx="53">
                  <c:v>8.8841698676415587E-2</c:v>
                </c:pt>
                <c:pt idx="54">
                  <c:v>8.0393829457633265E-2</c:v>
                </c:pt>
                <c:pt idx="55">
                  <c:v>7.2748502625585701E-2</c:v>
                </c:pt>
                <c:pt idx="56">
                  <c:v>6.5829636970606689E-2</c:v>
                </c:pt>
                <c:pt idx="57">
                  <c:v>5.9568330030757899E-2</c:v>
                </c:pt>
                <c:pt idx="58">
                  <c:v>5.3902187881203434E-2</c:v>
                </c:pt>
                <c:pt idx="59">
                  <c:v>4.8774715973675907E-2</c:v>
                </c:pt>
                <c:pt idx="60">
                  <c:v>4.4134765791947916E-2</c:v>
                </c:pt>
                <c:pt idx="61">
                  <c:v>3.9936032465901328E-2</c:v>
                </c:pt>
                <c:pt idx="62">
                  <c:v>3.6136598853228799E-2</c:v>
                </c:pt>
                <c:pt idx="63">
                  <c:v>3.2698521949579624E-2</c:v>
                </c:pt>
                <c:pt idx="64">
                  <c:v>2.9587457822209735E-2</c:v>
                </c:pt>
                <c:pt idx="65">
                  <c:v>2.6772321577215694E-2</c:v>
                </c:pt>
                <c:pt idx="66">
                  <c:v>2.4224979165403681E-2</c:v>
                </c:pt>
                <c:pt idx="67">
                  <c:v>2.1919968106578116E-2</c:v>
                </c:pt>
                <c:pt idx="68">
                  <c:v>1.9834244466805633E-2</c:v>
                </c:pt>
                <c:pt idx="69">
                  <c:v>1.7946953658614154E-2</c:v>
                </c:pt>
                <c:pt idx="70">
                  <c:v>1.6239222850937478E-2</c:v>
                </c:pt>
                <c:pt idx="71">
                  <c:v>1.4693972974867842E-2</c:v>
                </c:pt>
                <c:pt idx="72">
                  <c:v>1.3295748493965562E-2</c:v>
                </c:pt>
                <c:pt idx="73">
                  <c:v>1.20305632750676E-2</c:v>
                </c:pt>
                <c:pt idx="74">
                  <c:v>1.0885761048311385E-2</c:v>
                </c:pt>
                <c:pt idx="75">
                  <c:v>9.849889084503247E-3</c:v>
                </c:pt>
              </c:numCache>
            </c:numRef>
          </c:yVal>
          <c:smooth val="1"/>
        </c:ser>
        <c:ser>
          <c:idx val="2"/>
          <c:order val="2"/>
          <c:tx>
            <c:strRef>
              <c:f>Sheet5!$N$2</c:f>
              <c:strCache>
                <c:ptCount val="1"/>
                <c:pt idx="0">
                  <c:v>Plasma w/trickle</c:v>
                </c:pt>
              </c:strCache>
            </c:strRef>
          </c:tx>
          <c:spPr>
            <a:ln>
              <a:solidFill>
                <a:schemeClr val="accent6">
                  <a:lumMod val="75000"/>
                </a:schemeClr>
              </a:solidFill>
            </a:ln>
          </c:spPr>
          <c:marker>
            <c:symbol val="circle"/>
            <c:size val="5"/>
            <c:spPr>
              <a:solidFill>
                <a:schemeClr val="accent6">
                  <a:lumMod val="75000"/>
                </a:schemeClr>
              </a:solidFill>
            </c:spPr>
          </c:marker>
          <c:xVal>
            <c:numRef>
              <c:f>Sheet5!$K$3:$K$78</c:f>
              <c:numCache>
                <c:formatCode>General</c:formatCode>
                <c:ptCount val="7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numCache>
            </c:numRef>
          </c:xVal>
          <c:yVal>
            <c:numRef>
              <c:f>Sheet5!$N$3:$N$78</c:f>
              <c:numCache>
                <c:formatCode>General</c:formatCode>
                <c:ptCount val="76"/>
                <c:pt idx="0">
                  <c:v>0</c:v>
                </c:pt>
                <c:pt idx="1">
                  <c:v>6.2897495956530278</c:v>
                </c:pt>
                <c:pt idx="2">
                  <c:v>8.7132972556972152</c:v>
                </c:pt>
                <c:pt idx="3">
                  <c:v>9.5645757664580699</c:v>
                </c:pt>
                <c:pt idx="4">
                  <c:v>9.7252505047505498</c:v>
                </c:pt>
                <c:pt idx="5">
                  <c:v>9.5526633562187921</c:v>
                </c:pt>
                <c:pt idx="6">
                  <c:v>9.2047908339451237</c:v>
                </c:pt>
                <c:pt idx="7">
                  <c:v>8.7602374407613528</c:v>
                </c:pt>
                <c:pt idx="8">
                  <c:v>8.2633752959549689</c:v>
                </c:pt>
                <c:pt idx="9">
                  <c:v>7.7419643719450253</c:v>
                </c:pt>
                <c:pt idx="10">
                  <c:v>7.2145127307687202</c:v>
                </c:pt>
                <c:pt idx="11">
                  <c:v>6.6937008013026409</c:v>
                </c:pt>
                <c:pt idx="12">
                  <c:v>6.1882110531903463</c:v>
                </c:pt>
                <c:pt idx="13">
                  <c:v>5.7038487556096875</c:v>
                </c:pt>
                <c:pt idx="14">
                  <c:v>5.2443034062953595</c:v>
                </c:pt>
                <c:pt idx="15">
                  <c:v>4.8116997999148632</c:v>
                </c:pt>
                <c:pt idx="16">
                  <c:v>4.4070101634466941</c:v>
                </c:pt>
                <c:pt idx="17">
                  <c:v>4.0303669281798724</c:v>
                </c:pt>
                <c:pt idx="18">
                  <c:v>3.6813012226976722</c:v>
                </c:pt>
                <c:pt idx="19">
                  <c:v>3.3589246132926411</c:v>
                </c:pt>
                <c:pt idx="20">
                  <c:v>3.0620670640115408</c:v>
                </c:pt>
                <c:pt idx="21">
                  <c:v>2.7893810099366427</c:v>
                </c:pt>
                <c:pt idx="22">
                  <c:v>2.5394191980394165</c:v>
                </c:pt>
                <c:pt idx="23">
                  <c:v>2.3106922546438469</c:v>
                </c:pt>
                <c:pt idx="24">
                  <c:v>2.1017106292582266</c:v>
                </c:pt>
                <c:pt idx="25">
                  <c:v>1.9110145439332926</c:v>
                </c:pt>
                <c:pt idx="26">
                  <c:v>1.7371947785023227</c:v>
                </c:pt>
                <c:pt idx="27">
                  <c:v>1.578906495908698</c:v>
                </c:pt>
                <c:pt idx="28">
                  <c:v>1.4348778208828084</c:v>
                </c:pt>
                <c:pt idx="29">
                  <c:v>1.3039145004464727</c:v>
                </c:pt>
                <c:pt idx="30">
                  <c:v>1.1849016733757836</c:v>
                </c:pt>
                <c:pt idx="31">
                  <c:v>1.0768035399967431</c:v>
                </c:pt>
                <c:pt idx="32">
                  <c:v>0.97866153948341239</c:v>
                </c:pt>
                <c:pt idx="33">
                  <c:v>0.88959149812417315</c:v>
                </c:pt>
                <c:pt idx="34">
                  <c:v>0.80878010011741108</c:v>
                </c:pt>
                <c:pt idx="35">
                  <c:v>0.73548094550375387</c:v>
                </c:pt>
                <c:pt idx="36">
                  <c:v>0.66901039244700633</c:v>
                </c:pt>
                <c:pt idx="37">
                  <c:v>0.60874332899857342</c:v>
                </c:pt>
                <c:pt idx="38">
                  <c:v>0.55410897938460402</c:v>
                </c:pt>
                <c:pt idx="39">
                  <c:v>0.50458681911917969</c:v>
                </c:pt>
                <c:pt idx="40">
                  <c:v>0.45970264981048231</c:v>
                </c:pt>
                <c:pt idx="41">
                  <c:v>0.41902486677269268</c:v>
                </c:pt>
                <c:pt idx="42">
                  <c:v>0.38216093921551297</c:v>
                </c:pt>
                <c:pt idx="43">
                  <c:v>0.34875411286119185</c:v>
                </c:pt>
                <c:pt idx="44">
                  <c:v>0.31848033755708249</c:v>
                </c:pt>
                <c:pt idx="45">
                  <c:v>0.29104541720107641</c:v>
                </c:pt>
                <c:pt idx="46">
                  <c:v>0.26618237560221514</c:v>
                </c:pt>
                <c:pt idx="47">
                  <c:v>0.24364902938859975</c:v>
                </c:pt>
                <c:pt idx="48">
                  <c:v>0.22322575746087517</c:v>
                </c:pt>
                <c:pt idx="49">
                  <c:v>0.20471345554812573</c:v>
                </c:pt>
                <c:pt idx="50">
                  <c:v>0.18793166398051103</c:v>
                </c:pt>
                <c:pt idx="51">
                  <c:v>0.17271685671562437</c:v>
                </c:pt>
                <c:pt idx="52">
                  <c:v>0.15892087984043948</c:v>
                </c:pt>
                <c:pt idx="53">
                  <c:v>0.14640952813913688</c:v>
                </c:pt>
                <c:pt idx="54">
                  <c:v>0.13506124880917281</c:v>
                </c:pt>
                <c:pt idx="55">
                  <c:v>0.12476596197841659</c:v>
                </c:pt>
                <c:pt idx="56">
                  <c:v>0.11542398829118722</c:v>
                </c:pt>
                <c:pt idx="57">
                  <c:v>0.10694507446546005</c:v>
                </c:pt>
                <c:pt idx="58">
                  <c:v>9.9247508359111572E-2</c:v>
                </c:pt>
                <c:pt idx="59">
                  <c:v>9.2257315706730944E-2</c:v>
                </c:pt>
                <c:pt idx="60">
                  <c:v>8.5907531291141981E-2</c:v>
                </c:pt>
                <c:pt idx="61">
                  <c:v>8.0137537889282406E-2</c:v>
                </c:pt>
                <c:pt idx="62">
                  <c:v>7.4892466876670699E-2</c:v>
                </c:pt>
                <c:pt idx="63">
                  <c:v>7.0122654886273811E-2</c:v>
                </c:pt>
                <c:pt idx="64">
                  <c:v>6.5783151395341272E-2</c:v>
                </c:pt>
                <c:pt idx="65">
                  <c:v>6.1833272557773669E-2</c:v>
                </c:pt>
                <c:pt idx="66">
                  <c:v>5.8236197010595292E-2</c:v>
                </c:pt>
                <c:pt idx="67">
                  <c:v>5.4958599762283865E-2</c:v>
                </c:pt>
                <c:pt idx="68">
                  <c:v>5.1970320619567245E-2</c:v>
                </c:pt>
                <c:pt idx="69">
                  <c:v>4.9244063929501272E-2</c:v>
                </c:pt>
                <c:pt idx="70">
                  <c:v>4.6755126706956696E-2</c:v>
                </c:pt>
                <c:pt idx="71">
                  <c:v>4.4481152485876807E-2</c:v>
                </c:pt>
                <c:pt idx="72">
                  <c:v>4.240190847760493E-2</c:v>
                </c:pt>
                <c:pt idx="73">
                  <c:v>4.0499083842971378E-2</c:v>
                </c:pt>
                <c:pt idx="74">
                  <c:v>3.8756107088352497E-2</c:v>
                </c:pt>
                <c:pt idx="75">
                  <c:v>3.7157980781163835E-2</c:v>
                </c:pt>
              </c:numCache>
            </c:numRef>
          </c:yVal>
          <c:smooth val="1"/>
        </c:ser>
        <c:ser>
          <c:idx val="3"/>
          <c:order val="3"/>
          <c:tx>
            <c:strRef>
              <c:f>Sheet5!$O$2</c:f>
              <c:strCache>
                <c:ptCount val="1"/>
                <c:pt idx="0">
                  <c:v>Tissue w/trickle</c:v>
                </c:pt>
              </c:strCache>
            </c:strRef>
          </c:tx>
          <c:spPr>
            <a:ln>
              <a:solidFill>
                <a:schemeClr val="tx1"/>
              </a:solidFill>
            </a:ln>
          </c:spPr>
          <c:marker>
            <c:symbol val="circle"/>
            <c:size val="5"/>
            <c:spPr>
              <a:solidFill>
                <a:schemeClr val="accent1"/>
              </a:solidFill>
              <a:ln>
                <a:solidFill>
                  <a:schemeClr val="tx1"/>
                </a:solidFill>
              </a:ln>
            </c:spPr>
          </c:marker>
          <c:xVal>
            <c:numRef>
              <c:f>Sheet5!$K$3:$K$78</c:f>
              <c:numCache>
                <c:formatCode>General</c:formatCode>
                <c:ptCount val="7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numCache>
            </c:numRef>
          </c:xVal>
          <c:yVal>
            <c:numRef>
              <c:f>Sheet5!$O$3:$O$78</c:f>
              <c:numCache>
                <c:formatCode>General</c:formatCode>
                <c:ptCount val="76"/>
                <c:pt idx="0">
                  <c:v>0</c:v>
                </c:pt>
                <c:pt idx="1">
                  <c:v>1.572437398913257</c:v>
                </c:pt>
                <c:pt idx="2">
                  <c:v>3.1217867532722581</c:v>
                </c:pt>
                <c:pt idx="3">
                  <c:v>4.2642159935778725</c:v>
                </c:pt>
                <c:pt idx="4">
                  <c:v>4.9898422223343601</c:v>
                </c:pt>
                <c:pt idx="5">
                  <c:v>5.3820711724553147</c:v>
                </c:pt>
                <c:pt idx="6">
                  <c:v>5.5304404119594697</c:v>
                </c:pt>
                <c:pt idx="7">
                  <c:v>5.5083236073660196</c:v>
                </c:pt>
                <c:pt idx="8">
                  <c:v>5.3708379884083532</c:v>
                </c:pt>
                <c:pt idx="9">
                  <c:v>5.1579938860312691</c:v>
                </c:pt>
                <c:pt idx="10">
                  <c:v>4.8984245143109408</c:v>
                </c:pt>
                <c:pt idx="11">
                  <c:v>4.612479908912225</c:v>
                </c:pt>
                <c:pt idx="12">
                  <c:v>4.3145407086449215</c:v>
                </c:pt>
                <c:pt idx="13">
                  <c:v>4.0146866140893742</c:v>
                </c:pt>
                <c:pt idx="14">
                  <c:v>3.7198878200274641</c:v>
                </c:pt>
                <c:pt idx="15">
                  <c:v>3.4348576419951939</c:v>
                </c:pt>
                <c:pt idx="16">
                  <c:v>3.1626671260587895</c:v>
                </c:pt>
                <c:pt idx="17">
                  <c:v>2.9051920076802422</c:v>
                </c:pt>
                <c:pt idx="18">
                  <c:v>2.6634405102825633</c:v>
                </c:pt>
                <c:pt idx="19">
                  <c:v>2.437795459492698</c:v>
                </c:pt>
                <c:pt idx="20">
                  <c:v>2.2281940416985035</c:v>
                </c:pt>
                <c:pt idx="21">
                  <c:v>2.0342616775032627</c:v>
                </c:pt>
                <c:pt idx="22">
                  <c:v>1.8554118060118119</c:v>
                </c:pt>
                <c:pt idx="23">
                  <c:v>1.6909201472680486</c:v>
                </c:pt>
                <c:pt idx="24">
                  <c:v>1.5399797456753856</c:v>
                </c:pt>
                <c:pt idx="25">
                  <c:v>1.4017414833885544</c:v>
                </c:pt>
                <c:pt idx="26">
                  <c:v>1.2753435846587133</c:v>
                </c:pt>
                <c:pt idx="27">
                  <c:v>1.1599327747724024</c:v>
                </c:pt>
                <c:pt idx="28">
                  <c:v>1.0546791200841437</c:v>
                </c:pt>
                <c:pt idx="29">
                  <c:v>0.95878609716210439</c:v>
                </c:pt>
                <c:pt idx="30">
                  <c:v>0.87149707664120857</c:v>
                </c:pt>
                <c:pt idx="31">
                  <c:v>0.79209913098391094</c:v>
                </c:pt>
                <c:pt idx="32">
                  <c:v>0.71992486346119966</c:v>
                </c:pt>
                <c:pt idx="33">
                  <c:v>0.65435279260776302</c:v>
                </c:pt>
                <c:pt idx="34">
                  <c:v>0.59480670059401053</c:v>
                </c:pt>
                <c:pt idx="35">
                  <c:v>0.54075425673234478</c:v>
                </c:pt>
                <c:pt idx="36">
                  <c:v>0.4917051521511584</c:v>
                </c:pt>
                <c:pt idx="37">
                  <c:v>0.44720892354033837</c:v>
                </c:pt>
                <c:pt idx="38">
                  <c:v>0.40685259897035408</c:v>
                </c:pt>
                <c:pt idx="39">
                  <c:v>0.37025826416200736</c:v>
                </c:pt>
                <c:pt idx="40">
                  <c:v>0.33708062094982499</c:v>
                </c:pt>
                <c:pt idx="41">
                  <c:v>0.30700458926306817</c:v>
                </c:pt>
                <c:pt idx="42">
                  <c:v>0.27974298836171912</c:v>
                </c:pt>
                <c:pt idx="43">
                  <c:v>0.25503432123232944</c:v>
                </c:pt>
                <c:pt idx="44">
                  <c:v>0.23264067712866826</c:v>
                </c:pt>
                <c:pt idx="45">
                  <c:v>0.21234576057747004</c:v>
                </c:pt>
                <c:pt idx="46">
                  <c:v>0.1939530502470358</c:v>
                </c:pt>
                <c:pt idx="47">
                  <c:v>0.17728408749537139</c:v>
                </c:pt>
                <c:pt idx="48">
                  <c:v>0.16217689186244161</c:v>
                </c:pt>
                <c:pt idx="49">
                  <c:v>0.14848449900449642</c:v>
                </c:pt>
                <c:pt idx="50">
                  <c:v>0.13607361539782561</c:v>
                </c:pt>
                <c:pt idx="51">
                  <c:v>0.12482338341760146</c:v>
                </c:pt>
                <c:pt idx="52">
                  <c:v>0.11462425001067074</c:v>
                </c:pt>
                <c:pt idx="53">
                  <c:v>0.10537693204118667</c:v>
                </c:pt>
                <c:pt idx="54">
                  <c:v>9.6991471427005191E-2</c:v>
                </c:pt>
                <c:pt idx="55">
                  <c:v>8.9386373350807263E-2</c:v>
                </c:pt>
                <c:pt idx="56">
                  <c:v>8.2487821083281163E-2</c:v>
                </c:pt>
                <c:pt idx="57">
                  <c:v>7.6228961266333717E-2</c:v>
                </c:pt>
                <c:pt idx="58">
                  <c:v>7.0549253849578109E-2</c:v>
                </c:pt>
                <c:pt idx="59">
                  <c:v>6.5393881236429599E-2</c:v>
                </c:pt>
                <c:pt idx="60">
                  <c:v>6.0713211564643252E-2</c:v>
                </c:pt>
                <c:pt idx="61">
                  <c:v>5.6462311411106553E-2</c:v>
                </c:pt>
                <c:pt idx="62">
                  <c:v>5.2600503565831611E-2</c:v>
                </c:pt>
                <c:pt idx="63">
                  <c:v>4.9090965861067419E-2</c:v>
                </c:pt>
                <c:pt idx="64">
                  <c:v>4.5900367365475772E-2</c:v>
                </c:pt>
                <c:pt idx="65">
                  <c:v>4.2998538558728878E-2</c:v>
                </c:pt>
                <c:pt idx="66">
                  <c:v>4.0358172387886151E-2</c:v>
                </c:pt>
                <c:pt idx="67">
                  <c:v>3.7954553373302655E-2</c:v>
                </c:pt>
                <c:pt idx="68">
                  <c:v>3.5765312178873403E-2</c:v>
                </c:pt>
                <c:pt idx="69">
                  <c:v>3.377020328969936E-2</c:v>
                </c:pt>
                <c:pt idx="70">
                  <c:v>3.195090365055879E-2</c:v>
                </c:pt>
                <c:pt idx="71">
                  <c:v>3.0290830311804476E-2</c:v>
                </c:pt>
                <c:pt idx="72">
                  <c:v>2.8774975306483916E-2</c:v>
                </c:pt>
                <c:pt idx="73">
                  <c:v>2.7389756144633189E-2</c:v>
                </c:pt>
                <c:pt idx="74">
                  <c:v>2.6122880458868038E-2</c:v>
                </c:pt>
                <c:pt idx="75">
                  <c:v>2.4963223470611778E-2</c:v>
                </c:pt>
              </c:numCache>
            </c:numRef>
          </c:yVal>
          <c:smooth val="1"/>
        </c:ser>
        <c:dLbls>
          <c:showLegendKey val="0"/>
          <c:showVal val="0"/>
          <c:showCatName val="0"/>
          <c:showSerName val="0"/>
          <c:showPercent val="0"/>
          <c:showBubbleSize val="0"/>
        </c:dLbls>
        <c:axId val="35357824"/>
        <c:axId val="35360128"/>
      </c:scatterChart>
      <c:valAx>
        <c:axId val="35357824"/>
        <c:scaling>
          <c:orientation val="minMax"/>
        </c:scaling>
        <c:delete val="0"/>
        <c:axPos val="b"/>
        <c:title>
          <c:tx>
            <c:rich>
              <a:bodyPr/>
              <a:lstStyle/>
              <a:p>
                <a:pPr>
                  <a:defRPr lang="ja-JP"/>
                </a:pPr>
                <a:r>
                  <a:rPr lang="en-US"/>
                  <a:t>Time (hrs)</a:t>
                </a:r>
              </a:p>
            </c:rich>
          </c:tx>
          <c:overlay val="0"/>
        </c:title>
        <c:numFmt formatCode="General" sourceLinked="1"/>
        <c:majorTickMark val="out"/>
        <c:minorTickMark val="none"/>
        <c:tickLblPos val="nextTo"/>
        <c:txPr>
          <a:bodyPr/>
          <a:lstStyle/>
          <a:p>
            <a:pPr>
              <a:defRPr lang="ja-JP"/>
            </a:pPr>
            <a:endParaRPr lang="en-US"/>
          </a:p>
        </c:txPr>
        <c:crossAx val="35360128"/>
        <c:crosses val="autoZero"/>
        <c:crossBetween val="midCat"/>
      </c:valAx>
      <c:valAx>
        <c:axId val="35360128"/>
        <c:scaling>
          <c:orientation val="minMax"/>
        </c:scaling>
        <c:delete val="0"/>
        <c:axPos val="l"/>
        <c:majorGridlines/>
        <c:title>
          <c:tx>
            <c:rich>
              <a:bodyPr rot="-5400000" vert="horz"/>
              <a:lstStyle/>
              <a:p>
                <a:pPr>
                  <a:defRPr lang="ja-JP"/>
                </a:pPr>
                <a:r>
                  <a:rPr lang="en-US"/>
                  <a:t>Concentration</a:t>
                </a:r>
              </a:p>
            </c:rich>
          </c:tx>
          <c:layout>
            <c:manualLayout>
              <c:xMode val="edge"/>
              <c:yMode val="edge"/>
              <c:x val="2.1260818951902795E-4"/>
              <c:y val="0.34570174094401912"/>
            </c:manualLayout>
          </c:layout>
          <c:overlay val="0"/>
        </c:title>
        <c:numFmt formatCode="General" sourceLinked="1"/>
        <c:majorTickMark val="out"/>
        <c:minorTickMark val="none"/>
        <c:tickLblPos val="nextTo"/>
        <c:txPr>
          <a:bodyPr/>
          <a:lstStyle/>
          <a:p>
            <a:pPr>
              <a:defRPr lang="ja-JP"/>
            </a:pPr>
            <a:endParaRPr lang="en-US"/>
          </a:p>
        </c:txPr>
        <c:crossAx val="35357824"/>
        <c:crosses val="autoZero"/>
        <c:crossBetween val="midCat"/>
      </c:valAx>
    </c:plotArea>
    <c:legend>
      <c:legendPos val="r"/>
      <c:layout>
        <c:manualLayout>
          <c:xMode val="edge"/>
          <c:yMode val="edge"/>
          <c:x val="0.59669752915347685"/>
          <c:y val="0.23398713358825127"/>
          <c:w val="0.36906073957210561"/>
          <c:h val="0.38005693079358593"/>
        </c:manualLayout>
      </c:layout>
      <c:overlay val="0"/>
      <c:txPr>
        <a:bodyPr/>
        <a:lstStyle/>
        <a:p>
          <a:pPr>
            <a:defRPr lang="ja-JP"/>
          </a:pPr>
          <a:endParaRPr lang="en-US"/>
        </a:p>
      </c:txPr>
    </c:legend>
    <c:plotVisOnly val="1"/>
    <c:dispBlanksAs val="gap"/>
    <c:showDLblsOverMax val="0"/>
  </c:chart>
  <c:spPr>
    <a:solidFill>
      <a:schemeClr val="bg1"/>
    </a:solidFill>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en-US"/>
              <a:t>Why HFS assessments are needed</a:t>
            </a:r>
          </a:p>
        </c:rich>
      </c:tx>
      <c:overlay val="0"/>
    </c:title>
    <c:autoTitleDeleted val="0"/>
    <c:plotArea>
      <c:layout>
        <c:manualLayout>
          <c:layoutTarget val="inner"/>
          <c:xMode val="edge"/>
          <c:yMode val="edge"/>
          <c:x val="0.12768424068679562"/>
          <c:y val="0.16702573636628754"/>
          <c:w val="0.8288208468309306"/>
          <c:h val="0.67441264335113371"/>
        </c:manualLayout>
      </c:layout>
      <c:scatterChart>
        <c:scatterStyle val="smoothMarker"/>
        <c:varyColors val="0"/>
        <c:ser>
          <c:idx val="1"/>
          <c:order val="0"/>
          <c:tx>
            <c:strRef>
              <c:f>Sheet5!$M$2</c:f>
              <c:strCache>
                <c:ptCount val="1"/>
                <c:pt idx="0">
                  <c:v>Tissue Ref</c:v>
                </c:pt>
              </c:strCache>
            </c:strRef>
          </c:tx>
          <c:xVal>
            <c:numRef>
              <c:f>Sheet5!$K$3:$K$123</c:f>
              <c:numCache>
                <c:formatCode>General</c:formatCode>
                <c:ptCount val="1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numCache>
            </c:numRef>
          </c:xVal>
          <c:yVal>
            <c:numRef>
              <c:f>Sheet5!$M$3:$M$123</c:f>
              <c:numCache>
                <c:formatCode>General</c:formatCode>
                <c:ptCount val="121"/>
                <c:pt idx="0">
                  <c:v>0</c:v>
                </c:pt>
                <c:pt idx="1">
                  <c:v>1.6158132220890487</c:v>
                </c:pt>
                <c:pt idx="2">
                  <c:v>3.2074576065788971</c:v>
                </c:pt>
                <c:pt idx="3">
                  <c:v>4.3805235082387934</c:v>
                </c:pt>
                <c:pt idx="4">
                  <c:v>5.1249743280699409</c:v>
                </c:pt>
                <c:pt idx="5">
                  <c:v>5.5266373271889933</c:v>
                </c:pt>
                <c:pt idx="6">
                  <c:v>5.6776161604880553</c:v>
                </c:pt>
                <c:pt idx="7">
                  <c:v>5.653378536081723</c:v>
                </c:pt>
                <c:pt idx="8">
                  <c:v>5.5106107221394476</c:v>
                </c:pt>
                <c:pt idx="9">
                  <c:v>5.2904592997299726</c:v>
                </c:pt>
                <c:pt idx="10">
                  <c:v>5.0223682413666051</c:v>
                </c:pt>
                <c:pt idx="11">
                  <c:v>4.7272615200938013</c:v>
                </c:pt>
                <c:pt idx="12">
                  <c:v>4.4199231401002237</c:v>
                </c:pt>
                <c:pt idx="13">
                  <c:v>4.1107133683768362</c:v>
                </c:pt>
                <c:pt idx="14">
                  <c:v>3.8067942937813388</c:v>
                </c:pt>
                <c:pt idx="15">
                  <c:v>3.5130068852418388</c:v>
                </c:pt>
                <c:pt idx="16">
                  <c:v>3.2325032171633348</c:v>
                </c:pt>
                <c:pt idx="17">
                  <c:v>2.9672062384759359</c:v>
                </c:pt>
                <c:pt idx="18">
                  <c:v>2.7181469626661818</c:v>
                </c:pt>
                <c:pt idx="19">
                  <c:v>2.4857135132132755</c:v>
                </c:pt>
                <c:pt idx="20">
                  <c:v>2.2698360218250717</c:v>
                </c:pt>
                <c:pt idx="21">
                  <c:v>2.0701243228049688</c:v>
                </c:pt>
                <c:pt idx="22">
                  <c:v>1.8859705784429408</c:v>
                </c:pt>
                <c:pt idx="23">
                  <c:v>1.7166256491730614</c:v>
                </c:pt>
                <c:pt idx="24">
                  <c:v>1.5612556927551613</c:v>
                </c:pt>
                <c:pt idx="25">
                  <c:v>1.4189838165114623</c:v>
                </c:pt>
                <c:pt idx="26">
                  <c:v>1.2889204050326062</c:v>
                </c:pt>
                <c:pt idx="27">
                  <c:v>1.1701848637308205</c:v>
                </c:pt>
                <c:pt idx="28">
                  <c:v>1.0619208631100117</c:v>
                </c:pt>
                <c:pt idx="29">
                  <c:v>0.96330667634069878</c:v>
                </c:pt>
                <c:pt idx="30">
                  <c:v>0.87356182984474606</c:v>
                </c:pt>
                <c:pt idx="31">
                  <c:v>0.79195100222380133</c:v>
                </c:pt>
                <c:pt idx="32">
                  <c:v>0.71778588886252748</c:v>
                </c:pt>
                <c:pt idx="33">
                  <c:v>0.6504255817740402</c:v>
                </c:pt>
                <c:pt idx="34">
                  <c:v>0.58927588481474202</c:v>
                </c:pt>
                <c:pt idx="35">
                  <c:v>0.53378788436753244</c:v>
                </c:pt>
                <c:pt idx="36">
                  <c:v>0.48345601824253004</c:v>
                </c:pt>
                <c:pt idx="37">
                  <c:v>0.43781582574166977</c:v>
                </c:pt>
                <c:pt idx="38">
                  <c:v>0.39644151564095803</c:v>
                </c:pt>
                <c:pt idx="39">
                  <c:v>0.35894345322513399</c:v>
                </c:pt>
                <c:pt idx="40">
                  <c:v>0.32496564011207485</c:v>
                </c:pt>
                <c:pt idx="41">
                  <c:v>0.29418323960130499</c:v>
                </c:pt>
                <c:pt idx="42">
                  <c:v>0.26630018424973634</c:v>
                </c:pt>
                <c:pt idx="43">
                  <c:v>0.24104689020883405</c:v>
                </c:pt>
                <c:pt idx="44">
                  <c:v>0.21817809368482877</c:v>
                </c:pt>
                <c:pt idx="45">
                  <c:v>0.1974708180311614</c:v>
                </c:pt>
                <c:pt idx="46">
                  <c:v>0.1787224749220096</c:v>
                </c:pt>
                <c:pt idx="47">
                  <c:v>0.16174909937531559</c:v>
                </c:pt>
                <c:pt idx="48">
                  <c:v>0.14638371577168952</c:v>
                </c:pt>
                <c:pt idx="49">
                  <c:v>0.13247483020139394</c:v>
                </c:pt>
                <c:pt idx="50">
                  <c:v>0.11988504327040428</c:v>
                </c:pt>
                <c:pt idx="51">
                  <c:v>0.10848977675693623</c:v>
                </c:pt>
                <c:pt idx="52">
                  <c:v>9.8176107114553574E-2</c:v>
                </c:pt>
                <c:pt idx="53">
                  <c:v>8.8841698676415587E-2</c:v>
                </c:pt>
                <c:pt idx="54">
                  <c:v>8.0393829457633265E-2</c:v>
                </c:pt>
                <c:pt idx="55">
                  <c:v>7.2748502625585701E-2</c:v>
                </c:pt>
                <c:pt idx="56">
                  <c:v>6.5829636970606689E-2</c:v>
                </c:pt>
                <c:pt idx="57">
                  <c:v>5.9568330030757899E-2</c:v>
                </c:pt>
                <c:pt idx="58">
                  <c:v>5.3902187881203434E-2</c:v>
                </c:pt>
                <c:pt idx="59">
                  <c:v>4.8774715973675907E-2</c:v>
                </c:pt>
                <c:pt idx="60">
                  <c:v>4.4134765791947916E-2</c:v>
                </c:pt>
                <c:pt idx="61">
                  <c:v>3.9936032465901328E-2</c:v>
                </c:pt>
                <c:pt idx="62">
                  <c:v>3.6136598853228799E-2</c:v>
                </c:pt>
                <c:pt idx="63">
                  <c:v>3.2698521949579624E-2</c:v>
                </c:pt>
                <c:pt idx="64">
                  <c:v>2.9587457822209735E-2</c:v>
                </c:pt>
                <c:pt idx="65">
                  <c:v>2.6772321577215694E-2</c:v>
                </c:pt>
                <c:pt idx="66">
                  <c:v>2.4224979165403681E-2</c:v>
                </c:pt>
                <c:pt idx="67">
                  <c:v>2.1919968106578116E-2</c:v>
                </c:pt>
                <c:pt idx="68">
                  <c:v>1.9834244466805633E-2</c:v>
                </c:pt>
                <c:pt idx="69">
                  <c:v>1.7946953658614154E-2</c:v>
                </c:pt>
                <c:pt idx="70">
                  <c:v>1.6239222850937478E-2</c:v>
                </c:pt>
                <c:pt idx="71">
                  <c:v>1.4693972974867842E-2</c:v>
                </c:pt>
                <c:pt idx="72">
                  <c:v>1.3295748493965562E-2</c:v>
                </c:pt>
                <c:pt idx="73">
                  <c:v>1.20305632750676E-2</c:v>
                </c:pt>
                <c:pt idx="74">
                  <c:v>1.0885761048311385E-2</c:v>
                </c:pt>
                <c:pt idx="75">
                  <c:v>9.849889084503247E-3</c:v>
                </c:pt>
                <c:pt idx="76">
                  <c:v>8.912583845036336E-3</c:v>
                </c:pt>
                <c:pt idx="77">
                  <c:v>8.0644674752784109E-3</c:v>
                </c:pt>
                <c:pt idx="78">
                  <c:v>7.297054117632042E-3</c:v>
                </c:pt>
                <c:pt idx="79">
                  <c:v>6.6026651161896072E-3</c:v>
                </c:pt>
                <c:pt idx="80">
                  <c:v>5.9743522718762867E-3</c:v>
                </c:pt>
                <c:pt idx="81">
                  <c:v>5.4058283859530678E-3</c:v>
                </c:pt>
                <c:pt idx="82">
                  <c:v>4.8914044014389153E-3</c:v>
                </c:pt>
                <c:pt idx="83">
                  <c:v>4.4259325170534596E-3</c:v>
                </c:pt>
                <c:pt idx="84">
                  <c:v>4.0047547072737414E-3</c:v>
                </c:pt>
                <c:pt idx="85">
                  <c:v>3.6236561355871355E-3</c:v>
                </c:pt>
                <c:pt idx="86">
                  <c:v>3.2788229965079211E-3</c:v>
                </c:pt>
                <c:pt idx="87">
                  <c:v>2.9668043658649407E-3</c:v>
                </c:pt>
                <c:pt idx="88">
                  <c:v>2.6844776786804658E-3</c:v>
                </c:pt>
                <c:pt idx="89">
                  <c:v>2.4290174900270523E-3</c:v>
                </c:pt>
                <c:pt idx="90">
                  <c:v>2.1978672069174199E-3</c:v>
                </c:pt>
                <c:pt idx="91">
                  <c:v>1.9887135088683433E-3</c:v>
                </c:pt>
                <c:pt idx="92">
                  <c:v>1.7994632015710824E-3</c:v>
                </c:pt>
                <c:pt idx="93">
                  <c:v>1.6282222723593837E-3</c:v>
                </c:pt>
                <c:pt idx="94">
                  <c:v>1.4732769381291594E-3</c:v>
                </c:pt>
                <c:pt idx="95">
                  <c:v>1.3330764962472953E-3</c:v>
                </c:pt>
                <c:pt idx="96">
                  <c:v>1.2062178069863307E-3</c:v>
                </c:pt>
                <c:pt idx="97">
                  <c:v>1.0914312523146407E-3</c:v>
                </c:pt>
                <c:pt idx="98">
                  <c:v>9.8756803061919888E-4</c:v>
                </c:pt>
                <c:pt idx="99">
                  <c:v>8.9358866028607274E-4</c:v>
                </c:pt>
                <c:pt idx="100">
                  <c:v>8.0855257714476116E-4</c:v>
                </c:pt>
                <c:pt idx="101">
                  <c:v>7.3160872171629612E-4</c:v>
                </c:pt>
                <c:pt idx="102">
                  <c:v>6.6198702210031046E-4</c:v>
                </c:pt>
                <c:pt idx="103">
                  <c:v>5.989906872914349E-4</c:v>
                </c:pt>
                <c:pt idx="104">
                  <c:v>5.419892338195953E-4</c:v>
                </c:pt>
                <c:pt idx="105">
                  <c:v>4.9041217594271175E-4</c:v>
                </c:pt>
                <c:pt idx="106">
                  <c:v>4.4374331625709497E-4</c:v>
                </c:pt>
                <c:pt idx="107">
                  <c:v>4.0151557959664994E-4</c:v>
                </c:pt>
                <c:pt idx="108">
                  <c:v>3.6330633852675164E-4</c:v>
                </c:pt>
                <c:pt idx="109">
                  <c:v>3.2873318365661249E-4</c:v>
                </c:pt>
                <c:pt idx="110">
                  <c:v>2.9745009644419372E-4</c:v>
                </c:pt>
                <c:pt idx="111">
                  <c:v>2.6914398619469016E-4</c:v>
                </c:pt>
                <c:pt idx="112">
                  <c:v>2.4353155659756091E-4</c:v>
                </c:pt>
                <c:pt idx="113">
                  <c:v>2.2035647044439373E-4</c:v>
                </c:pt>
                <c:pt idx="114">
                  <c:v>1.9938678415354878E-4</c:v>
                </c:pt>
                <c:pt idx="115">
                  <c:v>1.8041262642733415E-4</c:v>
                </c:pt>
                <c:pt idx="116">
                  <c:v>1.6324409781042843E-4</c:v>
                </c:pt>
                <c:pt idx="117">
                  <c:v>1.4770937012880441E-4</c:v>
                </c:pt>
                <c:pt idx="118">
                  <c:v>1.33652966788629E-4</c:v>
                </c:pt>
                <c:pt idx="119">
                  <c:v>1.2093420672452799E-4</c:v>
                </c:pt>
                <c:pt idx="120">
                  <c:v>1.0942579642430578E-4</c:v>
                </c:pt>
              </c:numCache>
            </c:numRef>
          </c:yVal>
          <c:smooth val="1"/>
        </c:ser>
        <c:ser>
          <c:idx val="3"/>
          <c:order val="1"/>
          <c:tx>
            <c:strRef>
              <c:f>Sheet5!$O$2</c:f>
              <c:strCache>
                <c:ptCount val="1"/>
                <c:pt idx="0">
                  <c:v>Tissue w/trickle</c:v>
                </c:pt>
              </c:strCache>
            </c:strRef>
          </c:tx>
          <c:spPr>
            <a:ln>
              <a:solidFill>
                <a:schemeClr val="tx1"/>
              </a:solidFill>
            </a:ln>
          </c:spPr>
          <c:marker>
            <c:symbol val="circle"/>
            <c:size val="5"/>
            <c:spPr>
              <a:noFill/>
              <a:ln>
                <a:solidFill>
                  <a:schemeClr val="tx1"/>
                </a:solidFill>
              </a:ln>
            </c:spPr>
          </c:marker>
          <c:xVal>
            <c:numRef>
              <c:f>Sheet5!$K$3:$K$123</c:f>
              <c:numCache>
                <c:formatCode>General</c:formatCode>
                <c:ptCount val="1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numCache>
            </c:numRef>
          </c:xVal>
          <c:yVal>
            <c:numRef>
              <c:f>Sheet5!$O$3:$O$123</c:f>
              <c:numCache>
                <c:formatCode>General</c:formatCode>
                <c:ptCount val="121"/>
                <c:pt idx="0">
                  <c:v>0</c:v>
                </c:pt>
                <c:pt idx="1">
                  <c:v>1.572437398913257</c:v>
                </c:pt>
                <c:pt idx="2">
                  <c:v>3.1217867532722581</c:v>
                </c:pt>
                <c:pt idx="3">
                  <c:v>4.2642159935778725</c:v>
                </c:pt>
                <c:pt idx="4">
                  <c:v>4.9898422223343601</c:v>
                </c:pt>
                <c:pt idx="5">
                  <c:v>5.3820711724553147</c:v>
                </c:pt>
                <c:pt idx="6">
                  <c:v>5.5304404119594697</c:v>
                </c:pt>
                <c:pt idx="7">
                  <c:v>5.5083236073660196</c:v>
                </c:pt>
                <c:pt idx="8">
                  <c:v>5.3708379884083532</c:v>
                </c:pt>
                <c:pt idx="9">
                  <c:v>5.1579938860312691</c:v>
                </c:pt>
                <c:pt idx="10">
                  <c:v>4.8984245143109408</c:v>
                </c:pt>
                <c:pt idx="11">
                  <c:v>4.612479908912225</c:v>
                </c:pt>
                <c:pt idx="12">
                  <c:v>4.3145407086449215</c:v>
                </c:pt>
                <c:pt idx="13">
                  <c:v>4.0146866140893742</c:v>
                </c:pt>
                <c:pt idx="14">
                  <c:v>3.7198878200274641</c:v>
                </c:pt>
                <c:pt idx="15">
                  <c:v>3.4348576419951939</c:v>
                </c:pt>
                <c:pt idx="16">
                  <c:v>3.1626671260587895</c:v>
                </c:pt>
                <c:pt idx="17">
                  <c:v>2.9051920076802422</c:v>
                </c:pt>
                <c:pt idx="18">
                  <c:v>2.6634405102825633</c:v>
                </c:pt>
                <c:pt idx="19">
                  <c:v>2.437795459492698</c:v>
                </c:pt>
                <c:pt idx="20">
                  <c:v>2.2281940416985035</c:v>
                </c:pt>
                <c:pt idx="21">
                  <c:v>2.0342616775032627</c:v>
                </c:pt>
                <c:pt idx="22">
                  <c:v>1.8554118060118119</c:v>
                </c:pt>
                <c:pt idx="23">
                  <c:v>1.6909201472680486</c:v>
                </c:pt>
                <c:pt idx="24">
                  <c:v>1.5399797456753856</c:v>
                </c:pt>
                <c:pt idx="25">
                  <c:v>1.4017414833885544</c:v>
                </c:pt>
                <c:pt idx="26">
                  <c:v>1.2753435846587133</c:v>
                </c:pt>
                <c:pt idx="27">
                  <c:v>1.1599327747724024</c:v>
                </c:pt>
                <c:pt idx="28">
                  <c:v>1.0546791200841437</c:v>
                </c:pt>
                <c:pt idx="29">
                  <c:v>0.95878609716210439</c:v>
                </c:pt>
                <c:pt idx="30">
                  <c:v>0.87149707664120857</c:v>
                </c:pt>
                <c:pt idx="31">
                  <c:v>0.79209913098391094</c:v>
                </c:pt>
                <c:pt idx="32">
                  <c:v>0.71992486346119966</c:v>
                </c:pt>
                <c:pt idx="33">
                  <c:v>0.65435279260776302</c:v>
                </c:pt>
                <c:pt idx="34">
                  <c:v>0.59480670059401053</c:v>
                </c:pt>
                <c:pt idx="35">
                  <c:v>0.54075425673234478</c:v>
                </c:pt>
                <c:pt idx="36">
                  <c:v>0.4917051521511584</c:v>
                </c:pt>
                <c:pt idx="37">
                  <c:v>0.44720892354033837</c:v>
                </c:pt>
                <c:pt idx="38">
                  <c:v>0.40685259897035408</c:v>
                </c:pt>
                <c:pt idx="39">
                  <c:v>0.37025826416200736</c:v>
                </c:pt>
                <c:pt idx="40">
                  <c:v>0.33708062094982499</c:v>
                </c:pt>
                <c:pt idx="41">
                  <c:v>0.30700458926306817</c:v>
                </c:pt>
                <c:pt idx="42">
                  <c:v>0.27974298836171912</c:v>
                </c:pt>
                <c:pt idx="43">
                  <c:v>0.25503432123232944</c:v>
                </c:pt>
                <c:pt idx="44">
                  <c:v>0.23264067712866826</c:v>
                </c:pt>
                <c:pt idx="45">
                  <c:v>0.21234576057747004</c:v>
                </c:pt>
                <c:pt idx="46">
                  <c:v>0.1939530502470358</c:v>
                </c:pt>
                <c:pt idx="47">
                  <c:v>0.17728408749537139</c:v>
                </c:pt>
                <c:pt idx="48">
                  <c:v>0.16217689186244161</c:v>
                </c:pt>
                <c:pt idx="49">
                  <c:v>0.14848449900449642</c:v>
                </c:pt>
                <c:pt idx="50">
                  <c:v>0.13607361539782561</c:v>
                </c:pt>
                <c:pt idx="51">
                  <c:v>0.12482338341760146</c:v>
                </c:pt>
                <c:pt idx="52">
                  <c:v>0.11462425001067074</c:v>
                </c:pt>
                <c:pt idx="53">
                  <c:v>0.10537693204118667</c:v>
                </c:pt>
                <c:pt idx="54">
                  <c:v>9.6991471427005191E-2</c:v>
                </c:pt>
                <c:pt idx="55">
                  <c:v>8.9386373350807263E-2</c:v>
                </c:pt>
                <c:pt idx="56">
                  <c:v>8.2487821083281163E-2</c:v>
                </c:pt>
                <c:pt idx="57">
                  <c:v>7.6228961266333717E-2</c:v>
                </c:pt>
                <c:pt idx="58">
                  <c:v>7.0549253849578109E-2</c:v>
                </c:pt>
                <c:pt idx="59">
                  <c:v>6.5393881236429599E-2</c:v>
                </c:pt>
                <c:pt idx="60">
                  <c:v>6.0713211564643252E-2</c:v>
                </c:pt>
                <c:pt idx="61">
                  <c:v>5.6462311411106553E-2</c:v>
                </c:pt>
                <c:pt idx="62">
                  <c:v>5.2600503565831611E-2</c:v>
                </c:pt>
                <c:pt idx="63">
                  <c:v>4.9090965861067419E-2</c:v>
                </c:pt>
                <c:pt idx="64">
                  <c:v>4.5900367365475772E-2</c:v>
                </c:pt>
                <c:pt idx="65">
                  <c:v>4.2998538558728878E-2</c:v>
                </c:pt>
                <c:pt idx="66">
                  <c:v>4.0358172387886151E-2</c:v>
                </c:pt>
                <c:pt idx="67">
                  <c:v>3.7954553373302655E-2</c:v>
                </c:pt>
                <c:pt idx="68">
                  <c:v>3.5765312178873403E-2</c:v>
                </c:pt>
                <c:pt idx="69">
                  <c:v>3.377020328969936E-2</c:v>
                </c:pt>
                <c:pt idx="70">
                  <c:v>3.195090365055879E-2</c:v>
                </c:pt>
                <c:pt idx="71">
                  <c:v>3.0290830311804476E-2</c:v>
                </c:pt>
                <c:pt idx="72">
                  <c:v>2.8774975306483916E-2</c:v>
                </c:pt>
                <c:pt idx="73">
                  <c:v>2.7389756144633189E-2</c:v>
                </c:pt>
                <c:pt idx="74">
                  <c:v>2.6122880458868038E-2</c:v>
                </c:pt>
                <c:pt idx="75">
                  <c:v>2.4963223470611778E-2</c:v>
                </c:pt>
                <c:pt idx="76">
                  <c:v>2.3900717069551596E-2</c:v>
                </c:pt>
                <c:pt idx="77">
                  <c:v>2.2926249411149541E-2</c:v>
                </c:pt>
                <c:pt idx="78">
                  <c:v>2.2031574039151333E-2</c:v>
                </c:pt>
                <c:pt idx="79">
                  <c:v>2.1209227632878563E-2</c:v>
                </c:pt>
                <c:pt idx="80">
                  <c:v>2.0452455563447151E-2</c:v>
                </c:pt>
                <c:pt idx="81">
                  <c:v>1.9755144519660928E-2</c:v>
                </c:pt>
                <c:pt idx="82">
                  <c:v>1.9111761533862869E-2</c:v>
                </c:pt>
                <c:pt idx="83">
                  <c:v>1.8517298801115339E-2</c:v>
                </c:pt>
                <c:pt idx="84">
                  <c:v>1.7967223742301391E-2</c:v>
                </c:pt>
                <c:pt idx="85">
                  <c:v>1.7457433813621692E-2</c:v>
                </c:pt>
                <c:pt idx="86">
                  <c:v>1.6984215611991392E-2</c:v>
                </c:pt>
                <c:pt idx="87">
                  <c:v>1.6544207868462203E-2</c:v>
                </c:pt>
                <c:pt idx="88">
                  <c:v>1.6134367960412545E-2</c:v>
                </c:pt>
                <c:pt idx="89">
                  <c:v>1.5751941608232751E-2</c:v>
                </c:pt>
                <c:pt idx="90">
                  <c:v>1.5394435453920175E-2</c:v>
                </c:pt>
                <c:pt idx="91">
                  <c:v>1.5059592247697023E-2</c:v>
                </c:pt>
                <c:pt idx="92">
                  <c:v>1.4745368394751298E-2</c:v>
                </c:pt>
                <c:pt idx="93">
                  <c:v>1.4449913637731789E-2</c:v>
                </c:pt>
                <c:pt idx="94">
                  <c:v>1.4171552671932073E-2</c:v>
                </c:pt>
                <c:pt idx="95">
                  <c:v>1.3908768509385185E-2</c:v>
                </c:pt>
                <c:pt idx="96">
                  <c:v>1.3660187425549846E-2</c:v>
                </c:pt>
                <c:pt idx="97">
                  <c:v>1.3424565338073177E-2</c:v>
                </c:pt>
                <c:pt idx="98">
                  <c:v>1.3200775481419739E-2</c:v>
                </c:pt>
                <c:pt idx="99">
                  <c:v>1.2987797254104387E-2</c:v>
                </c:pt>
                <c:pt idx="100">
                  <c:v>1.2784706126984872E-2</c:v>
                </c:pt>
                <c:pt idx="101">
                  <c:v>1.2590664511675894E-2</c:v>
                </c:pt>
                <c:pt idx="102">
                  <c:v>1.2404913497744767E-2</c:v>
                </c:pt>
                <c:pt idx="103">
                  <c:v>1.2226765376035209E-2</c:v>
                </c:pt>
                <c:pt idx="104">
                  <c:v>1.2055596873327058E-2</c:v>
                </c:pt>
                <c:pt idx="105">
                  <c:v>1.1890843030653353E-2</c:v>
                </c:pt>
                <c:pt idx="106">
                  <c:v>1.1731991664034127E-2</c:v>
                </c:pt>
                <c:pt idx="107">
                  <c:v>1.1578578352211764E-2</c:v>
                </c:pt>
                <c:pt idx="108">
                  <c:v>1.1430181901244518E-2</c:v>
                </c:pt>
                <c:pt idx="109">
                  <c:v>1.1286420240585208E-2</c:v>
                </c:pt>
                <c:pt idx="110">
                  <c:v>1.1146946709588821E-2</c:v>
                </c:pt>
                <c:pt idx="111">
                  <c:v>1.1011446697298919E-2</c:v>
                </c:pt>
                <c:pt idx="112">
                  <c:v>1.0879634601897364E-2</c:v>
                </c:pt>
                <c:pt idx="113">
                  <c:v>1.0751251079400293E-2</c:v>
                </c:pt>
                <c:pt idx="114">
                  <c:v>1.0626060554077405E-2</c:v>
                </c:pt>
                <c:pt idx="115">
                  <c:v>1.0503848965690411E-2</c:v>
                </c:pt>
                <c:pt idx="116">
                  <c:v>1.0384421731016252E-2</c:v>
                </c:pt>
                <c:pt idx="117">
                  <c:v>1.0267601899264792E-2</c:v>
                </c:pt>
                <c:pt idx="118">
                  <c:v>1.0153228482941026E-2</c:v>
                </c:pt>
                <c:pt idx="119">
                  <c:v>1.0041154947457401E-2</c:v>
                </c:pt>
                <c:pt idx="120">
                  <c:v>9.931247844390402E-3</c:v>
                </c:pt>
              </c:numCache>
            </c:numRef>
          </c:yVal>
          <c:smooth val="1"/>
        </c:ser>
        <c:dLbls>
          <c:showLegendKey val="0"/>
          <c:showVal val="0"/>
          <c:showCatName val="0"/>
          <c:showSerName val="0"/>
          <c:showPercent val="0"/>
          <c:showBubbleSize val="0"/>
        </c:dLbls>
        <c:axId val="40771968"/>
        <c:axId val="40774272"/>
      </c:scatterChart>
      <c:valAx>
        <c:axId val="40771968"/>
        <c:scaling>
          <c:orientation val="minMax"/>
        </c:scaling>
        <c:delete val="0"/>
        <c:axPos val="b"/>
        <c:title>
          <c:tx>
            <c:rich>
              <a:bodyPr/>
              <a:lstStyle/>
              <a:p>
                <a:pPr>
                  <a:defRPr lang="ja-JP"/>
                </a:pPr>
                <a:r>
                  <a:rPr lang="en-US"/>
                  <a:t>Time (hrs)</a:t>
                </a:r>
              </a:p>
            </c:rich>
          </c:tx>
          <c:overlay val="0"/>
        </c:title>
        <c:numFmt formatCode="General" sourceLinked="1"/>
        <c:majorTickMark val="out"/>
        <c:minorTickMark val="none"/>
        <c:tickLblPos val="nextTo"/>
        <c:txPr>
          <a:bodyPr/>
          <a:lstStyle/>
          <a:p>
            <a:pPr>
              <a:defRPr lang="ja-JP"/>
            </a:pPr>
            <a:endParaRPr lang="en-US"/>
          </a:p>
        </c:txPr>
        <c:crossAx val="40774272"/>
        <c:crossesAt val="1.0000000000000002E-3"/>
        <c:crossBetween val="midCat"/>
      </c:valAx>
      <c:valAx>
        <c:axId val="40774272"/>
        <c:scaling>
          <c:logBase val="10"/>
          <c:orientation val="minMax"/>
          <c:max val="1"/>
          <c:min val="1.0000000000000002E-3"/>
        </c:scaling>
        <c:delete val="0"/>
        <c:axPos val="l"/>
        <c:majorGridlines/>
        <c:title>
          <c:tx>
            <c:rich>
              <a:bodyPr rot="-5400000" vert="horz"/>
              <a:lstStyle/>
              <a:p>
                <a:pPr>
                  <a:defRPr lang="ja-JP"/>
                </a:pPr>
                <a:r>
                  <a:rPr lang="en-US"/>
                  <a:t>Concentration</a:t>
                </a:r>
              </a:p>
            </c:rich>
          </c:tx>
          <c:layout>
            <c:manualLayout>
              <c:xMode val="edge"/>
              <c:yMode val="edge"/>
              <c:x val="0"/>
              <c:y val="0.34570174094401912"/>
            </c:manualLayout>
          </c:layout>
          <c:overlay val="0"/>
        </c:title>
        <c:numFmt formatCode="General" sourceLinked="1"/>
        <c:majorTickMark val="out"/>
        <c:minorTickMark val="none"/>
        <c:tickLblPos val="nextTo"/>
        <c:txPr>
          <a:bodyPr/>
          <a:lstStyle/>
          <a:p>
            <a:pPr>
              <a:defRPr lang="ja-JP"/>
            </a:pPr>
            <a:endParaRPr lang="en-US"/>
          </a:p>
        </c:txPr>
        <c:crossAx val="40771968"/>
        <c:crosses val="autoZero"/>
        <c:crossBetween val="midCat"/>
      </c:valAx>
    </c:plotArea>
    <c:legend>
      <c:legendPos val="r"/>
      <c:layout>
        <c:manualLayout>
          <c:xMode val="edge"/>
          <c:yMode val="edge"/>
          <c:x val="0.61505899080368487"/>
          <c:y val="0.18661472467828066"/>
          <c:w val="0.32870797685692027"/>
          <c:h val="0.18881821707015792"/>
        </c:manualLayout>
      </c:layout>
      <c:overlay val="0"/>
      <c:txPr>
        <a:bodyPr/>
        <a:lstStyle/>
        <a:p>
          <a:pPr>
            <a:defRPr lang="ja-JP"/>
          </a:pPr>
          <a:endParaRPr lang="en-US"/>
        </a:p>
      </c:txPr>
    </c:legend>
    <c:plotVisOnly val="1"/>
    <c:dispBlanksAs val="gap"/>
    <c:showDLblsOverMax val="0"/>
  </c:chart>
  <c:spPr>
    <a:solidFill>
      <a:schemeClr val="bg1"/>
    </a:solidFill>
  </c:spPr>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67727947050097"/>
          <c:y val="0.10229773003154433"/>
          <c:w val="0.77552930883639548"/>
          <c:h val="0.78288609158838041"/>
        </c:manualLayout>
      </c:layout>
      <c:scatterChart>
        <c:scatterStyle val="smoothMarker"/>
        <c:varyColors val="0"/>
        <c:ser>
          <c:idx val="0"/>
          <c:order val="0"/>
          <c:spPr>
            <a:ln w="44450"/>
          </c:spPr>
          <c:marker>
            <c:symbol val="none"/>
          </c:marker>
          <c:xVal>
            <c:numRef>
              <c:f>Sheet1!$G$26:$G$36</c:f>
              <c:numCache>
                <c:formatCode>General</c:formatCode>
                <c:ptCount val="11"/>
                <c:pt idx="0">
                  <c:v>1</c:v>
                </c:pt>
                <c:pt idx="1">
                  <c:v>2</c:v>
                </c:pt>
                <c:pt idx="2">
                  <c:v>3</c:v>
                </c:pt>
                <c:pt idx="3">
                  <c:v>4</c:v>
                </c:pt>
                <c:pt idx="4">
                  <c:v>5</c:v>
                </c:pt>
                <c:pt idx="5">
                  <c:v>6</c:v>
                </c:pt>
                <c:pt idx="6">
                  <c:v>7</c:v>
                </c:pt>
                <c:pt idx="7">
                  <c:v>8</c:v>
                </c:pt>
                <c:pt idx="8">
                  <c:v>9</c:v>
                </c:pt>
                <c:pt idx="9">
                  <c:v>10</c:v>
                </c:pt>
                <c:pt idx="10">
                  <c:v>20</c:v>
                </c:pt>
              </c:numCache>
            </c:numRef>
          </c:xVal>
          <c:yVal>
            <c:numRef>
              <c:f>Sheet1!$H$26:$H$36</c:f>
              <c:numCache>
                <c:formatCode>General</c:formatCode>
                <c:ptCount val="11"/>
                <c:pt idx="0">
                  <c:v>95.238095238095241</c:v>
                </c:pt>
                <c:pt idx="1">
                  <c:v>97.560975609756099</c:v>
                </c:pt>
                <c:pt idx="2">
                  <c:v>98.360655737704917</c:v>
                </c:pt>
                <c:pt idx="3">
                  <c:v>98.76543209876543</c:v>
                </c:pt>
                <c:pt idx="4">
                  <c:v>99.009900990099013</c:v>
                </c:pt>
                <c:pt idx="5">
                  <c:v>99.173553719008268</c:v>
                </c:pt>
                <c:pt idx="6">
                  <c:v>99.290780141843967</c:v>
                </c:pt>
                <c:pt idx="7">
                  <c:v>99.378881987577628</c:v>
                </c:pt>
                <c:pt idx="8">
                  <c:v>99.447513812154682</c:v>
                </c:pt>
                <c:pt idx="9">
                  <c:v>99.502487562189046</c:v>
                </c:pt>
                <c:pt idx="10">
                  <c:v>99.750623441396499</c:v>
                </c:pt>
              </c:numCache>
            </c:numRef>
          </c:yVal>
          <c:smooth val="1"/>
        </c:ser>
        <c:dLbls>
          <c:showLegendKey val="0"/>
          <c:showVal val="0"/>
          <c:showCatName val="0"/>
          <c:showSerName val="0"/>
          <c:showPercent val="0"/>
          <c:showBubbleSize val="0"/>
        </c:dLbls>
        <c:axId val="40692352"/>
        <c:axId val="42345216"/>
      </c:scatterChart>
      <c:valAx>
        <c:axId val="40692352"/>
        <c:scaling>
          <c:orientation val="minMax"/>
        </c:scaling>
        <c:delete val="0"/>
        <c:axPos val="b"/>
        <c:title>
          <c:tx>
            <c:rich>
              <a:bodyPr/>
              <a:lstStyle/>
              <a:p>
                <a:pPr>
                  <a:defRPr lang="ja-JP" sz="2000"/>
                </a:pPr>
                <a:r>
                  <a:rPr lang="en-US" sz="2000"/>
                  <a:t>Dose</a:t>
                </a:r>
              </a:p>
            </c:rich>
          </c:tx>
          <c:overlay val="0"/>
        </c:title>
        <c:numFmt formatCode="General" sourceLinked="1"/>
        <c:majorTickMark val="out"/>
        <c:minorTickMark val="none"/>
        <c:tickLblPos val="nextTo"/>
        <c:txPr>
          <a:bodyPr/>
          <a:lstStyle/>
          <a:p>
            <a:pPr>
              <a:defRPr lang="ja-JP" sz="2000"/>
            </a:pPr>
            <a:endParaRPr lang="en-US"/>
          </a:p>
        </c:txPr>
        <c:crossAx val="42345216"/>
        <c:crosses val="autoZero"/>
        <c:crossBetween val="midCat"/>
      </c:valAx>
      <c:valAx>
        <c:axId val="42345216"/>
        <c:scaling>
          <c:orientation val="minMax"/>
        </c:scaling>
        <c:delete val="0"/>
        <c:axPos val="l"/>
        <c:majorGridlines/>
        <c:title>
          <c:tx>
            <c:rich>
              <a:bodyPr rot="-5400000" vert="horz"/>
              <a:lstStyle/>
              <a:p>
                <a:pPr>
                  <a:defRPr lang="ja-JP" sz="2000"/>
                </a:pPr>
                <a:r>
                  <a:rPr lang="en-US" sz="2000"/>
                  <a:t>mg/hr eliminated</a:t>
                </a:r>
              </a:p>
            </c:rich>
          </c:tx>
          <c:layout>
            <c:manualLayout>
              <c:xMode val="edge"/>
              <c:yMode val="edge"/>
              <c:x val="2.2216262822219682E-2"/>
              <c:y val="0.26913859599047463"/>
            </c:manualLayout>
          </c:layout>
          <c:overlay val="0"/>
        </c:title>
        <c:numFmt formatCode="General" sourceLinked="1"/>
        <c:majorTickMark val="out"/>
        <c:minorTickMark val="none"/>
        <c:tickLblPos val="nextTo"/>
        <c:txPr>
          <a:bodyPr/>
          <a:lstStyle/>
          <a:p>
            <a:pPr>
              <a:defRPr lang="ja-JP" sz="2000"/>
            </a:pPr>
            <a:endParaRPr lang="en-US"/>
          </a:p>
        </c:txPr>
        <c:crossAx val="40692352"/>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F7E570-57E6-4420-80DA-6B64CDAC4EEF}"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66C16-2F09-4435-B672-C20FD2B13804}" type="slidenum">
              <a:rPr lang="en-US" smtClean="0"/>
              <a:t>‹#›</a:t>
            </a:fld>
            <a:endParaRPr lang="en-US"/>
          </a:p>
        </p:txBody>
      </p:sp>
    </p:spTree>
    <p:extLst>
      <p:ext uri="{BB962C8B-B14F-4D97-AF65-F5344CB8AC3E}">
        <p14:creationId xmlns:p14="http://schemas.microsoft.com/office/powerpoint/2010/main" val="158911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F7E570-57E6-4420-80DA-6B64CDAC4EEF}"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66C16-2F09-4435-B672-C20FD2B13804}" type="slidenum">
              <a:rPr lang="en-US" smtClean="0"/>
              <a:t>‹#›</a:t>
            </a:fld>
            <a:endParaRPr lang="en-US"/>
          </a:p>
        </p:txBody>
      </p:sp>
    </p:spTree>
    <p:extLst>
      <p:ext uri="{BB962C8B-B14F-4D97-AF65-F5344CB8AC3E}">
        <p14:creationId xmlns:p14="http://schemas.microsoft.com/office/powerpoint/2010/main" val="379851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F7E570-57E6-4420-80DA-6B64CDAC4EEF}"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66C16-2F09-4435-B672-C20FD2B13804}" type="slidenum">
              <a:rPr lang="en-US" smtClean="0"/>
              <a:t>‹#›</a:t>
            </a:fld>
            <a:endParaRPr lang="en-US"/>
          </a:p>
        </p:txBody>
      </p:sp>
    </p:spTree>
    <p:extLst>
      <p:ext uri="{BB962C8B-B14F-4D97-AF65-F5344CB8AC3E}">
        <p14:creationId xmlns:p14="http://schemas.microsoft.com/office/powerpoint/2010/main" val="195156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F7E570-57E6-4420-80DA-6B64CDAC4EEF}"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66C16-2F09-4435-B672-C20FD2B13804}" type="slidenum">
              <a:rPr lang="en-US" smtClean="0"/>
              <a:t>‹#›</a:t>
            </a:fld>
            <a:endParaRPr lang="en-US"/>
          </a:p>
        </p:txBody>
      </p:sp>
    </p:spTree>
    <p:extLst>
      <p:ext uri="{BB962C8B-B14F-4D97-AF65-F5344CB8AC3E}">
        <p14:creationId xmlns:p14="http://schemas.microsoft.com/office/powerpoint/2010/main" val="326391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F7E570-57E6-4420-80DA-6B64CDAC4EEF}"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66C16-2F09-4435-B672-C20FD2B13804}" type="slidenum">
              <a:rPr lang="en-US" smtClean="0"/>
              <a:t>‹#›</a:t>
            </a:fld>
            <a:endParaRPr lang="en-US"/>
          </a:p>
        </p:txBody>
      </p:sp>
    </p:spTree>
    <p:extLst>
      <p:ext uri="{BB962C8B-B14F-4D97-AF65-F5344CB8AC3E}">
        <p14:creationId xmlns:p14="http://schemas.microsoft.com/office/powerpoint/2010/main" val="67809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F7E570-57E6-4420-80DA-6B64CDAC4EEF}"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66C16-2F09-4435-B672-C20FD2B13804}" type="slidenum">
              <a:rPr lang="en-US" smtClean="0"/>
              <a:t>‹#›</a:t>
            </a:fld>
            <a:endParaRPr lang="en-US"/>
          </a:p>
        </p:txBody>
      </p:sp>
    </p:spTree>
    <p:extLst>
      <p:ext uri="{BB962C8B-B14F-4D97-AF65-F5344CB8AC3E}">
        <p14:creationId xmlns:p14="http://schemas.microsoft.com/office/powerpoint/2010/main" val="189660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F7E570-57E6-4420-80DA-6B64CDAC4EEF}"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66C16-2F09-4435-B672-C20FD2B13804}" type="slidenum">
              <a:rPr lang="en-US" smtClean="0"/>
              <a:t>‹#›</a:t>
            </a:fld>
            <a:endParaRPr lang="en-US"/>
          </a:p>
        </p:txBody>
      </p:sp>
    </p:spTree>
    <p:extLst>
      <p:ext uri="{BB962C8B-B14F-4D97-AF65-F5344CB8AC3E}">
        <p14:creationId xmlns:p14="http://schemas.microsoft.com/office/powerpoint/2010/main" val="137973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F7E570-57E6-4420-80DA-6B64CDAC4EEF}"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66C16-2F09-4435-B672-C20FD2B13804}" type="slidenum">
              <a:rPr lang="en-US" smtClean="0"/>
              <a:t>‹#›</a:t>
            </a:fld>
            <a:endParaRPr lang="en-US"/>
          </a:p>
        </p:txBody>
      </p:sp>
    </p:spTree>
    <p:extLst>
      <p:ext uri="{BB962C8B-B14F-4D97-AF65-F5344CB8AC3E}">
        <p14:creationId xmlns:p14="http://schemas.microsoft.com/office/powerpoint/2010/main" val="346441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7E570-57E6-4420-80DA-6B64CDAC4EEF}"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66C16-2F09-4435-B672-C20FD2B13804}" type="slidenum">
              <a:rPr lang="en-US" smtClean="0"/>
              <a:t>‹#›</a:t>
            </a:fld>
            <a:endParaRPr lang="en-US"/>
          </a:p>
        </p:txBody>
      </p:sp>
    </p:spTree>
    <p:extLst>
      <p:ext uri="{BB962C8B-B14F-4D97-AF65-F5344CB8AC3E}">
        <p14:creationId xmlns:p14="http://schemas.microsoft.com/office/powerpoint/2010/main" val="147863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7E570-57E6-4420-80DA-6B64CDAC4EEF}"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66C16-2F09-4435-B672-C20FD2B13804}" type="slidenum">
              <a:rPr lang="en-US" smtClean="0"/>
              <a:t>‹#›</a:t>
            </a:fld>
            <a:endParaRPr lang="en-US"/>
          </a:p>
        </p:txBody>
      </p:sp>
    </p:spTree>
    <p:extLst>
      <p:ext uri="{BB962C8B-B14F-4D97-AF65-F5344CB8AC3E}">
        <p14:creationId xmlns:p14="http://schemas.microsoft.com/office/powerpoint/2010/main" val="142933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7E570-57E6-4420-80DA-6B64CDAC4EEF}"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66C16-2F09-4435-B672-C20FD2B13804}" type="slidenum">
              <a:rPr lang="en-US" smtClean="0"/>
              <a:t>‹#›</a:t>
            </a:fld>
            <a:endParaRPr lang="en-US"/>
          </a:p>
        </p:txBody>
      </p:sp>
    </p:spTree>
    <p:extLst>
      <p:ext uri="{BB962C8B-B14F-4D97-AF65-F5344CB8AC3E}">
        <p14:creationId xmlns:p14="http://schemas.microsoft.com/office/powerpoint/2010/main" val="162026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7E570-57E6-4420-80DA-6B64CDAC4EEF}" type="datetimeFigureOut">
              <a:rPr lang="en-US" smtClean="0"/>
              <a:t>11/5/2015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66C16-2F09-4435-B672-C20FD2B13804}" type="slidenum">
              <a:rPr lang="en-US" smtClean="0"/>
              <a:t>‹#›</a:t>
            </a:fld>
            <a:endParaRPr lang="en-US"/>
          </a:p>
        </p:txBody>
      </p:sp>
    </p:spTree>
    <p:extLst>
      <p:ext uri="{BB962C8B-B14F-4D97-AF65-F5344CB8AC3E}">
        <p14:creationId xmlns:p14="http://schemas.microsoft.com/office/powerpoint/2010/main" val="1305327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Excel_Worksheet2.xlsx"/></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92" y="995321"/>
            <a:ext cx="7886700" cy="1325563"/>
          </a:xfrm>
        </p:spPr>
        <p:txBody>
          <a:bodyPr>
            <a:normAutofit/>
          </a:bodyPr>
          <a:lstStyle/>
          <a:p>
            <a:pPr algn="ctr"/>
            <a:r>
              <a:rPr lang="en-US" dirty="0" smtClean="0"/>
              <a:t>Blood Level Bioequivalence</a:t>
            </a:r>
            <a:br>
              <a:rPr lang="en-US" dirty="0" smtClean="0"/>
            </a:br>
            <a:r>
              <a:rPr lang="en-US" dirty="0" smtClean="0"/>
              <a:t>VICH GL 52 </a:t>
            </a:r>
            <a:endParaRPr lang="en-US" dirty="0"/>
          </a:p>
        </p:txBody>
      </p:sp>
      <p:sp>
        <p:nvSpPr>
          <p:cNvPr id="3" name="Content Placeholder 2"/>
          <p:cNvSpPr>
            <a:spLocks noGrp="1"/>
          </p:cNvSpPr>
          <p:nvPr>
            <p:ph idx="1"/>
          </p:nvPr>
        </p:nvSpPr>
        <p:spPr>
          <a:xfrm>
            <a:off x="653363" y="5090983"/>
            <a:ext cx="7886700" cy="1147763"/>
          </a:xfrm>
        </p:spPr>
        <p:txBody>
          <a:bodyPr>
            <a:normAutofit/>
          </a:bodyPr>
          <a:lstStyle/>
          <a:p>
            <a:pPr marL="0" indent="0">
              <a:buNone/>
            </a:pPr>
            <a:r>
              <a:rPr lang="en-US" sz="4000" dirty="0" smtClean="0"/>
              <a:t>Chair: Marilyn N. Martinez, US FDA</a:t>
            </a:r>
          </a:p>
        </p:txBody>
      </p:sp>
      <p:pic>
        <p:nvPicPr>
          <p:cNvPr id="4098" name="Picture 2" descr="http://learn.nps.org.au/pluginfile.php/73783/mod_page/content/36/bioequivalence_200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758" y="2421324"/>
            <a:ext cx="2657334" cy="261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224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6137" y="2221558"/>
            <a:ext cx="1275159" cy="760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solidFill>
                  <a:schemeClr val="tx1"/>
                </a:solidFill>
                <a:effectLst>
                  <a:outerShdw blurRad="38100" dist="38100" dir="2700000" algn="tl">
                    <a:srgbClr val="000000">
                      <a:alpha val="43137"/>
                    </a:srgbClr>
                  </a:outerShdw>
                </a:effectLst>
              </a:rPr>
              <a:t>Product A</a:t>
            </a:r>
          </a:p>
        </p:txBody>
      </p:sp>
      <p:sp>
        <p:nvSpPr>
          <p:cNvPr id="5" name="Oval 4"/>
          <p:cNvSpPr/>
          <p:nvPr/>
        </p:nvSpPr>
        <p:spPr>
          <a:xfrm>
            <a:off x="7409856" y="2464127"/>
            <a:ext cx="1275159" cy="76081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solidFill>
                  <a:schemeClr val="tx1"/>
                </a:solidFill>
                <a:effectLst>
                  <a:outerShdw blurRad="38100" dist="38100" dir="2700000" algn="tl">
                    <a:srgbClr val="000000">
                      <a:alpha val="43137"/>
                    </a:srgbClr>
                  </a:outerShdw>
                </a:effectLst>
              </a:rPr>
              <a:t>Product B</a:t>
            </a:r>
          </a:p>
        </p:txBody>
      </p:sp>
      <p:sp>
        <p:nvSpPr>
          <p:cNvPr id="10" name="TextBox 9"/>
          <p:cNvSpPr txBox="1"/>
          <p:nvPr/>
        </p:nvSpPr>
        <p:spPr>
          <a:xfrm>
            <a:off x="2164558" y="1269424"/>
            <a:ext cx="2014538" cy="1915909"/>
          </a:xfrm>
          <a:prstGeom prst="rect">
            <a:avLst/>
          </a:prstGeom>
          <a:solidFill>
            <a:schemeClr val="accent5">
              <a:lumMod val="20000"/>
              <a:lumOff val="80000"/>
            </a:schemeClr>
          </a:solidFill>
          <a:ln>
            <a:solidFill>
              <a:schemeClr val="tx1"/>
            </a:solidFill>
          </a:ln>
        </p:spPr>
        <p:txBody>
          <a:bodyPr wrap="square" rtlCol="0">
            <a:spAutoFit/>
          </a:bodyPr>
          <a:lstStyle/>
          <a:p>
            <a:r>
              <a:rPr lang="en-US" sz="2400" b="1" dirty="0" smtClean="0">
                <a:solidFill>
                  <a:srgbClr val="FF0000"/>
                </a:solidFill>
              </a:rPr>
              <a:t>BLOOD profile</a:t>
            </a:r>
            <a:endParaRPr lang="en-US" sz="2400" b="1" dirty="0">
              <a:solidFill>
                <a:srgbClr val="FF0000"/>
              </a:solidFill>
            </a:endParaRP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13" name="Freeform 12"/>
          <p:cNvSpPr/>
          <p:nvPr/>
        </p:nvSpPr>
        <p:spPr>
          <a:xfrm>
            <a:off x="2212778" y="1770367"/>
            <a:ext cx="1918097" cy="1454570"/>
          </a:xfrm>
          <a:custGeom>
            <a:avLst/>
            <a:gdLst>
              <a:gd name="connsiteX0" fmla="*/ 0 w 2543175"/>
              <a:gd name="connsiteY0" fmla="*/ 1860134 h 1860134"/>
              <a:gd name="connsiteX1" fmla="*/ 300038 w 2543175"/>
              <a:gd name="connsiteY1" fmla="*/ 474246 h 1860134"/>
              <a:gd name="connsiteX2" fmla="*/ 785813 w 2543175"/>
              <a:gd name="connsiteY2" fmla="*/ 74196 h 1860134"/>
              <a:gd name="connsiteX3" fmla="*/ 2543175 w 2543175"/>
              <a:gd name="connsiteY3" fmla="*/ 1817271 h 1860134"/>
            </a:gdLst>
            <a:ahLst/>
            <a:cxnLst>
              <a:cxn ang="0">
                <a:pos x="connsiteX0" y="connsiteY0"/>
              </a:cxn>
              <a:cxn ang="0">
                <a:pos x="connsiteX1" y="connsiteY1"/>
              </a:cxn>
              <a:cxn ang="0">
                <a:pos x="connsiteX2" y="connsiteY2"/>
              </a:cxn>
              <a:cxn ang="0">
                <a:pos x="connsiteX3" y="connsiteY3"/>
              </a:cxn>
            </a:cxnLst>
            <a:rect l="l" t="t" r="r" b="b"/>
            <a:pathLst>
              <a:path w="2543175" h="1860134">
                <a:moveTo>
                  <a:pt x="0" y="1860134"/>
                </a:moveTo>
                <a:cubicBezTo>
                  <a:pt x="84534" y="1316018"/>
                  <a:pt x="169069" y="771902"/>
                  <a:pt x="300038" y="474246"/>
                </a:cubicBezTo>
                <a:cubicBezTo>
                  <a:pt x="431007" y="176590"/>
                  <a:pt x="411957" y="-149642"/>
                  <a:pt x="785813" y="74196"/>
                </a:cubicBezTo>
                <a:cubicBezTo>
                  <a:pt x="1159669" y="298033"/>
                  <a:pt x="1851422" y="1057652"/>
                  <a:pt x="2543175" y="181727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TextBox 13"/>
          <p:cNvSpPr txBox="1"/>
          <p:nvPr/>
        </p:nvSpPr>
        <p:spPr>
          <a:xfrm>
            <a:off x="4946161" y="1321407"/>
            <a:ext cx="2014538" cy="1915909"/>
          </a:xfrm>
          <a:prstGeom prst="rect">
            <a:avLst/>
          </a:prstGeom>
          <a:solidFill>
            <a:schemeClr val="accent4">
              <a:lumMod val="20000"/>
              <a:lumOff val="80000"/>
            </a:schemeClr>
          </a:solidFill>
          <a:ln>
            <a:solidFill>
              <a:schemeClr val="tx1"/>
            </a:solidFill>
          </a:ln>
        </p:spPr>
        <p:txBody>
          <a:bodyPr wrap="square" rtlCol="0">
            <a:spAutoFit/>
          </a:bodyPr>
          <a:lstStyle/>
          <a:p>
            <a:r>
              <a:rPr lang="en-US" sz="2400" b="1" dirty="0" smtClean="0">
                <a:solidFill>
                  <a:srgbClr val="FF0000"/>
                </a:solidFill>
              </a:rPr>
              <a:t>BLOOD profile</a:t>
            </a:r>
            <a:endParaRPr lang="en-US" sz="2400" b="1" dirty="0">
              <a:solidFill>
                <a:srgbClr val="FF0000"/>
              </a:solidFill>
            </a:endParaRP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15" name="Freeform 14"/>
          <p:cNvSpPr/>
          <p:nvPr/>
        </p:nvSpPr>
        <p:spPr>
          <a:xfrm>
            <a:off x="4999739" y="1805928"/>
            <a:ext cx="1960960" cy="1445597"/>
          </a:xfrm>
          <a:custGeom>
            <a:avLst/>
            <a:gdLst>
              <a:gd name="connsiteX0" fmla="*/ 0 w 2543175"/>
              <a:gd name="connsiteY0" fmla="*/ 1860134 h 1860134"/>
              <a:gd name="connsiteX1" fmla="*/ 300038 w 2543175"/>
              <a:gd name="connsiteY1" fmla="*/ 474246 h 1860134"/>
              <a:gd name="connsiteX2" fmla="*/ 785813 w 2543175"/>
              <a:gd name="connsiteY2" fmla="*/ 74196 h 1860134"/>
              <a:gd name="connsiteX3" fmla="*/ 2543175 w 2543175"/>
              <a:gd name="connsiteY3" fmla="*/ 1817271 h 1860134"/>
            </a:gdLst>
            <a:ahLst/>
            <a:cxnLst>
              <a:cxn ang="0">
                <a:pos x="connsiteX0" y="connsiteY0"/>
              </a:cxn>
              <a:cxn ang="0">
                <a:pos x="connsiteX1" y="connsiteY1"/>
              </a:cxn>
              <a:cxn ang="0">
                <a:pos x="connsiteX2" y="connsiteY2"/>
              </a:cxn>
              <a:cxn ang="0">
                <a:pos x="connsiteX3" y="connsiteY3"/>
              </a:cxn>
            </a:cxnLst>
            <a:rect l="l" t="t" r="r" b="b"/>
            <a:pathLst>
              <a:path w="2543175" h="1860134">
                <a:moveTo>
                  <a:pt x="0" y="1860134"/>
                </a:moveTo>
                <a:cubicBezTo>
                  <a:pt x="84534" y="1316018"/>
                  <a:pt x="169069" y="771902"/>
                  <a:pt x="300038" y="474246"/>
                </a:cubicBezTo>
                <a:cubicBezTo>
                  <a:pt x="431007" y="176590"/>
                  <a:pt x="411957" y="-149642"/>
                  <a:pt x="785813" y="74196"/>
                </a:cubicBezTo>
                <a:cubicBezTo>
                  <a:pt x="1159669" y="298033"/>
                  <a:pt x="1851422" y="1057652"/>
                  <a:pt x="2543175" y="181727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8" name="Rectangle 27"/>
          <p:cNvSpPr/>
          <p:nvPr/>
        </p:nvSpPr>
        <p:spPr>
          <a:xfrm>
            <a:off x="557213" y="242888"/>
            <a:ext cx="8229600"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THEORETICAL BASIS BEHIND BIOEQUIVALENCE</a:t>
            </a:r>
            <a:endParaRPr lang="en-US" sz="3200" dirty="0"/>
          </a:p>
        </p:txBody>
      </p:sp>
      <p:cxnSp>
        <p:nvCxnSpPr>
          <p:cNvPr id="33" name="Straight Arrow Connector 32"/>
          <p:cNvCxnSpPr>
            <a:stCxn id="4" idx="6"/>
          </p:cNvCxnSpPr>
          <p:nvPr/>
        </p:nvCxnSpPr>
        <p:spPr>
          <a:xfrm>
            <a:off x="1791296" y="2601963"/>
            <a:ext cx="421482"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949087" y="2818246"/>
            <a:ext cx="46076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334470" y="2117247"/>
            <a:ext cx="546502" cy="830997"/>
          </a:xfrm>
          <a:prstGeom prst="rect">
            <a:avLst/>
          </a:prstGeom>
          <a:noFill/>
        </p:spPr>
        <p:txBody>
          <a:bodyPr wrap="square" rtlCol="0">
            <a:spAutoFit/>
          </a:bodyPr>
          <a:lstStyle/>
          <a:p>
            <a:r>
              <a:rPr lang="en-US" sz="4800" dirty="0" smtClean="0"/>
              <a:t>=</a:t>
            </a:r>
            <a:endParaRPr lang="en-US" sz="4800" dirty="0"/>
          </a:p>
        </p:txBody>
      </p:sp>
      <p:sp>
        <p:nvSpPr>
          <p:cNvPr id="45" name="Left Brace 44"/>
          <p:cNvSpPr/>
          <p:nvPr/>
        </p:nvSpPr>
        <p:spPr>
          <a:xfrm rot="16200000">
            <a:off x="4161103" y="2117800"/>
            <a:ext cx="671801" cy="2886075"/>
          </a:xfrm>
          <a:prstGeom prst="leftBrace">
            <a:avLst>
              <a:gd name="adj1" fmla="val 8333"/>
              <a:gd name="adj2" fmla="val 49504"/>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371475" y="4112512"/>
            <a:ext cx="8415338" cy="2677656"/>
          </a:xfrm>
          <a:prstGeom prst="rect">
            <a:avLst/>
          </a:prstGeom>
          <a:noFill/>
        </p:spPr>
        <p:txBody>
          <a:bodyPr wrap="square" rtlCol="0">
            <a:spAutoFit/>
          </a:bodyPr>
          <a:lstStyle/>
          <a:p>
            <a:r>
              <a:rPr lang="en-US" sz="2800" dirty="0" smtClean="0"/>
              <a:t>Since the concentration of drug in the tissues are determined by the concentrations of drug in the blood, then a comparison of the product-specific  drug concentration versus time profiles in the blood can be used to establish the equivalence of product safety and effectiveness</a:t>
            </a:r>
            <a:endParaRPr lang="en-US" sz="2800" dirty="0"/>
          </a:p>
        </p:txBody>
      </p:sp>
    </p:spTree>
    <p:extLst>
      <p:ext uri="{BB962C8B-B14F-4D97-AF65-F5344CB8AC3E}">
        <p14:creationId xmlns:p14="http://schemas.microsoft.com/office/powerpoint/2010/main" val="217217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to Establish Equivalence of Blood Level Profiles</a:t>
            </a:r>
            <a:endParaRPr lang="en-US" b="1" dirty="0"/>
          </a:p>
        </p:txBody>
      </p:sp>
      <p:sp>
        <p:nvSpPr>
          <p:cNvPr id="3" name="Content Placeholder 2"/>
          <p:cNvSpPr>
            <a:spLocks noGrp="1"/>
          </p:cNvSpPr>
          <p:nvPr>
            <p:ph idx="1"/>
          </p:nvPr>
        </p:nvSpPr>
        <p:spPr>
          <a:xfrm>
            <a:off x="317500" y="1910277"/>
            <a:ext cx="4331396" cy="4793219"/>
          </a:xfrm>
        </p:spPr>
        <p:txBody>
          <a:bodyPr>
            <a:normAutofit/>
          </a:bodyPr>
          <a:lstStyle/>
          <a:p>
            <a:r>
              <a:rPr lang="en-US" dirty="0" smtClean="0"/>
              <a:t>Peak (Cmax)</a:t>
            </a:r>
          </a:p>
          <a:p>
            <a:r>
              <a:rPr lang="en-US" dirty="0" smtClean="0"/>
              <a:t>Time to peak (</a:t>
            </a:r>
            <a:r>
              <a:rPr lang="en-US" dirty="0" err="1" smtClean="0"/>
              <a:t>Tmax</a:t>
            </a:r>
            <a:r>
              <a:rPr lang="en-US" dirty="0" smtClean="0"/>
              <a:t>)</a:t>
            </a:r>
          </a:p>
          <a:p>
            <a:r>
              <a:rPr lang="en-US" dirty="0" smtClean="0"/>
              <a:t>Total exposure (AUC)</a:t>
            </a:r>
          </a:p>
          <a:p>
            <a:pPr marL="0" indent="0">
              <a:buNone/>
            </a:pPr>
            <a:endParaRPr lang="en-US" dirty="0"/>
          </a:p>
          <a:p>
            <a:pPr marL="0" indent="0">
              <a:buNone/>
            </a:pPr>
            <a:r>
              <a:rPr lang="en-US" sz="3200" dirty="0" smtClean="0"/>
              <a:t>BE study blood sampling schedule is based upon the PK of the reference product and should allow for estimation of AUC, Cmax and Tmax</a:t>
            </a:r>
            <a:endParaRPr lang="en-US" sz="3200" dirty="0"/>
          </a:p>
        </p:txBody>
      </p:sp>
      <p:sp>
        <p:nvSpPr>
          <p:cNvPr id="4" name="TextBox 3"/>
          <p:cNvSpPr txBox="1"/>
          <p:nvPr/>
        </p:nvSpPr>
        <p:spPr>
          <a:xfrm>
            <a:off x="4928296" y="2829560"/>
            <a:ext cx="3502220" cy="2954655"/>
          </a:xfrm>
          <a:prstGeom prst="rect">
            <a:avLst/>
          </a:prstGeom>
          <a:solidFill>
            <a:schemeClr val="accent5">
              <a:lumMod val="20000"/>
              <a:lumOff val="80000"/>
            </a:schemeClr>
          </a:solidFill>
          <a:ln>
            <a:solidFill>
              <a:schemeClr val="tx1"/>
            </a:solidFill>
          </a:ln>
        </p:spPr>
        <p:txBody>
          <a:bodyPr wrap="square" rtlCol="0">
            <a:spAutoFit/>
          </a:bodyPr>
          <a:lstStyle/>
          <a:p>
            <a:r>
              <a:rPr lang="en-US" sz="2400" b="1" dirty="0" smtClean="0">
                <a:solidFill>
                  <a:srgbClr val="FF0000"/>
                </a:solidFill>
              </a:rPr>
              <a:t>BLOOD profile</a:t>
            </a:r>
            <a:endParaRPr lang="en-US" sz="2400" b="1" dirty="0">
              <a:solidFill>
                <a:srgbClr val="FF0000"/>
              </a:solidFill>
            </a:endParaRPr>
          </a:p>
          <a:p>
            <a:endParaRPr lang="en-US" sz="1350" dirty="0"/>
          </a:p>
          <a:p>
            <a:endParaRPr lang="en-US" sz="1350" dirty="0"/>
          </a:p>
          <a:p>
            <a:endParaRPr lang="en-US" sz="1350" dirty="0"/>
          </a:p>
          <a:p>
            <a:endParaRPr lang="en-US" sz="1350" dirty="0"/>
          </a:p>
          <a:p>
            <a:endParaRPr lang="en-US" sz="1350" dirty="0"/>
          </a:p>
          <a:p>
            <a:endParaRPr lang="en-US" sz="1350" dirty="0" smtClean="0"/>
          </a:p>
          <a:p>
            <a:endParaRPr lang="en-US" sz="1350" dirty="0"/>
          </a:p>
          <a:p>
            <a:pPr algn="ctr"/>
            <a:r>
              <a:rPr lang="en-US" sz="1350" dirty="0" smtClean="0"/>
              <a:t>     </a:t>
            </a:r>
          </a:p>
          <a:p>
            <a:endParaRPr lang="en-US" sz="1350" dirty="0"/>
          </a:p>
          <a:p>
            <a:endParaRPr lang="en-US" sz="1350" dirty="0" smtClean="0"/>
          </a:p>
          <a:p>
            <a:endParaRPr lang="en-US" sz="1350" dirty="0"/>
          </a:p>
          <a:p>
            <a:endParaRPr lang="en-US" sz="1350" dirty="0"/>
          </a:p>
        </p:txBody>
      </p:sp>
      <p:sp>
        <p:nvSpPr>
          <p:cNvPr id="6" name="Right Arrow 5"/>
          <p:cNvSpPr/>
          <p:nvPr/>
        </p:nvSpPr>
        <p:spPr>
          <a:xfrm rot="832760">
            <a:off x="4301432" y="3277976"/>
            <a:ext cx="1423396" cy="870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Cmax</a:t>
            </a:r>
            <a:endParaRPr lang="en-US" dirty="0"/>
          </a:p>
        </p:txBody>
      </p:sp>
      <p:sp>
        <p:nvSpPr>
          <p:cNvPr id="9" name="Freeform 8"/>
          <p:cNvSpPr/>
          <p:nvPr/>
        </p:nvSpPr>
        <p:spPr>
          <a:xfrm>
            <a:off x="5000625" y="3909783"/>
            <a:ext cx="3343371" cy="1862405"/>
          </a:xfrm>
          <a:custGeom>
            <a:avLst/>
            <a:gdLst>
              <a:gd name="connsiteX0" fmla="*/ 0 w 3343371"/>
              <a:gd name="connsiteY0" fmla="*/ 1848080 h 1862405"/>
              <a:gd name="connsiteX1" fmla="*/ 0 w 3343371"/>
              <a:gd name="connsiteY1" fmla="*/ 1848080 h 1862405"/>
              <a:gd name="connsiteX2" fmla="*/ 71438 w 3343371"/>
              <a:gd name="connsiteY2" fmla="*/ 1748067 h 1862405"/>
              <a:gd name="connsiteX3" fmla="*/ 85725 w 3343371"/>
              <a:gd name="connsiteY3" fmla="*/ 1690917 h 1862405"/>
              <a:gd name="connsiteX4" fmla="*/ 100013 w 3343371"/>
              <a:gd name="connsiteY4" fmla="*/ 1648055 h 1862405"/>
              <a:gd name="connsiteX5" fmla="*/ 114300 w 3343371"/>
              <a:gd name="connsiteY5" fmla="*/ 1476605 h 1862405"/>
              <a:gd name="connsiteX6" fmla="*/ 128588 w 3343371"/>
              <a:gd name="connsiteY6" fmla="*/ 1419455 h 1862405"/>
              <a:gd name="connsiteX7" fmla="*/ 171450 w 3343371"/>
              <a:gd name="connsiteY7" fmla="*/ 1276580 h 1862405"/>
              <a:gd name="connsiteX8" fmla="*/ 228600 w 3343371"/>
              <a:gd name="connsiteY8" fmla="*/ 1076555 h 1862405"/>
              <a:gd name="connsiteX9" fmla="*/ 257175 w 3343371"/>
              <a:gd name="connsiteY9" fmla="*/ 1033692 h 1862405"/>
              <a:gd name="connsiteX10" fmla="*/ 271463 w 3343371"/>
              <a:gd name="connsiteY10" fmla="*/ 976542 h 1862405"/>
              <a:gd name="connsiteX11" fmla="*/ 314325 w 3343371"/>
              <a:gd name="connsiteY11" fmla="*/ 890817 h 1862405"/>
              <a:gd name="connsiteX12" fmla="*/ 357188 w 3343371"/>
              <a:gd name="connsiteY12" fmla="*/ 862242 h 1862405"/>
              <a:gd name="connsiteX13" fmla="*/ 300038 w 3343371"/>
              <a:gd name="connsiteY13" fmla="*/ 947967 h 1862405"/>
              <a:gd name="connsiteX14" fmla="*/ 271463 w 3343371"/>
              <a:gd name="connsiteY14" fmla="*/ 990830 h 1862405"/>
              <a:gd name="connsiteX15" fmla="*/ 257175 w 3343371"/>
              <a:gd name="connsiteY15" fmla="*/ 1033692 h 1862405"/>
              <a:gd name="connsiteX16" fmla="*/ 271463 w 3343371"/>
              <a:gd name="connsiteY16" fmla="*/ 919392 h 1862405"/>
              <a:gd name="connsiteX17" fmla="*/ 328613 w 3343371"/>
              <a:gd name="connsiteY17" fmla="*/ 833667 h 1862405"/>
              <a:gd name="connsiteX18" fmla="*/ 357188 w 3343371"/>
              <a:gd name="connsiteY18" fmla="*/ 605067 h 1862405"/>
              <a:gd name="connsiteX19" fmla="*/ 414338 w 3343371"/>
              <a:gd name="connsiteY19" fmla="*/ 519342 h 1862405"/>
              <a:gd name="connsiteX20" fmla="*/ 485775 w 3343371"/>
              <a:gd name="connsiteY20" fmla="*/ 390755 h 1862405"/>
              <a:gd name="connsiteX21" fmla="*/ 514350 w 3343371"/>
              <a:gd name="connsiteY21" fmla="*/ 347892 h 1862405"/>
              <a:gd name="connsiteX22" fmla="*/ 557213 w 3343371"/>
              <a:gd name="connsiteY22" fmla="*/ 190730 h 1862405"/>
              <a:gd name="connsiteX23" fmla="*/ 614363 w 3343371"/>
              <a:gd name="connsiteY23" fmla="*/ 162155 h 1862405"/>
              <a:gd name="connsiteX24" fmla="*/ 628650 w 3343371"/>
              <a:gd name="connsiteY24" fmla="*/ 119292 h 1862405"/>
              <a:gd name="connsiteX25" fmla="*/ 714375 w 3343371"/>
              <a:gd name="connsiteY25" fmla="*/ 90717 h 1862405"/>
              <a:gd name="connsiteX26" fmla="*/ 728663 w 3343371"/>
              <a:gd name="connsiteY26" fmla="*/ 47855 h 1862405"/>
              <a:gd name="connsiteX27" fmla="*/ 871538 w 3343371"/>
              <a:gd name="connsiteY27" fmla="*/ 19280 h 1862405"/>
              <a:gd name="connsiteX28" fmla="*/ 900113 w 3343371"/>
              <a:gd name="connsiteY28" fmla="*/ 62142 h 1862405"/>
              <a:gd name="connsiteX29" fmla="*/ 985838 w 3343371"/>
              <a:gd name="connsiteY29" fmla="*/ 105005 h 1862405"/>
              <a:gd name="connsiteX30" fmla="*/ 1071563 w 3343371"/>
              <a:gd name="connsiteY30" fmla="*/ 147867 h 1862405"/>
              <a:gd name="connsiteX31" fmla="*/ 1114425 w 3343371"/>
              <a:gd name="connsiteY31" fmla="*/ 176442 h 1862405"/>
              <a:gd name="connsiteX32" fmla="*/ 1200150 w 3343371"/>
              <a:gd name="connsiteY32" fmla="*/ 205017 h 1862405"/>
              <a:gd name="connsiteX33" fmla="*/ 1285875 w 3343371"/>
              <a:gd name="connsiteY33" fmla="*/ 276455 h 1862405"/>
              <a:gd name="connsiteX34" fmla="*/ 1328738 w 3343371"/>
              <a:gd name="connsiteY34" fmla="*/ 290742 h 1862405"/>
              <a:gd name="connsiteX35" fmla="*/ 1343025 w 3343371"/>
              <a:gd name="connsiteY35" fmla="*/ 333605 h 1862405"/>
              <a:gd name="connsiteX36" fmla="*/ 1428750 w 3343371"/>
              <a:gd name="connsiteY36" fmla="*/ 362180 h 1862405"/>
              <a:gd name="connsiteX37" fmla="*/ 1557338 w 3343371"/>
              <a:gd name="connsiteY37" fmla="*/ 433617 h 1862405"/>
              <a:gd name="connsiteX38" fmla="*/ 1585913 w 3343371"/>
              <a:gd name="connsiteY38" fmla="*/ 476480 h 1862405"/>
              <a:gd name="connsiteX39" fmla="*/ 1671638 w 3343371"/>
              <a:gd name="connsiteY39" fmla="*/ 505055 h 1862405"/>
              <a:gd name="connsiteX40" fmla="*/ 1743075 w 3343371"/>
              <a:gd name="connsiteY40" fmla="*/ 562205 h 1862405"/>
              <a:gd name="connsiteX41" fmla="*/ 1771650 w 3343371"/>
              <a:gd name="connsiteY41" fmla="*/ 605067 h 1862405"/>
              <a:gd name="connsiteX42" fmla="*/ 1857375 w 3343371"/>
              <a:gd name="connsiteY42" fmla="*/ 633642 h 1862405"/>
              <a:gd name="connsiteX43" fmla="*/ 1885950 w 3343371"/>
              <a:gd name="connsiteY43" fmla="*/ 676505 h 1862405"/>
              <a:gd name="connsiteX44" fmla="*/ 1928813 w 3343371"/>
              <a:gd name="connsiteY44" fmla="*/ 690792 h 1862405"/>
              <a:gd name="connsiteX45" fmla="*/ 1971675 w 3343371"/>
              <a:gd name="connsiteY45" fmla="*/ 719367 h 1862405"/>
              <a:gd name="connsiteX46" fmla="*/ 2028825 w 3343371"/>
              <a:gd name="connsiteY46" fmla="*/ 776517 h 1862405"/>
              <a:gd name="connsiteX47" fmla="*/ 2057400 w 3343371"/>
              <a:gd name="connsiteY47" fmla="*/ 819380 h 1862405"/>
              <a:gd name="connsiteX48" fmla="*/ 2100263 w 3343371"/>
              <a:gd name="connsiteY48" fmla="*/ 847955 h 1862405"/>
              <a:gd name="connsiteX49" fmla="*/ 2128838 w 3343371"/>
              <a:gd name="connsiteY49" fmla="*/ 890817 h 1862405"/>
              <a:gd name="connsiteX50" fmla="*/ 2214563 w 3343371"/>
              <a:gd name="connsiteY50" fmla="*/ 947967 h 1862405"/>
              <a:gd name="connsiteX51" fmla="*/ 2243138 w 3343371"/>
              <a:gd name="connsiteY51" fmla="*/ 990830 h 1862405"/>
              <a:gd name="connsiteX52" fmla="*/ 2286000 w 3343371"/>
              <a:gd name="connsiteY52" fmla="*/ 1019405 h 1862405"/>
              <a:gd name="connsiteX53" fmla="*/ 2328863 w 3343371"/>
              <a:gd name="connsiteY53" fmla="*/ 1105130 h 1862405"/>
              <a:gd name="connsiteX54" fmla="*/ 2457450 w 3343371"/>
              <a:gd name="connsiteY54" fmla="*/ 1162280 h 1862405"/>
              <a:gd name="connsiteX55" fmla="*/ 2543175 w 3343371"/>
              <a:gd name="connsiteY55" fmla="*/ 1205142 h 1862405"/>
              <a:gd name="connsiteX56" fmla="*/ 2628900 w 3343371"/>
              <a:gd name="connsiteY56" fmla="*/ 1262292 h 1862405"/>
              <a:gd name="connsiteX57" fmla="*/ 2671763 w 3343371"/>
              <a:gd name="connsiteY57" fmla="*/ 1290867 h 1862405"/>
              <a:gd name="connsiteX58" fmla="*/ 2757488 w 3343371"/>
              <a:gd name="connsiteY58" fmla="*/ 1319442 h 1862405"/>
              <a:gd name="connsiteX59" fmla="*/ 2828925 w 3343371"/>
              <a:gd name="connsiteY59" fmla="*/ 1419455 h 1862405"/>
              <a:gd name="connsiteX60" fmla="*/ 2871788 w 3343371"/>
              <a:gd name="connsiteY60" fmla="*/ 1448030 h 1862405"/>
              <a:gd name="connsiteX61" fmla="*/ 2900363 w 3343371"/>
              <a:gd name="connsiteY61" fmla="*/ 1490892 h 1862405"/>
              <a:gd name="connsiteX62" fmla="*/ 2986088 w 3343371"/>
              <a:gd name="connsiteY62" fmla="*/ 1548042 h 1862405"/>
              <a:gd name="connsiteX63" fmla="*/ 3100388 w 3343371"/>
              <a:gd name="connsiteY63" fmla="*/ 1605192 h 1862405"/>
              <a:gd name="connsiteX64" fmla="*/ 3128963 w 3343371"/>
              <a:gd name="connsiteY64" fmla="*/ 1690917 h 1862405"/>
              <a:gd name="connsiteX65" fmla="*/ 3157538 w 3343371"/>
              <a:gd name="connsiteY65" fmla="*/ 1733780 h 1862405"/>
              <a:gd name="connsiteX66" fmla="*/ 3200400 w 3343371"/>
              <a:gd name="connsiteY66" fmla="*/ 1748067 h 1862405"/>
              <a:gd name="connsiteX67" fmla="*/ 3286125 w 3343371"/>
              <a:gd name="connsiteY67" fmla="*/ 1805217 h 1862405"/>
              <a:gd name="connsiteX68" fmla="*/ 3300413 w 3343371"/>
              <a:gd name="connsiteY68" fmla="*/ 1848080 h 1862405"/>
              <a:gd name="connsiteX69" fmla="*/ 3328988 w 3343371"/>
              <a:gd name="connsiteY69" fmla="*/ 1862367 h 1862405"/>
              <a:gd name="connsiteX70" fmla="*/ 3314700 w 3343371"/>
              <a:gd name="connsiteY70" fmla="*/ 1862367 h 186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43371" h="1862405">
                <a:moveTo>
                  <a:pt x="0" y="1848080"/>
                </a:moveTo>
                <a:lnTo>
                  <a:pt x="0" y="1848080"/>
                </a:lnTo>
                <a:cubicBezTo>
                  <a:pt x="23813" y="1814742"/>
                  <a:pt x="51820" y="1784033"/>
                  <a:pt x="71438" y="1748067"/>
                </a:cubicBezTo>
                <a:cubicBezTo>
                  <a:pt x="80841" y="1730828"/>
                  <a:pt x="80330" y="1709798"/>
                  <a:pt x="85725" y="1690917"/>
                </a:cubicBezTo>
                <a:cubicBezTo>
                  <a:pt x="89862" y="1676436"/>
                  <a:pt x="95250" y="1662342"/>
                  <a:pt x="100013" y="1648055"/>
                </a:cubicBezTo>
                <a:cubicBezTo>
                  <a:pt x="104775" y="1590905"/>
                  <a:pt x="107187" y="1533510"/>
                  <a:pt x="114300" y="1476605"/>
                </a:cubicBezTo>
                <a:cubicBezTo>
                  <a:pt x="116736" y="1457120"/>
                  <a:pt x="125075" y="1438775"/>
                  <a:pt x="128588" y="1419455"/>
                </a:cubicBezTo>
                <a:cubicBezTo>
                  <a:pt x="151573" y="1293039"/>
                  <a:pt x="120998" y="1352257"/>
                  <a:pt x="171450" y="1276580"/>
                </a:cubicBezTo>
                <a:cubicBezTo>
                  <a:pt x="175261" y="1261337"/>
                  <a:pt x="212202" y="1101152"/>
                  <a:pt x="228600" y="1076555"/>
                </a:cubicBezTo>
                <a:lnTo>
                  <a:pt x="257175" y="1033692"/>
                </a:lnTo>
                <a:cubicBezTo>
                  <a:pt x="261938" y="1014642"/>
                  <a:pt x="266068" y="995423"/>
                  <a:pt x="271463" y="976542"/>
                </a:cubicBezTo>
                <a:cubicBezTo>
                  <a:pt x="280759" y="944005"/>
                  <a:pt x="289278" y="915864"/>
                  <a:pt x="314325" y="890817"/>
                </a:cubicBezTo>
                <a:cubicBezTo>
                  <a:pt x="326467" y="878675"/>
                  <a:pt x="342900" y="871767"/>
                  <a:pt x="357188" y="862242"/>
                </a:cubicBezTo>
                <a:lnTo>
                  <a:pt x="300038" y="947967"/>
                </a:lnTo>
                <a:cubicBezTo>
                  <a:pt x="290513" y="962255"/>
                  <a:pt x="276893" y="974540"/>
                  <a:pt x="271463" y="990830"/>
                </a:cubicBezTo>
                <a:lnTo>
                  <a:pt x="257175" y="1033692"/>
                </a:lnTo>
                <a:cubicBezTo>
                  <a:pt x="261938" y="995592"/>
                  <a:pt x="258549" y="955552"/>
                  <a:pt x="271463" y="919392"/>
                </a:cubicBezTo>
                <a:cubicBezTo>
                  <a:pt x="283014" y="887050"/>
                  <a:pt x="328613" y="833667"/>
                  <a:pt x="328613" y="833667"/>
                </a:cubicBezTo>
                <a:cubicBezTo>
                  <a:pt x="329070" y="827725"/>
                  <a:pt x="326898" y="659589"/>
                  <a:pt x="357188" y="605067"/>
                </a:cubicBezTo>
                <a:cubicBezTo>
                  <a:pt x="373866" y="575046"/>
                  <a:pt x="414338" y="519342"/>
                  <a:pt x="414338" y="519342"/>
                </a:cubicBezTo>
                <a:cubicBezTo>
                  <a:pt x="439485" y="443899"/>
                  <a:pt x="420271" y="489012"/>
                  <a:pt x="485775" y="390755"/>
                </a:cubicBezTo>
                <a:lnTo>
                  <a:pt x="514350" y="347892"/>
                </a:lnTo>
                <a:cubicBezTo>
                  <a:pt x="518306" y="328111"/>
                  <a:pt x="541101" y="198786"/>
                  <a:pt x="557213" y="190730"/>
                </a:cubicBezTo>
                <a:lnTo>
                  <a:pt x="614363" y="162155"/>
                </a:lnTo>
                <a:cubicBezTo>
                  <a:pt x="619125" y="147867"/>
                  <a:pt x="616395" y="128046"/>
                  <a:pt x="628650" y="119292"/>
                </a:cubicBezTo>
                <a:cubicBezTo>
                  <a:pt x="653160" y="101785"/>
                  <a:pt x="714375" y="90717"/>
                  <a:pt x="714375" y="90717"/>
                </a:cubicBezTo>
                <a:cubicBezTo>
                  <a:pt x="719138" y="76430"/>
                  <a:pt x="721928" y="61325"/>
                  <a:pt x="728663" y="47855"/>
                </a:cubicBezTo>
                <a:cubicBezTo>
                  <a:pt x="766802" y="-28423"/>
                  <a:pt x="766437" y="6142"/>
                  <a:pt x="871538" y="19280"/>
                </a:cubicBezTo>
                <a:cubicBezTo>
                  <a:pt x="881063" y="33567"/>
                  <a:pt x="887971" y="50000"/>
                  <a:pt x="900113" y="62142"/>
                </a:cubicBezTo>
                <a:cubicBezTo>
                  <a:pt x="941059" y="103088"/>
                  <a:pt x="939356" y="81764"/>
                  <a:pt x="985838" y="105005"/>
                </a:cubicBezTo>
                <a:cubicBezTo>
                  <a:pt x="1096618" y="160395"/>
                  <a:pt x="963832" y="111958"/>
                  <a:pt x="1071563" y="147867"/>
                </a:cubicBezTo>
                <a:cubicBezTo>
                  <a:pt x="1085850" y="157392"/>
                  <a:pt x="1098734" y="169468"/>
                  <a:pt x="1114425" y="176442"/>
                </a:cubicBezTo>
                <a:cubicBezTo>
                  <a:pt x="1141950" y="188675"/>
                  <a:pt x="1200150" y="205017"/>
                  <a:pt x="1200150" y="205017"/>
                </a:cubicBezTo>
                <a:cubicBezTo>
                  <a:pt x="1231747" y="236614"/>
                  <a:pt x="1246094" y="256565"/>
                  <a:pt x="1285875" y="276455"/>
                </a:cubicBezTo>
                <a:cubicBezTo>
                  <a:pt x="1299346" y="283190"/>
                  <a:pt x="1314450" y="285980"/>
                  <a:pt x="1328738" y="290742"/>
                </a:cubicBezTo>
                <a:cubicBezTo>
                  <a:pt x="1333500" y="305030"/>
                  <a:pt x="1330770" y="324851"/>
                  <a:pt x="1343025" y="333605"/>
                </a:cubicBezTo>
                <a:cubicBezTo>
                  <a:pt x="1367535" y="351112"/>
                  <a:pt x="1403688" y="345472"/>
                  <a:pt x="1428750" y="362180"/>
                </a:cubicBezTo>
                <a:cubicBezTo>
                  <a:pt x="1527006" y="427684"/>
                  <a:pt x="1481894" y="408470"/>
                  <a:pt x="1557338" y="433617"/>
                </a:cubicBezTo>
                <a:cubicBezTo>
                  <a:pt x="1566863" y="447905"/>
                  <a:pt x="1571352" y="467379"/>
                  <a:pt x="1585913" y="476480"/>
                </a:cubicBezTo>
                <a:cubicBezTo>
                  <a:pt x="1611455" y="492444"/>
                  <a:pt x="1671638" y="505055"/>
                  <a:pt x="1671638" y="505055"/>
                </a:cubicBezTo>
                <a:cubicBezTo>
                  <a:pt x="1753530" y="627891"/>
                  <a:pt x="1644488" y="483335"/>
                  <a:pt x="1743075" y="562205"/>
                </a:cubicBezTo>
                <a:cubicBezTo>
                  <a:pt x="1756483" y="572932"/>
                  <a:pt x="1757089" y="595966"/>
                  <a:pt x="1771650" y="605067"/>
                </a:cubicBezTo>
                <a:cubicBezTo>
                  <a:pt x="1797192" y="621031"/>
                  <a:pt x="1857375" y="633642"/>
                  <a:pt x="1857375" y="633642"/>
                </a:cubicBezTo>
                <a:cubicBezTo>
                  <a:pt x="1866900" y="647930"/>
                  <a:pt x="1872541" y="665778"/>
                  <a:pt x="1885950" y="676505"/>
                </a:cubicBezTo>
                <a:cubicBezTo>
                  <a:pt x="1897710" y="685913"/>
                  <a:pt x="1915342" y="684057"/>
                  <a:pt x="1928813" y="690792"/>
                </a:cubicBezTo>
                <a:cubicBezTo>
                  <a:pt x="1944172" y="698471"/>
                  <a:pt x="1957388" y="709842"/>
                  <a:pt x="1971675" y="719367"/>
                </a:cubicBezTo>
                <a:cubicBezTo>
                  <a:pt x="2002849" y="812888"/>
                  <a:pt x="1959552" y="721098"/>
                  <a:pt x="2028825" y="776517"/>
                </a:cubicBezTo>
                <a:cubicBezTo>
                  <a:pt x="2042234" y="787244"/>
                  <a:pt x="2045258" y="807238"/>
                  <a:pt x="2057400" y="819380"/>
                </a:cubicBezTo>
                <a:cubicBezTo>
                  <a:pt x="2069542" y="831522"/>
                  <a:pt x="2085975" y="838430"/>
                  <a:pt x="2100263" y="847955"/>
                </a:cubicBezTo>
                <a:cubicBezTo>
                  <a:pt x="2109788" y="862242"/>
                  <a:pt x="2115915" y="879510"/>
                  <a:pt x="2128838" y="890817"/>
                </a:cubicBezTo>
                <a:cubicBezTo>
                  <a:pt x="2154684" y="913432"/>
                  <a:pt x="2214563" y="947967"/>
                  <a:pt x="2214563" y="947967"/>
                </a:cubicBezTo>
                <a:cubicBezTo>
                  <a:pt x="2224088" y="962255"/>
                  <a:pt x="2230996" y="978688"/>
                  <a:pt x="2243138" y="990830"/>
                </a:cubicBezTo>
                <a:cubicBezTo>
                  <a:pt x="2255280" y="1002972"/>
                  <a:pt x="2275273" y="1005997"/>
                  <a:pt x="2286000" y="1019405"/>
                </a:cubicBezTo>
                <a:cubicBezTo>
                  <a:pt x="2378966" y="1135612"/>
                  <a:pt x="2208417" y="984683"/>
                  <a:pt x="2328863" y="1105130"/>
                </a:cubicBezTo>
                <a:cubicBezTo>
                  <a:pt x="2387018" y="1163286"/>
                  <a:pt x="2372570" y="1105694"/>
                  <a:pt x="2457450" y="1162280"/>
                </a:cubicBezTo>
                <a:cubicBezTo>
                  <a:pt x="2512844" y="1199209"/>
                  <a:pt x="2484023" y="1185425"/>
                  <a:pt x="2543175" y="1205142"/>
                </a:cubicBezTo>
                <a:lnTo>
                  <a:pt x="2628900" y="1262292"/>
                </a:lnTo>
                <a:cubicBezTo>
                  <a:pt x="2643188" y="1271817"/>
                  <a:pt x="2655473" y="1285437"/>
                  <a:pt x="2671763" y="1290867"/>
                </a:cubicBezTo>
                <a:lnTo>
                  <a:pt x="2757488" y="1319442"/>
                </a:lnTo>
                <a:cubicBezTo>
                  <a:pt x="2800350" y="1448028"/>
                  <a:pt x="2752726" y="1381355"/>
                  <a:pt x="2828925" y="1419455"/>
                </a:cubicBezTo>
                <a:cubicBezTo>
                  <a:pt x="2844284" y="1427134"/>
                  <a:pt x="2857500" y="1438505"/>
                  <a:pt x="2871788" y="1448030"/>
                </a:cubicBezTo>
                <a:cubicBezTo>
                  <a:pt x="2881313" y="1462317"/>
                  <a:pt x="2887440" y="1479585"/>
                  <a:pt x="2900363" y="1490892"/>
                </a:cubicBezTo>
                <a:cubicBezTo>
                  <a:pt x="2926209" y="1513507"/>
                  <a:pt x="2986088" y="1548042"/>
                  <a:pt x="2986088" y="1548042"/>
                </a:cubicBezTo>
                <a:cubicBezTo>
                  <a:pt x="3025707" y="1666905"/>
                  <a:pt x="2952633" y="1490273"/>
                  <a:pt x="3100388" y="1605192"/>
                </a:cubicBezTo>
                <a:cubicBezTo>
                  <a:pt x="3124164" y="1623684"/>
                  <a:pt x="3112255" y="1665855"/>
                  <a:pt x="3128963" y="1690917"/>
                </a:cubicBezTo>
                <a:cubicBezTo>
                  <a:pt x="3138488" y="1705205"/>
                  <a:pt x="3144129" y="1723053"/>
                  <a:pt x="3157538" y="1733780"/>
                </a:cubicBezTo>
                <a:cubicBezTo>
                  <a:pt x="3169298" y="1743188"/>
                  <a:pt x="3186113" y="1743305"/>
                  <a:pt x="3200400" y="1748067"/>
                </a:cubicBezTo>
                <a:cubicBezTo>
                  <a:pt x="3228975" y="1767117"/>
                  <a:pt x="3275265" y="1772637"/>
                  <a:pt x="3286125" y="1805217"/>
                </a:cubicBezTo>
                <a:cubicBezTo>
                  <a:pt x="3290888" y="1819505"/>
                  <a:pt x="3289764" y="1837431"/>
                  <a:pt x="3300413" y="1848080"/>
                </a:cubicBezTo>
                <a:cubicBezTo>
                  <a:pt x="3316206" y="1863873"/>
                  <a:pt x="3368324" y="1862367"/>
                  <a:pt x="3328988" y="1862367"/>
                </a:cubicBezTo>
                <a:lnTo>
                  <a:pt x="3314700" y="1862367"/>
                </a:lnTo>
              </a:path>
            </a:pathLst>
          </a:custGeom>
          <a:solidFill>
            <a:schemeClr val="accent1">
              <a:lumMod val="60000"/>
              <a:lumOff val="40000"/>
            </a:schemeClr>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rPr>
              <a:t>       AUC   </a:t>
            </a:r>
            <a:endParaRPr lang="en-US" sz="3200" b="1" dirty="0">
              <a:solidFill>
                <a:schemeClr val="tx1"/>
              </a:solidFill>
            </a:endParaRPr>
          </a:p>
        </p:txBody>
      </p:sp>
      <p:sp>
        <p:nvSpPr>
          <p:cNvPr id="5" name="Freeform 4"/>
          <p:cNvSpPr/>
          <p:nvPr/>
        </p:nvSpPr>
        <p:spPr>
          <a:xfrm>
            <a:off x="5013130" y="3913980"/>
            <a:ext cx="3345058" cy="1870235"/>
          </a:xfrm>
          <a:custGeom>
            <a:avLst/>
            <a:gdLst>
              <a:gd name="connsiteX0" fmla="*/ 0 w 2543175"/>
              <a:gd name="connsiteY0" fmla="*/ 1860134 h 1860134"/>
              <a:gd name="connsiteX1" fmla="*/ 300038 w 2543175"/>
              <a:gd name="connsiteY1" fmla="*/ 474246 h 1860134"/>
              <a:gd name="connsiteX2" fmla="*/ 785813 w 2543175"/>
              <a:gd name="connsiteY2" fmla="*/ 74196 h 1860134"/>
              <a:gd name="connsiteX3" fmla="*/ 2543175 w 2543175"/>
              <a:gd name="connsiteY3" fmla="*/ 1817271 h 1860134"/>
            </a:gdLst>
            <a:ahLst/>
            <a:cxnLst>
              <a:cxn ang="0">
                <a:pos x="connsiteX0" y="connsiteY0"/>
              </a:cxn>
              <a:cxn ang="0">
                <a:pos x="connsiteX1" y="connsiteY1"/>
              </a:cxn>
              <a:cxn ang="0">
                <a:pos x="connsiteX2" y="connsiteY2"/>
              </a:cxn>
              <a:cxn ang="0">
                <a:pos x="connsiteX3" y="connsiteY3"/>
              </a:cxn>
            </a:cxnLst>
            <a:rect l="l" t="t" r="r" b="b"/>
            <a:pathLst>
              <a:path w="2543175" h="1860134">
                <a:moveTo>
                  <a:pt x="0" y="1860134"/>
                </a:moveTo>
                <a:cubicBezTo>
                  <a:pt x="84534" y="1316018"/>
                  <a:pt x="169069" y="771902"/>
                  <a:pt x="300038" y="474246"/>
                </a:cubicBezTo>
                <a:cubicBezTo>
                  <a:pt x="431007" y="176590"/>
                  <a:pt x="411957" y="-149642"/>
                  <a:pt x="785813" y="74196"/>
                </a:cubicBezTo>
                <a:cubicBezTo>
                  <a:pt x="1159669" y="298033"/>
                  <a:pt x="1851422" y="1057652"/>
                  <a:pt x="2543175" y="181727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Up Arrow Callout 6"/>
          <p:cNvSpPr/>
          <p:nvPr/>
        </p:nvSpPr>
        <p:spPr>
          <a:xfrm>
            <a:off x="5128325" y="5784215"/>
            <a:ext cx="1114425" cy="70231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Tmax</a:t>
            </a:r>
            <a:endParaRPr lang="en-US" dirty="0"/>
          </a:p>
        </p:txBody>
      </p:sp>
    </p:spTree>
    <p:extLst>
      <p:ext uri="{BB962C8B-B14F-4D97-AF65-F5344CB8AC3E}">
        <p14:creationId xmlns:p14="http://schemas.microsoft.com/office/powerpoint/2010/main" val="262092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49" y="241559"/>
            <a:ext cx="8272463" cy="1006474"/>
          </a:xfrm>
        </p:spPr>
        <p:txBody>
          <a:bodyPr>
            <a:noAutofit/>
          </a:bodyPr>
          <a:lstStyle/>
          <a:p>
            <a:pPr algn="ctr"/>
            <a:r>
              <a:rPr lang="en-US" sz="3300" b="1" dirty="0" smtClean="0"/>
              <a:t>BUT WHAT ABOUT WITHDRAWAL TIMES?</a:t>
            </a:r>
            <a:endParaRPr lang="en-US" sz="3300" b="1" dirty="0"/>
          </a:p>
        </p:txBody>
      </p:sp>
      <p:sp>
        <p:nvSpPr>
          <p:cNvPr id="3" name="Content Placeholder 2"/>
          <p:cNvSpPr>
            <a:spLocks noGrp="1"/>
          </p:cNvSpPr>
          <p:nvPr>
            <p:ph idx="1"/>
          </p:nvPr>
        </p:nvSpPr>
        <p:spPr>
          <a:xfrm>
            <a:off x="592930" y="1328738"/>
            <a:ext cx="8170070" cy="5205413"/>
          </a:xfrm>
        </p:spPr>
        <p:txBody>
          <a:bodyPr>
            <a:normAutofit lnSpcReduction="10000"/>
          </a:bodyPr>
          <a:lstStyle/>
          <a:p>
            <a:pPr marL="0" indent="0">
              <a:buNone/>
            </a:pPr>
            <a:r>
              <a:rPr lang="en-US" dirty="0" smtClean="0"/>
              <a:t>Oftentimes, the concentration associated with the maximum residue limit (or tolerance) is below the detection capability of the analytical method. </a:t>
            </a:r>
          </a:p>
          <a:p>
            <a:pPr marL="0" indent="0">
              <a:buNone/>
            </a:pPr>
            <a:r>
              <a:rPr lang="en-US" dirty="0" smtClean="0"/>
              <a:t>While these small differences in drug release would have no relevance with respect to target animal safety or clinical effectiveness, it could lead to </a:t>
            </a:r>
            <a:r>
              <a:rPr lang="en-US" dirty="0" err="1" smtClean="0"/>
              <a:t>violative</a:t>
            </a:r>
            <a:r>
              <a:rPr lang="en-US" dirty="0" smtClean="0"/>
              <a:t> residues.</a:t>
            </a:r>
          </a:p>
          <a:p>
            <a:pPr marL="0" indent="0">
              <a:buNone/>
            </a:pPr>
            <a:r>
              <a:rPr lang="en-US" dirty="0" smtClean="0"/>
              <a:t>This may be particularly critical for injectable products.</a:t>
            </a:r>
          </a:p>
          <a:p>
            <a:pPr marL="0" indent="0">
              <a:buNone/>
            </a:pPr>
            <a:endParaRPr lang="en-US" dirty="0" smtClean="0"/>
          </a:p>
          <a:p>
            <a:pPr marL="0" indent="0">
              <a:buNone/>
            </a:pPr>
            <a:r>
              <a:rPr lang="en-US" sz="3600" b="1" dirty="0" smtClean="0">
                <a:solidFill>
                  <a:srgbClr val="00B050"/>
                </a:solidFill>
                <a:effectLst>
                  <a:outerShdw blurRad="38100" dist="38100" dir="2700000" algn="tl">
                    <a:srgbClr val="000000">
                      <a:alpha val="43137"/>
                    </a:srgbClr>
                  </a:outerShdw>
                </a:effectLst>
              </a:rPr>
              <a:t>Therefore, a determination of BE does not cover equivalence of the withdrawal time.</a:t>
            </a:r>
            <a:endParaRPr lang="en-US" sz="36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5517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65126"/>
            <a:ext cx="8070850" cy="1325563"/>
          </a:xfrm>
        </p:spPr>
        <p:txBody>
          <a:bodyPr>
            <a:normAutofit/>
          </a:bodyPr>
          <a:lstStyle/>
          <a:p>
            <a:pPr algn="ctr"/>
            <a:r>
              <a:rPr lang="en-US" b="1" dirty="0" smtClean="0"/>
              <a:t>A Simulated Example</a:t>
            </a:r>
            <a:r>
              <a:rPr lang="en-US" dirty="0" smtClean="0"/>
              <a:t>:</a:t>
            </a:r>
            <a:endParaRPr lang="en-US" dirty="0"/>
          </a:p>
        </p:txBody>
      </p:sp>
      <p:sp>
        <p:nvSpPr>
          <p:cNvPr id="3" name="Content Placeholder 2"/>
          <p:cNvSpPr>
            <a:spLocks noGrp="1"/>
          </p:cNvSpPr>
          <p:nvPr>
            <p:ph idx="1"/>
          </p:nvPr>
        </p:nvSpPr>
        <p:spPr>
          <a:xfrm>
            <a:off x="284204" y="1739128"/>
            <a:ext cx="8464379" cy="4351338"/>
          </a:xfrm>
        </p:spPr>
        <p:txBody>
          <a:bodyPr>
            <a:noAutofit/>
          </a:bodyPr>
          <a:lstStyle/>
          <a:p>
            <a:pPr marL="0" indent="0">
              <a:lnSpc>
                <a:spcPct val="110000"/>
              </a:lnSpc>
              <a:spcBef>
                <a:spcPts val="0"/>
              </a:spcBef>
              <a:buNone/>
            </a:pPr>
            <a:r>
              <a:rPr lang="en-US" sz="3200" dirty="0" smtClean="0"/>
              <a:t>In this SIMULATED example of a subcutaneous injection, </a:t>
            </a:r>
            <a:r>
              <a:rPr lang="en-US" sz="3200" b="1" dirty="0" smtClean="0">
                <a:solidFill>
                  <a:srgbClr val="FF0000"/>
                </a:solidFill>
              </a:rPr>
              <a:t>97%</a:t>
            </a:r>
            <a:r>
              <a:rPr lang="en-US" sz="3200" dirty="0" smtClean="0"/>
              <a:t> of the test product is absorbed in an identical rate as the reference.</a:t>
            </a:r>
          </a:p>
          <a:p>
            <a:pPr marL="0" indent="0">
              <a:lnSpc>
                <a:spcPct val="110000"/>
              </a:lnSpc>
              <a:spcBef>
                <a:spcPts val="0"/>
              </a:spcBef>
              <a:buNone/>
            </a:pPr>
            <a:endParaRPr lang="en-US" sz="1000" dirty="0"/>
          </a:p>
          <a:p>
            <a:pPr marL="0" indent="0">
              <a:lnSpc>
                <a:spcPct val="110000"/>
              </a:lnSpc>
              <a:spcBef>
                <a:spcPts val="0"/>
              </a:spcBef>
              <a:buNone/>
            </a:pPr>
            <a:r>
              <a:rPr lang="en-US" sz="3200" dirty="0" smtClean="0"/>
              <a:t>However, </a:t>
            </a:r>
            <a:r>
              <a:rPr lang="en-US" sz="3200" b="1" dirty="0" smtClean="0">
                <a:solidFill>
                  <a:srgbClr val="FF0000"/>
                </a:solidFill>
              </a:rPr>
              <a:t>3%</a:t>
            </a:r>
            <a:r>
              <a:rPr lang="en-US" sz="3200" dirty="0" smtClean="0"/>
              <a:t> of the injection is absorbed at a much slower rate.</a:t>
            </a:r>
          </a:p>
          <a:p>
            <a:pPr marL="0" indent="0">
              <a:lnSpc>
                <a:spcPct val="110000"/>
              </a:lnSpc>
              <a:spcBef>
                <a:spcPts val="0"/>
              </a:spcBef>
              <a:buNone/>
            </a:pPr>
            <a:endParaRPr lang="en-US" sz="1000" dirty="0"/>
          </a:p>
          <a:p>
            <a:pPr marL="0" indent="0">
              <a:lnSpc>
                <a:spcPct val="110000"/>
              </a:lnSpc>
              <a:spcBef>
                <a:spcPts val="0"/>
              </a:spcBef>
              <a:buNone/>
            </a:pPr>
            <a:r>
              <a:rPr lang="en-US" sz="3200" b="1" dirty="0" smtClean="0">
                <a:solidFill>
                  <a:srgbClr val="FF0000"/>
                </a:solidFill>
              </a:rPr>
              <a:t>Both products absorb 100% of the administered dose</a:t>
            </a:r>
            <a:r>
              <a:rPr lang="en-US" sz="3200" dirty="0" smtClean="0"/>
              <a:t>.</a:t>
            </a:r>
          </a:p>
          <a:p>
            <a:pPr marL="0" indent="0">
              <a:lnSpc>
                <a:spcPct val="110000"/>
              </a:lnSpc>
              <a:spcBef>
                <a:spcPts val="0"/>
              </a:spcBef>
              <a:buNone/>
            </a:pPr>
            <a:endParaRPr lang="en-US" sz="3200" dirty="0"/>
          </a:p>
        </p:txBody>
      </p:sp>
    </p:spTree>
    <p:extLst>
      <p:ext uri="{BB962C8B-B14F-4D97-AF65-F5344CB8AC3E}">
        <p14:creationId xmlns:p14="http://schemas.microsoft.com/office/powerpoint/2010/main" val="208788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22" y="2102624"/>
            <a:ext cx="8102772" cy="1325563"/>
          </a:xfrm>
        </p:spPr>
        <p:txBody>
          <a:bodyPr>
            <a:normAutofit fontScale="90000"/>
          </a:bodyPr>
          <a:lstStyle/>
          <a:p>
            <a:r>
              <a:rPr lang="en-US" dirty="0" smtClean="0"/>
              <a:t>-How </a:t>
            </a:r>
            <a:r>
              <a:rPr lang="en-US" dirty="0"/>
              <a:t>do the blood levels </a:t>
            </a:r>
            <a:r>
              <a:rPr lang="en-US" dirty="0" smtClean="0"/>
              <a:t>compare?</a:t>
            </a:r>
            <a:br>
              <a:rPr lang="en-US" dirty="0" smtClean="0"/>
            </a:br>
            <a:r>
              <a:rPr lang="en-US" sz="1000" dirty="0" smtClean="0"/>
              <a:t/>
            </a:r>
            <a:br>
              <a:rPr lang="en-US" sz="1000" dirty="0" smtClean="0"/>
            </a:br>
            <a:r>
              <a:rPr lang="en-US" dirty="0" smtClean="0"/>
              <a:t>-Would the products be considered BE from a blood level perspective?  </a:t>
            </a:r>
            <a:r>
              <a:rPr lang="en-US" dirty="0"/>
              <a:t/>
            </a:r>
            <a:br>
              <a:rPr lang="en-US" dirty="0"/>
            </a:br>
            <a:r>
              <a:rPr lang="en-US" sz="1000" dirty="0" smtClean="0"/>
              <a:t/>
            </a:r>
            <a:br>
              <a:rPr lang="en-US" sz="1000" dirty="0" smtClean="0"/>
            </a:br>
            <a:r>
              <a:rPr lang="en-US" dirty="0" smtClean="0"/>
              <a:t>-How would this small difference in absorption rate influence the time </a:t>
            </a:r>
            <a:r>
              <a:rPr lang="en-US" dirty="0"/>
              <a:t>to the </a:t>
            </a:r>
            <a:r>
              <a:rPr lang="en-US"/>
              <a:t>“</a:t>
            </a:r>
            <a:r>
              <a:rPr lang="en-US" smtClean="0"/>
              <a:t>MRL” </a:t>
            </a:r>
            <a:r>
              <a:rPr lang="en-US" dirty="0"/>
              <a:t>of 0.1 “</a:t>
            </a:r>
            <a:r>
              <a:rPr lang="en-US" i="1" dirty="0"/>
              <a:t>units</a:t>
            </a:r>
            <a:r>
              <a:rPr lang="en-US" dirty="0" smtClean="0"/>
              <a:t>” for the test versus reference formulations?</a:t>
            </a:r>
            <a:r>
              <a:rPr lang="en-US" dirty="0"/>
              <a:t/>
            </a:r>
            <a:br>
              <a:rPr lang="en-US" dirty="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963" y="4518025"/>
            <a:ext cx="258127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7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2474"/>
          </a:xfrm>
        </p:spPr>
        <p:txBody>
          <a:bodyPr/>
          <a:lstStyle/>
          <a:p>
            <a:pPr algn="ctr"/>
            <a:r>
              <a:rPr lang="en-US" dirty="0" smtClean="0"/>
              <a:t>Results:</a:t>
            </a:r>
            <a:endParaRPr lang="en-US" dirty="0"/>
          </a:p>
        </p:txBody>
      </p:sp>
      <p:sp>
        <p:nvSpPr>
          <p:cNvPr id="3" name="Content Placeholder 2"/>
          <p:cNvSpPr>
            <a:spLocks noGrp="1"/>
          </p:cNvSpPr>
          <p:nvPr>
            <p:ph idx="1"/>
          </p:nvPr>
        </p:nvSpPr>
        <p:spPr>
          <a:xfrm>
            <a:off x="514350" y="1012825"/>
            <a:ext cx="8274050" cy="1743075"/>
          </a:xfrm>
        </p:spPr>
        <p:txBody>
          <a:bodyPr>
            <a:normAutofit fontScale="92500" lnSpcReduction="10000"/>
          </a:bodyPr>
          <a:lstStyle/>
          <a:p>
            <a:pPr marL="0" indent="0">
              <a:buNone/>
            </a:pPr>
            <a:r>
              <a:rPr lang="en-US" dirty="0" smtClean="0"/>
              <a:t>Plasma AUC</a:t>
            </a:r>
            <a:r>
              <a:rPr lang="en-US" baseline="-25000" dirty="0" smtClean="0"/>
              <a:t>48</a:t>
            </a:r>
            <a:r>
              <a:rPr lang="en-US" dirty="0" smtClean="0"/>
              <a:t> Test/Ref </a:t>
            </a:r>
            <a:r>
              <a:rPr lang="en-US" dirty="0"/>
              <a:t>ratio </a:t>
            </a:r>
            <a:r>
              <a:rPr lang="en-US" dirty="0" smtClean="0"/>
              <a:t>= 0.98 </a:t>
            </a:r>
            <a:r>
              <a:rPr lang="en-US" dirty="0"/>
              <a:t>→</a:t>
            </a:r>
            <a:r>
              <a:rPr lang="en-US" dirty="0" smtClean="0"/>
              <a:t> highly likely to pass BE</a:t>
            </a:r>
          </a:p>
          <a:p>
            <a:pPr marL="0" indent="0">
              <a:buNone/>
            </a:pPr>
            <a:r>
              <a:rPr lang="en-US" dirty="0" smtClean="0"/>
              <a:t>Plasma Cmax Test/Ref ratio = 0.974 →highly likely </a:t>
            </a:r>
            <a:r>
              <a:rPr lang="en-US" dirty="0"/>
              <a:t>to pass </a:t>
            </a:r>
            <a:r>
              <a:rPr lang="en-US" dirty="0" smtClean="0"/>
              <a:t>BE</a:t>
            </a:r>
          </a:p>
          <a:p>
            <a:pPr marL="0" indent="0">
              <a:buNone/>
            </a:pPr>
            <a:r>
              <a:rPr lang="en-US" dirty="0" smtClean="0"/>
              <a:t>Plasma Tmax = 4 hrs for both test and reference products</a:t>
            </a:r>
          </a:p>
          <a:p>
            <a:pPr marL="0" indent="0">
              <a:buNone/>
            </a:pPr>
            <a:r>
              <a:rPr lang="en-US" dirty="0" smtClean="0"/>
              <a:t>Tissue Time to 0.01 units =   hrs (75) and 120 hrs (test)</a:t>
            </a:r>
            <a:endParaRPr lang="en-US" dirty="0"/>
          </a:p>
          <a:p>
            <a:pPr marL="0" indent="0">
              <a:buNone/>
            </a:pP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210927672"/>
              </p:ext>
            </p:extLst>
          </p:nvPr>
        </p:nvGraphicFramePr>
        <p:xfrm>
          <a:off x="101600" y="2787085"/>
          <a:ext cx="4203701" cy="38169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637999280"/>
              </p:ext>
            </p:extLst>
          </p:nvPr>
        </p:nvGraphicFramePr>
        <p:xfrm>
          <a:off x="4336677" y="2770840"/>
          <a:ext cx="4540623" cy="3655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8374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933537"/>
            <a:ext cx="8291383" cy="1325563"/>
          </a:xfrm>
        </p:spPr>
        <p:txBody>
          <a:bodyPr>
            <a:normAutofit fontScale="90000"/>
          </a:bodyPr>
          <a:lstStyle/>
          <a:p>
            <a:r>
              <a:rPr lang="en-US" dirty="0" smtClean="0"/>
              <a:t>With these considerations in hand, what information VICH GL 52 provide?</a:t>
            </a:r>
            <a:endParaRPr lang="en-US" dirty="0"/>
          </a:p>
        </p:txBody>
      </p:sp>
      <p:pic>
        <p:nvPicPr>
          <p:cNvPr id="6146" name="Picture 2" descr="http://tse1.mm.bing.net/th?id=JN.B6ymS5OxABzcw8%2fNWEiA4w&amp;w=230&amp;h=170&amp;rs=1&amp;pcl=dddddd&amp;pid=1.1"/>
          <p:cNvPicPr>
            <a:picLocks noChangeAspect="1" noChangeArrowheads="1"/>
          </p:cNvPicPr>
          <p:nvPr/>
        </p:nvPicPr>
        <p:blipFill rotWithShape="1">
          <a:blip r:embed="rId2">
            <a:extLst>
              <a:ext uri="{28A0092B-C50C-407E-A947-70E740481C1C}">
                <a14:useLocalDpi xmlns:a14="http://schemas.microsoft.com/office/drawing/2010/main" val="0"/>
              </a:ext>
            </a:extLst>
          </a:blip>
          <a:srcRect t="9642" b="8961"/>
          <a:stretch/>
        </p:blipFill>
        <p:spPr bwMode="auto">
          <a:xfrm>
            <a:off x="2246269" y="3064475"/>
            <a:ext cx="4179244" cy="269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36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31874"/>
          </a:xfrm>
        </p:spPr>
        <p:txBody>
          <a:bodyPr/>
          <a:lstStyle/>
          <a:p>
            <a:r>
              <a:rPr lang="en-US" dirty="0" smtClean="0"/>
              <a:t>Contents: VICH </a:t>
            </a:r>
            <a:r>
              <a:rPr lang="en-US" dirty="0"/>
              <a:t>GL 52 </a:t>
            </a:r>
          </a:p>
        </p:txBody>
      </p:sp>
      <p:sp>
        <p:nvSpPr>
          <p:cNvPr id="3" name="Content Placeholder 2"/>
          <p:cNvSpPr>
            <a:spLocks noGrp="1"/>
          </p:cNvSpPr>
          <p:nvPr>
            <p:ph idx="1"/>
          </p:nvPr>
        </p:nvSpPr>
        <p:spPr>
          <a:xfrm>
            <a:off x="667264" y="1405494"/>
            <a:ext cx="6917896" cy="4908807"/>
          </a:xfrm>
        </p:spPr>
        <p:txBody>
          <a:bodyPr>
            <a:noAutofit/>
          </a:bodyPr>
          <a:lstStyle/>
          <a:p>
            <a:r>
              <a:rPr lang="en-US" sz="3600" b="1" dirty="0" smtClean="0">
                <a:solidFill>
                  <a:srgbClr val="00B050"/>
                </a:solidFill>
                <a:effectLst>
                  <a:outerShdw blurRad="38100" dist="38100" dir="2700000" algn="tl">
                    <a:srgbClr val="000000">
                      <a:alpha val="43137"/>
                    </a:srgbClr>
                  </a:outerShdw>
                </a:effectLst>
              </a:rPr>
              <a:t>Introduction</a:t>
            </a:r>
          </a:p>
          <a:p>
            <a:pPr lvl="1"/>
            <a:r>
              <a:rPr lang="en-US" sz="3200" dirty="0" smtClean="0"/>
              <a:t>Background</a:t>
            </a:r>
          </a:p>
          <a:p>
            <a:pPr lvl="1"/>
            <a:r>
              <a:rPr lang="en-US" sz="3200" dirty="0" smtClean="0"/>
              <a:t>Scope</a:t>
            </a:r>
          </a:p>
          <a:p>
            <a:r>
              <a:rPr lang="en-US" sz="3600" b="1" dirty="0" smtClean="0">
                <a:solidFill>
                  <a:srgbClr val="00B050"/>
                </a:solidFill>
                <a:effectLst>
                  <a:outerShdw blurRad="38100" dist="38100" dir="2700000" algn="tl">
                    <a:srgbClr val="000000">
                      <a:alpha val="43137"/>
                    </a:srgbClr>
                  </a:outerShdw>
                </a:effectLst>
              </a:rPr>
              <a:t>Statistical Analysis</a:t>
            </a:r>
          </a:p>
          <a:p>
            <a:pPr lvl="1"/>
            <a:r>
              <a:rPr lang="en-US" sz="3200" dirty="0" smtClean="0"/>
              <a:t>Blood level parameters</a:t>
            </a:r>
          </a:p>
          <a:p>
            <a:pPr lvl="1"/>
            <a:r>
              <a:rPr lang="en-US" sz="3200" dirty="0" smtClean="0"/>
              <a:t>What to measure</a:t>
            </a:r>
          </a:p>
          <a:p>
            <a:pPr lvl="1"/>
            <a:r>
              <a:rPr lang="en-US" sz="3200" dirty="0" smtClean="0"/>
              <a:t>Bioanalytical methods</a:t>
            </a:r>
          </a:p>
          <a:p>
            <a:pPr lvl="1"/>
            <a:r>
              <a:rPr lang="en-US" sz="3200" dirty="0" smtClean="0"/>
              <a:t>Statistical analysis</a:t>
            </a:r>
            <a:endParaRPr lang="en-US" sz="3200" dirty="0"/>
          </a:p>
        </p:txBody>
      </p:sp>
    </p:spTree>
    <p:extLst>
      <p:ext uri="{BB962C8B-B14F-4D97-AF65-F5344CB8AC3E}">
        <p14:creationId xmlns:p14="http://schemas.microsoft.com/office/powerpoint/2010/main" val="190383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31874"/>
          </a:xfrm>
        </p:spPr>
        <p:txBody>
          <a:bodyPr/>
          <a:lstStyle/>
          <a:p>
            <a:r>
              <a:rPr lang="en-US" dirty="0" smtClean="0"/>
              <a:t>Contents: VICH </a:t>
            </a:r>
            <a:r>
              <a:rPr lang="en-US" dirty="0"/>
              <a:t>GL 52 </a:t>
            </a:r>
          </a:p>
        </p:txBody>
      </p:sp>
      <p:sp>
        <p:nvSpPr>
          <p:cNvPr id="3" name="Content Placeholder 2"/>
          <p:cNvSpPr>
            <a:spLocks noGrp="1"/>
          </p:cNvSpPr>
          <p:nvPr>
            <p:ph idx="1"/>
          </p:nvPr>
        </p:nvSpPr>
        <p:spPr>
          <a:xfrm>
            <a:off x="279229" y="1393138"/>
            <a:ext cx="7886700" cy="4351338"/>
          </a:xfrm>
        </p:spPr>
        <p:txBody>
          <a:bodyPr>
            <a:noAutofit/>
          </a:bodyPr>
          <a:lstStyle/>
          <a:p>
            <a:r>
              <a:rPr lang="en-US" sz="3600" b="1" dirty="0" smtClean="0">
                <a:solidFill>
                  <a:srgbClr val="00B050"/>
                </a:solidFill>
                <a:effectLst>
                  <a:outerShdw blurRad="38100" dist="38100" dir="2700000" algn="tl">
                    <a:srgbClr val="000000">
                      <a:alpha val="43137"/>
                    </a:srgbClr>
                  </a:outerShdw>
                </a:effectLst>
              </a:rPr>
              <a:t>In Vivo Study Protocol</a:t>
            </a:r>
          </a:p>
          <a:p>
            <a:pPr lvl="1"/>
            <a:r>
              <a:rPr lang="en-US" sz="3200" dirty="0" smtClean="0"/>
              <a:t>Product selection</a:t>
            </a:r>
          </a:p>
          <a:p>
            <a:pPr lvl="1"/>
            <a:r>
              <a:rPr lang="en-US" sz="3200" dirty="0" smtClean="0"/>
              <a:t>Dose selection</a:t>
            </a:r>
          </a:p>
          <a:p>
            <a:pPr lvl="1"/>
            <a:r>
              <a:rPr lang="en-US" sz="3200" dirty="0" smtClean="0"/>
              <a:t>Study design</a:t>
            </a:r>
          </a:p>
          <a:p>
            <a:pPr lvl="1"/>
            <a:r>
              <a:rPr lang="en-US" sz="3200" dirty="0" smtClean="0"/>
              <a:t>Subject and species selection</a:t>
            </a:r>
          </a:p>
          <a:p>
            <a:pPr lvl="1"/>
            <a:r>
              <a:rPr lang="en-US" sz="3200" dirty="0" smtClean="0"/>
              <a:t>Prandial state</a:t>
            </a:r>
          </a:p>
          <a:p>
            <a:pPr lvl="1"/>
            <a:r>
              <a:rPr lang="en-US" sz="3200" dirty="0" smtClean="0"/>
              <a:t>Conditions for data exclusion from analysis</a:t>
            </a:r>
          </a:p>
          <a:p>
            <a:pPr lvl="1"/>
            <a:r>
              <a:rPr lang="en-US" sz="3200" dirty="0" smtClean="0"/>
              <a:t>Sample size determination</a:t>
            </a:r>
          </a:p>
          <a:p>
            <a:pPr lvl="1"/>
            <a:r>
              <a:rPr lang="en-US" sz="3200" dirty="0" smtClean="0"/>
              <a:t>Blood sample schedule</a:t>
            </a:r>
          </a:p>
        </p:txBody>
      </p:sp>
    </p:spTree>
    <p:extLst>
      <p:ext uri="{BB962C8B-B14F-4D97-AF65-F5344CB8AC3E}">
        <p14:creationId xmlns:p14="http://schemas.microsoft.com/office/powerpoint/2010/main" val="2609184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52426"/>
            <a:ext cx="7886700" cy="1325563"/>
          </a:xfrm>
        </p:spPr>
        <p:txBody>
          <a:bodyPr/>
          <a:lstStyle/>
          <a:p>
            <a:r>
              <a:rPr lang="en-US" b="1" dirty="0" smtClean="0"/>
              <a:t>Crossover BE Study Design</a:t>
            </a:r>
            <a:endParaRPr lang="en-US" b="1" dirty="0"/>
          </a:p>
        </p:txBody>
      </p:sp>
      <p:sp>
        <p:nvSpPr>
          <p:cNvPr id="4" name="Oval 3"/>
          <p:cNvSpPr/>
          <p:nvPr/>
        </p:nvSpPr>
        <p:spPr>
          <a:xfrm>
            <a:off x="920750" y="2012950"/>
            <a:ext cx="1943100" cy="19177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58850" y="4196834"/>
            <a:ext cx="1943100" cy="191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1562100" y="22733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2000250" y="23876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1619250" y="2691368"/>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2286000" y="22606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2228850" y="27178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235200" y="30734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816100" y="32512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235200" y="346075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1454150" y="30607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1244600" y="2869168"/>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244600" y="33401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514600" y="292735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79400" y="2691368"/>
            <a:ext cx="1079500" cy="369332"/>
          </a:xfrm>
          <a:prstGeom prst="rect">
            <a:avLst/>
          </a:prstGeom>
          <a:noFill/>
        </p:spPr>
        <p:txBody>
          <a:bodyPr wrap="square" rtlCol="0">
            <a:spAutoFit/>
          </a:bodyPr>
          <a:lstStyle/>
          <a:p>
            <a:r>
              <a:rPr lang="en-US" dirty="0" smtClean="0"/>
              <a:t>GRP 1</a:t>
            </a:r>
            <a:endParaRPr lang="en-US" dirty="0"/>
          </a:p>
        </p:txBody>
      </p:sp>
      <p:sp>
        <p:nvSpPr>
          <p:cNvPr id="27" name="TextBox 26"/>
          <p:cNvSpPr txBox="1"/>
          <p:nvPr/>
        </p:nvSpPr>
        <p:spPr>
          <a:xfrm>
            <a:off x="279400" y="5079484"/>
            <a:ext cx="965200" cy="369332"/>
          </a:xfrm>
          <a:prstGeom prst="rect">
            <a:avLst/>
          </a:prstGeom>
          <a:noFill/>
        </p:spPr>
        <p:txBody>
          <a:bodyPr wrap="square" rtlCol="0">
            <a:spAutoFit/>
          </a:bodyPr>
          <a:lstStyle/>
          <a:p>
            <a:r>
              <a:rPr lang="en-US" dirty="0" smtClean="0"/>
              <a:t>GRP 2</a:t>
            </a:r>
            <a:endParaRPr lang="en-US" dirty="0"/>
          </a:p>
        </p:txBody>
      </p:sp>
      <p:sp>
        <p:nvSpPr>
          <p:cNvPr id="30" name="Flowchart: Connector 29"/>
          <p:cNvSpPr/>
          <p:nvPr/>
        </p:nvSpPr>
        <p:spPr>
          <a:xfrm>
            <a:off x="1816100" y="5066784"/>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1892300" y="45212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4550" y="48514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1752600" y="56388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2628900" y="51562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1339850" y="49657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1504950" y="45212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1892300" y="53848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1504950" y="47879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2273300" y="5448816"/>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1447800" y="54102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2120900" y="58293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2400300" y="46101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1778000" y="35560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Table 45"/>
          <p:cNvGraphicFramePr>
            <a:graphicFrameLocks noGrp="1"/>
          </p:cNvGraphicFramePr>
          <p:nvPr>
            <p:extLst>
              <p:ext uri="{D42A27DB-BD31-4B8C-83A1-F6EECF244321}">
                <p14:modId xmlns:p14="http://schemas.microsoft.com/office/powerpoint/2010/main" val="2960473631"/>
              </p:ext>
            </p:extLst>
          </p:nvPr>
        </p:nvGraphicFramePr>
        <p:xfrm>
          <a:off x="3086100" y="1574800"/>
          <a:ext cx="2311400" cy="4470400"/>
        </p:xfrm>
        <a:graphic>
          <a:graphicData uri="http://schemas.openxmlformats.org/drawingml/2006/table">
            <a:tbl>
              <a:tblPr firstRow="1" bandRow="1">
                <a:tableStyleId>{5C22544A-7EE6-4342-B048-85BDC9FD1C3A}</a:tableStyleId>
              </a:tblPr>
              <a:tblGrid>
                <a:gridCol w="1155700"/>
                <a:gridCol w="1155700"/>
              </a:tblGrid>
              <a:tr h="837930">
                <a:tc>
                  <a:txBody>
                    <a:bodyPr/>
                    <a:lstStyle/>
                    <a:p>
                      <a:pPr algn="ctr"/>
                      <a:r>
                        <a:rPr lang="en-US" sz="2400" dirty="0" smtClean="0"/>
                        <a:t>PERIOD 1</a:t>
                      </a:r>
                      <a:endParaRPr lang="en-US" sz="2400" dirty="0"/>
                    </a:p>
                  </a:txBody>
                  <a:tcPr/>
                </a:tc>
                <a:tc>
                  <a:txBody>
                    <a:bodyPr/>
                    <a:lstStyle/>
                    <a:p>
                      <a:pPr algn="ctr"/>
                      <a:r>
                        <a:rPr lang="en-US" sz="2400" dirty="0" smtClean="0"/>
                        <a:t>PERIOD</a:t>
                      </a:r>
                      <a:r>
                        <a:rPr lang="en-US" sz="2400" baseline="0" dirty="0" smtClean="0"/>
                        <a:t> 2</a:t>
                      </a:r>
                      <a:endParaRPr lang="en-US" sz="2400" dirty="0"/>
                    </a:p>
                  </a:txBody>
                  <a:tcPr/>
                </a:tc>
              </a:tr>
              <a:tr h="1816235">
                <a:tc>
                  <a:txBody>
                    <a:bodyPr/>
                    <a:lstStyle/>
                    <a:p>
                      <a:pPr algn="ctr"/>
                      <a:r>
                        <a:rPr lang="en-US" sz="2400" dirty="0" smtClean="0"/>
                        <a:t>TEST</a:t>
                      </a:r>
                      <a:endParaRPr lang="en-US" sz="2400" dirty="0"/>
                    </a:p>
                  </a:txBody>
                  <a:tcPr anchor="ctr"/>
                </a:tc>
                <a:tc>
                  <a:txBody>
                    <a:bodyPr/>
                    <a:lstStyle/>
                    <a:p>
                      <a:pPr algn="ctr"/>
                      <a:r>
                        <a:rPr lang="en-US" sz="2400" dirty="0" smtClean="0"/>
                        <a:t>REF</a:t>
                      </a:r>
                      <a:endParaRPr lang="en-US" sz="2400" dirty="0"/>
                    </a:p>
                  </a:txBody>
                  <a:tcPr anchor="ctr"/>
                </a:tc>
              </a:tr>
              <a:tr h="1816235">
                <a:tc>
                  <a:txBody>
                    <a:bodyPr/>
                    <a:lstStyle/>
                    <a:p>
                      <a:pPr algn="ctr"/>
                      <a:r>
                        <a:rPr lang="en-US" sz="2400" dirty="0" smtClean="0"/>
                        <a:t>REF</a:t>
                      </a:r>
                      <a:endParaRPr lang="en-US" sz="2400" dirty="0"/>
                    </a:p>
                  </a:txBody>
                  <a:tcPr anchor="ctr"/>
                </a:tc>
                <a:tc>
                  <a:txBody>
                    <a:bodyPr/>
                    <a:lstStyle/>
                    <a:p>
                      <a:pPr algn="ctr"/>
                      <a:r>
                        <a:rPr lang="en-US" sz="2400" dirty="0" smtClean="0"/>
                        <a:t>TEST</a:t>
                      </a:r>
                      <a:endParaRPr lang="en-US" sz="2400" dirty="0"/>
                    </a:p>
                  </a:txBody>
                  <a:tcPr anchor="ctr"/>
                </a:tc>
              </a:tr>
            </a:tbl>
          </a:graphicData>
        </a:graphic>
      </p:graphicFrame>
      <p:sp>
        <p:nvSpPr>
          <p:cNvPr id="47" name="TextBox 46"/>
          <p:cNvSpPr txBox="1"/>
          <p:nvPr/>
        </p:nvSpPr>
        <p:spPr>
          <a:xfrm>
            <a:off x="5194300" y="2876034"/>
            <a:ext cx="1422400" cy="830997"/>
          </a:xfrm>
          <a:prstGeom prst="rect">
            <a:avLst/>
          </a:prstGeom>
          <a:noFill/>
        </p:spPr>
        <p:txBody>
          <a:bodyPr wrap="square" rtlCol="0">
            <a:spAutoFit/>
          </a:bodyPr>
          <a:lstStyle/>
          <a:p>
            <a:pPr algn="ctr"/>
            <a:r>
              <a:rPr lang="en-US" sz="2400" dirty="0" smtClean="0"/>
              <a:t>RATIO Test/REF</a:t>
            </a:r>
            <a:endParaRPr lang="en-US" sz="2400" dirty="0"/>
          </a:p>
        </p:txBody>
      </p:sp>
      <p:sp>
        <p:nvSpPr>
          <p:cNvPr id="48" name="TextBox 47"/>
          <p:cNvSpPr txBox="1"/>
          <p:nvPr/>
        </p:nvSpPr>
        <p:spPr>
          <a:xfrm>
            <a:off x="5245100" y="4876800"/>
            <a:ext cx="1422400" cy="830997"/>
          </a:xfrm>
          <a:prstGeom prst="rect">
            <a:avLst/>
          </a:prstGeom>
          <a:noFill/>
        </p:spPr>
        <p:txBody>
          <a:bodyPr wrap="square" rtlCol="0">
            <a:spAutoFit/>
          </a:bodyPr>
          <a:lstStyle/>
          <a:p>
            <a:pPr algn="ctr"/>
            <a:r>
              <a:rPr lang="en-US" sz="2400" dirty="0" smtClean="0"/>
              <a:t>RATIO Test/REF</a:t>
            </a:r>
            <a:endParaRPr lang="en-US" sz="2400" dirty="0"/>
          </a:p>
        </p:txBody>
      </p:sp>
      <p:cxnSp>
        <p:nvCxnSpPr>
          <p:cNvPr id="52" name="Straight Arrow Connector 51"/>
          <p:cNvCxnSpPr/>
          <p:nvPr/>
        </p:nvCxnSpPr>
        <p:spPr>
          <a:xfrm>
            <a:off x="5810250" y="4311650"/>
            <a:ext cx="97155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400800" y="1230530"/>
            <a:ext cx="2374900" cy="17412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B050"/>
                </a:solidFill>
                <a:effectLst>
                  <a:outerShdw blurRad="38100" dist="38100" dir="2700000" algn="tl">
                    <a:srgbClr val="000000">
                      <a:alpha val="43137"/>
                    </a:srgbClr>
                  </a:outerShdw>
                </a:effectLst>
              </a:rPr>
              <a:t>90% Conf Interval</a:t>
            </a:r>
            <a:endParaRPr lang="en-US" sz="3600" dirty="0">
              <a:solidFill>
                <a:srgbClr val="00B050"/>
              </a:solidFill>
              <a:effectLst>
                <a:outerShdw blurRad="38100" dist="38100" dir="2700000" algn="tl">
                  <a:srgbClr val="000000">
                    <a:alpha val="43137"/>
                  </a:srgbClr>
                </a:outerShdw>
              </a:effectLst>
            </a:endParaRPr>
          </a:p>
        </p:txBody>
      </p:sp>
      <p:cxnSp>
        <p:nvCxnSpPr>
          <p:cNvPr id="56" name="Straight Connector 55"/>
          <p:cNvCxnSpPr/>
          <p:nvPr/>
        </p:nvCxnSpPr>
        <p:spPr>
          <a:xfrm>
            <a:off x="5765800" y="3644900"/>
            <a:ext cx="0" cy="125095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6781800" y="3746500"/>
            <a:ext cx="1714500" cy="1498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STATISTICAL MODEL</a:t>
            </a:r>
            <a:endParaRPr lang="en-US" sz="2000" b="1" dirty="0"/>
          </a:p>
        </p:txBody>
      </p:sp>
      <p:cxnSp>
        <p:nvCxnSpPr>
          <p:cNvPr id="59" name="Straight Arrow Connector 58"/>
          <p:cNvCxnSpPr/>
          <p:nvPr/>
        </p:nvCxnSpPr>
        <p:spPr>
          <a:xfrm flipV="1">
            <a:off x="7639050" y="3016250"/>
            <a:ext cx="0" cy="8191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628900" y="4895850"/>
            <a:ext cx="97155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686050" y="2958068"/>
            <a:ext cx="97155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51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VICH GL 52 </a:t>
            </a:r>
            <a:br>
              <a:rPr lang="en-US" dirty="0" smtClean="0"/>
            </a:br>
            <a:r>
              <a:rPr lang="en-US" dirty="0" smtClean="0"/>
              <a:t>Current and Past EWG Members</a:t>
            </a:r>
            <a:endParaRPr lang="en-US" dirty="0"/>
          </a:p>
        </p:txBody>
      </p:sp>
      <p:sp>
        <p:nvSpPr>
          <p:cNvPr id="3" name="Content Placeholder 2"/>
          <p:cNvSpPr>
            <a:spLocks noGrp="1"/>
          </p:cNvSpPr>
          <p:nvPr>
            <p:ph sz="half" idx="1"/>
          </p:nvPr>
        </p:nvSpPr>
        <p:spPr>
          <a:xfrm>
            <a:off x="344445" y="1875051"/>
            <a:ext cx="3886200" cy="4351338"/>
          </a:xfrm>
        </p:spPr>
        <p:txBody>
          <a:bodyPr>
            <a:normAutofit fontScale="92500" lnSpcReduction="10000"/>
          </a:bodyPr>
          <a:lstStyle/>
          <a:p>
            <a:r>
              <a:rPr lang="en-US" dirty="0" smtClean="0"/>
              <a:t>AHI: </a:t>
            </a:r>
          </a:p>
          <a:p>
            <a:pPr lvl="1"/>
            <a:r>
              <a:rPr lang="en-US" dirty="0" smtClean="0"/>
              <a:t>R Hunter</a:t>
            </a:r>
          </a:p>
          <a:p>
            <a:pPr lvl="1"/>
            <a:r>
              <a:rPr lang="en-US" dirty="0" smtClean="0"/>
              <a:t>DA Merritt</a:t>
            </a:r>
          </a:p>
          <a:p>
            <a:r>
              <a:rPr lang="en-US" dirty="0" smtClean="0"/>
              <a:t>ANZ: </a:t>
            </a:r>
          </a:p>
          <a:p>
            <a:pPr lvl="1"/>
            <a:r>
              <a:rPr lang="en-US" dirty="0" smtClean="0"/>
              <a:t>P Reeves</a:t>
            </a:r>
          </a:p>
          <a:p>
            <a:r>
              <a:rPr lang="en-US" dirty="0" smtClean="0"/>
              <a:t>EU: </a:t>
            </a:r>
          </a:p>
          <a:p>
            <a:pPr lvl="1"/>
            <a:r>
              <a:rPr lang="en-US" dirty="0" smtClean="0"/>
              <a:t>H. </a:t>
            </a:r>
            <a:r>
              <a:rPr lang="en-US" dirty="0" err="1" smtClean="0"/>
              <a:t>Wahlstrom</a:t>
            </a:r>
            <a:endParaRPr lang="en-US" dirty="0" smtClean="0"/>
          </a:p>
          <a:p>
            <a:r>
              <a:rPr lang="en-US" dirty="0" smtClean="0"/>
              <a:t>FDA: </a:t>
            </a:r>
          </a:p>
          <a:p>
            <a:pPr lvl="1"/>
            <a:r>
              <a:rPr lang="en-US" dirty="0" smtClean="0"/>
              <a:t>J Harshman</a:t>
            </a:r>
          </a:p>
          <a:p>
            <a:r>
              <a:rPr lang="en-US" dirty="0"/>
              <a:t>HC: </a:t>
            </a:r>
          </a:p>
          <a:p>
            <a:pPr lvl="1"/>
            <a:r>
              <a:rPr lang="en-US" dirty="0"/>
              <a:t>MJ Ireland</a:t>
            </a:r>
          </a:p>
          <a:p>
            <a:pPr lvl="1"/>
            <a:endParaRPr lang="en-US" dirty="0"/>
          </a:p>
        </p:txBody>
      </p:sp>
      <p:sp>
        <p:nvSpPr>
          <p:cNvPr id="4" name="Content Placeholder 3"/>
          <p:cNvSpPr>
            <a:spLocks noGrp="1"/>
          </p:cNvSpPr>
          <p:nvPr>
            <p:ph sz="half" idx="2"/>
          </p:nvPr>
        </p:nvSpPr>
        <p:spPr>
          <a:xfrm>
            <a:off x="5980670" y="1887410"/>
            <a:ext cx="2794170" cy="4351338"/>
          </a:xfrm>
        </p:spPr>
        <p:txBody>
          <a:bodyPr>
            <a:normAutofit fontScale="92500" lnSpcReduction="10000"/>
          </a:bodyPr>
          <a:lstStyle/>
          <a:p>
            <a:r>
              <a:rPr lang="en-US" dirty="0" smtClean="0"/>
              <a:t>IFAH</a:t>
            </a:r>
            <a:r>
              <a:rPr lang="en-US" dirty="0"/>
              <a:t>: </a:t>
            </a:r>
            <a:endParaRPr lang="en-US" dirty="0" smtClean="0"/>
          </a:p>
          <a:p>
            <a:pPr lvl="1"/>
            <a:r>
              <a:rPr lang="en-US" dirty="0" smtClean="0"/>
              <a:t>E </a:t>
            </a:r>
            <a:r>
              <a:rPr lang="en-US" dirty="0"/>
              <a:t>De </a:t>
            </a:r>
            <a:r>
              <a:rPr lang="en-US" dirty="0" err="1"/>
              <a:t>Ridder</a:t>
            </a:r>
            <a:endParaRPr lang="en-US" dirty="0"/>
          </a:p>
          <a:p>
            <a:r>
              <a:rPr lang="en-US" dirty="0" smtClean="0"/>
              <a:t>JMAFF: </a:t>
            </a:r>
          </a:p>
          <a:p>
            <a:pPr lvl="1"/>
            <a:r>
              <a:rPr lang="en-US" dirty="0" smtClean="0"/>
              <a:t>Y Mizuno</a:t>
            </a:r>
          </a:p>
          <a:p>
            <a:pPr lvl="1"/>
            <a:r>
              <a:rPr lang="en-US" dirty="0" smtClean="0"/>
              <a:t>M. Ozawa</a:t>
            </a:r>
          </a:p>
          <a:p>
            <a:r>
              <a:rPr lang="en-US" dirty="0" smtClean="0"/>
              <a:t>JVPA</a:t>
            </a:r>
          </a:p>
          <a:p>
            <a:pPr lvl="1"/>
            <a:r>
              <a:rPr lang="en-US" dirty="0" smtClean="0"/>
              <a:t>F </a:t>
            </a:r>
            <a:r>
              <a:rPr lang="en-US" dirty="0" err="1" smtClean="0"/>
              <a:t>Takamura</a:t>
            </a:r>
            <a:endParaRPr lang="en-US" dirty="0" smtClean="0"/>
          </a:p>
          <a:p>
            <a:pPr lvl="1"/>
            <a:r>
              <a:rPr lang="en-US" dirty="0" smtClean="0"/>
              <a:t>A </a:t>
            </a:r>
            <a:r>
              <a:rPr lang="en-US" dirty="0" err="1" smtClean="0"/>
              <a:t>Hatanaka</a:t>
            </a:r>
            <a:endParaRPr lang="en-US" dirty="0" smtClean="0"/>
          </a:p>
          <a:p>
            <a:r>
              <a:rPr lang="en-US" dirty="0" smtClean="0"/>
              <a:t>NZFDA: </a:t>
            </a:r>
          </a:p>
          <a:p>
            <a:pPr lvl="1"/>
            <a:r>
              <a:rPr lang="en-US" dirty="0" smtClean="0"/>
              <a:t>A Baoumgren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269" y="2113004"/>
            <a:ext cx="3200401" cy="268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101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Parallel BE Study Design</a:t>
            </a:r>
            <a:endParaRPr lang="en-US" b="1" dirty="0"/>
          </a:p>
        </p:txBody>
      </p:sp>
      <p:sp>
        <p:nvSpPr>
          <p:cNvPr id="4" name="Oval 3"/>
          <p:cNvSpPr/>
          <p:nvPr/>
        </p:nvSpPr>
        <p:spPr>
          <a:xfrm>
            <a:off x="920750" y="2012950"/>
            <a:ext cx="1943100" cy="19177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58850" y="4196834"/>
            <a:ext cx="1943100" cy="191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1562100" y="22733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2000250" y="23876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1619250" y="2691368"/>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2286000" y="22606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2228850" y="27178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235200" y="30734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816100" y="32512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235200" y="346075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1454150" y="30607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1244600" y="2869168"/>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1244600" y="33401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514600" y="292735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79400" y="2691368"/>
            <a:ext cx="1079500" cy="369332"/>
          </a:xfrm>
          <a:prstGeom prst="rect">
            <a:avLst/>
          </a:prstGeom>
          <a:noFill/>
        </p:spPr>
        <p:txBody>
          <a:bodyPr wrap="square" rtlCol="0">
            <a:spAutoFit/>
          </a:bodyPr>
          <a:lstStyle/>
          <a:p>
            <a:r>
              <a:rPr lang="en-US" dirty="0" smtClean="0"/>
              <a:t>GRP 1</a:t>
            </a:r>
            <a:endParaRPr lang="en-US" dirty="0"/>
          </a:p>
        </p:txBody>
      </p:sp>
      <p:sp>
        <p:nvSpPr>
          <p:cNvPr id="27" name="TextBox 26"/>
          <p:cNvSpPr txBox="1"/>
          <p:nvPr/>
        </p:nvSpPr>
        <p:spPr>
          <a:xfrm>
            <a:off x="279400" y="5079484"/>
            <a:ext cx="965200" cy="369332"/>
          </a:xfrm>
          <a:prstGeom prst="rect">
            <a:avLst/>
          </a:prstGeom>
          <a:noFill/>
        </p:spPr>
        <p:txBody>
          <a:bodyPr wrap="square" rtlCol="0">
            <a:spAutoFit/>
          </a:bodyPr>
          <a:lstStyle/>
          <a:p>
            <a:r>
              <a:rPr lang="en-US" dirty="0" smtClean="0"/>
              <a:t>GRP 2</a:t>
            </a:r>
            <a:endParaRPr lang="en-US" dirty="0"/>
          </a:p>
        </p:txBody>
      </p:sp>
      <p:sp>
        <p:nvSpPr>
          <p:cNvPr id="30" name="Flowchart: Connector 29"/>
          <p:cNvSpPr/>
          <p:nvPr/>
        </p:nvSpPr>
        <p:spPr>
          <a:xfrm>
            <a:off x="1816100" y="5066784"/>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1892300" y="45212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114550" y="48514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1752600" y="56388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2628900" y="51562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1339850" y="49657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1504950" y="45212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1892300" y="53848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1504950" y="47879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2273300" y="5448816"/>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1447800" y="54102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2120900" y="58293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2400300" y="4610100"/>
            <a:ext cx="114300" cy="1778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1778000" y="3556000"/>
            <a:ext cx="114300" cy="177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Table 45"/>
          <p:cNvGraphicFramePr>
            <a:graphicFrameLocks noGrp="1"/>
          </p:cNvGraphicFramePr>
          <p:nvPr>
            <p:extLst>
              <p:ext uri="{D42A27DB-BD31-4B8C-83A1-F6EECF244321}">
                <p14:modId xmlns:p14="http://schemas.microsoft.com/office/powerpoint/2010/main" val="1940852336"/>
              </p:ext>
            </p:extLst>
          </p:nvPr>
        </p:nvGraphicFramePr>
        <p:xfrm>
          <a:off x="3340100" y="1860034"/>
          <a:ext cx="1155700" cy="4254500"/>
        </p:xfrm>
        <a:graphic>
          <a:graphicData uri="http://schemas.openxmlformats.org/drawingml/2006/table">
            <a:tbl>
              <a:tblPr firstRow="1" bandRow="1">
                <a:tableStyleId>{5C22544A-7EE6-4342-B048-85BDC9FD1C3A}</a:tableStyleId>
              </a:tblPr>
              <a:tblGrid>
                <a:gridCol w="1155700"/>
              </a:tblGrid>
              <a:tr h="2127250">
                <a:tc>
                  <a:txBody>
                    <a:bodyPr/>
                    <a:lstStyle/>
                    <a:p>
                      <a:pPr algn="ctr"/>
                      <a:r>
                        <a:rPr lang="en-US" sz="2400" dirty="0" smtClean="0"/>
                        <a:t>TEST</a:t>
                      </a:r>
                      <a:endParaRPr lang="en-US" sz="2400" dirty="0"/>
                    </a:p>
                  </a:txBody>
                  <a:tcPr anchor="ctr"/>
                </a:tc>
              </a:tr>
              <a:tr h="2127250">
                <a:tc>
                  <a:txBody>
                    <a:bodyPr/>
                    <a:lstStyle/>
                    <a:p>
                      <a:pPr algn="ctr"/>
                      <a:r>
                        <a:rPr lang="en-US" sz="2400" dirty="0" smtClean="0"/>
                        <a:t>REF</a:t>
                      </a:r>
                      <a:endParaRPr lang="en-US" sz="2400" dirty="0"/>
                    </a:p>
                  </a:txBody>
                  <a:tcPr anchor="ctr"/>
                </a:tc>
              </a:tr>
            </a:tbl>
          </a:graphicData>
        </a:graphic>
      </p:graphicFrame>
      <p:sp>
        <p:nvSpPr>
          <p:cNvPr id="47" name="TextBox 46"/>
          <p:cNvSpPr txBox="1"/>
          <p:nvPr/>
        </p:nvSpPr>
        <p:spPr>
          <a:xfrm>
            <a:off x="4978400" y="3779103"/>
            <a:ext cx="1422400" cy="830997"/>
          </a:xfrm>
          <a:prstGeom prst="rect">
            <a:avLst/>
          </a:prstGeom>
          <a:noFill/>
        </p:spPr>
        <p:txBody>
          <a:bodyPr wrap="square" rtlCol="0">
            <a:spAutoFit/>
          </a:bodyPr>
          <a:lstStyle/>
          <a:p>
            <a:pPr algn="ctr"/>
            <a:r>
              <a:rPr lang="en-US" sz="2400" dirty="0" smtClean="0"/>
              <a:t>RATIO Test/REF</a:t>
            </a:r>
            <a:endParaRPr lang="en-US" sz="2400" dirty="0"/>
          </a:p>
        </p:txBody>
      </p:sp>
      <p:cxnSp>
        <p:nvCxnSpPr>
          <p:cNvPr id="52" name="Straight Arrow Connector 51"/>
          <p:cNvCxnSpPr/>
          <p:nvPr/>
        </p:nvCxnSpPr>
        <p:spPr>
          <a:xfrm>
            <a:off x="6296025" y="4311650"/>
            <a:ext cx="485775"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400800" y="1230530"/>
            <a:ext cx="2374900" cy="17412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B050"/>
                </a:solidFill>
                <a:effectLst>
                  <a:outerShdw blurRad="38100" dist="38100" dir="2700000" algn="tl">
                    <a:srgbClr val="000000">
                      <a:alpha val="43137"/>
                    </a:srgbClr>
                  </a:outerShdw>
                </a:effectLst>
              </a:rPr>
              <a:t>90% Conf Interval</a:t>
            </a:r>
            <a:endParaRPr lang="en-US" sz="3600" dirty="0">
              <a:solidFill>
                <a:srgbClr val="00B050"/>
              </a:solidFill>
              <a:effectLst>
                <a:outerShdw blurRad="38100" dist="38100" dir="2700000" algn="tl">
                  <a:srgbClr val="000000">
                    <a:alpha val="43137"/>
                  </a:srgbClr>
                </a:outerShdw>
              </a:effectLst>
            </a:endParaRPr>
          </a:p>
        </p:txBody>
      </p:sp>
      <p:sp>
        <p:nvSpPr>
          <p:cNvPr id="58" name="Rounded Rectangle 57"/>
          <p:cNvSpPr/>
          <p:nvPr/>
        </p:nvSpPr>
        <p:spPr>
          <a:xfrm>
            <a:off x="6781800" y="3746500"/>
            <a:ext cx="1714500" cy="1498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STATISTICAL MODEL</a:t>
            </a:r>
            <a:endParaRPr lang="en-US" sz="2000" b="1" dirty="0"/>
          </a:p>
        </p:txBody>
      </p:sp>
      <p:cxnSp>
        <p:nvCxnSpPr>
          <p:cNvPr id="59" name="Straight Arrow Connector 58"/>
          <p:cNvCxnSpPr/>
          <p:nvPr/>
        </p:nvCxnSpPr>
        <p:spPr>
          <a:xfrm flipV="1">
            <a:off x="7639050" y="3016250"/>
            <a:ext cx="0" cy="8191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628900" y="4864100"/>
            <a:ext cx="825500" cy="317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686050" y="2958068"/>
            <a:ext cx="654050" cy="137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a:off x="4518025" y="2964934"/>
            <a:ext cx="584200" cy="23172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14949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428626"/>
            <a:ext cx="7886700" cy="1325563"/>
          </a:xfrm>
        </p:spPr>
        <p:txBody>
          <a:bodyPr/>
          <a:lstStyle/>
          <a:p>
            <a:r>
              <a:rPr lang="en-US" u="sng" dirty="0"/>
              <a:t>Point of Discussion</a:t>
            </a:r>
            <a:r>
              <a:rPr lang="en-US" dirty="0" smtClean="0"/>
              <a:t>: </a:t>
            </a:r>
            <a:br>
              <a:rPr lang="en-US" dirty="0" smtClean="0"/>
            </a:br>
            <a:r>
              <a:rPr lang="en-US" dirty="0" smtClean="0"/>
              <a:t>criteria of products to be tested</a:t>
            </a:r>
            <a:endParaRPr lang="en-US" dirty="0"/>
          </a:p>
        </p:txBody>
      </p:sp>
      <p:sp>
        <p:nvSpPr>
          <p:cNvPr id="3" name="Content Placeholder 2"/>
          <p:cNvSpPr>
            <a:spLocks noGrp="1"/>
          </p:cNvSpPr>
          <p:nvPr>
            <p:ph idx="1"/>
          </p:nvPr>
        </p:nvSpPr>
        <p:spPr>
          <a:xfrm>
            <a:off x="457887" y="1921732"/>
            <a:ext cx="8096250" cy="4562475"/>
          </a:xfrm>
        </p:spPr>
        <p:txBody>
          <a:bodyPr>
            <a:normAutofit/>
          </a:bodyPr>
          <a:lstStyle/>
          <a:p>
            <a:pPr lvl="0"/>
            <a:r>
              <a:rPr lang="en-US" dirty="0" smtClean="0"/>
              <a:t>The </a:t>
            </a:r>
            <a:r>
              <a:rPr lang="en-US" dirty="0"/>
              <a:t>reference product must be </a:t>
            </a:r>
            <a:r>
              <a:rPr lang="en-US" b="1" dirty="0">
                <a:solidFill>
                  <a:srgbClr val="FF0000"/>
                </a:solidFill>
              </a:rPr>
              <a:t>from a lot associated with a veterinary medicinal product that has been granted approval within the jurisdiction for which the generic product approval is being sought</a:t>
            </a:r>
            <a:r>
              <a:rPr lang="en-US" dirty="0"/>
              <a:t>.</a:t>
            </a:r>
          </a:p>
          <a:p>
            <a:pPr lvl="0"/>
            <a:r>
              <a:rPr lang="en-US" dirty="0"/>
              <a:t>The API content of the test and reference products should be assayed prior to conducting the BE study.  </a:t>
            </a:r>
            <a:r>
              <a:rPr lang="en-US" b="1" dirty="0">
                <a:solidFill>
                  <a:srgbClr val="00B0F0"/>
                </a:solidFill>
              </a:rPr>
              <a:t>To be internationally acceptable</a:t>
            </a:r>
            <a:r>
              <a:rPr lang="en-US" dirty="0"/>
              <a:t>, it is recommended that the assay content of the </a:t>
            </a:r>
            <a:r>
              <a:rPr lang="en-US" b="1" dirty="0">
                <a:solidFill>
                  <a:srgbClr val="FF0000"/>
                </a:solidFill>
              </a:rPr>
              <a:t>batches from which test and reference products were obtained should differ by no more than ±5% from each other</a:t>
            </a:r>
            <a:r>
              <a:rPr lang="en-US" dirty="0"/>
              <a:t>. </a:t>
            </a:r>
          </a:p>
          <a:p>
            <a:pPr marL="514350" indent="-514350">
              <a:buAutoNum type="arabicPeriod"/>
            </a:pPr>
            <a:endParaRPr lang="en-US" dirty="0"/>
          </a:p>
        </p:txBody>
      </p:sp>
    </p:spTree>
    <p:extLst>
      <p:ext uri="{BB962C8B-B14F-4D97-AF65-F5344CB8AC3E}">
        <p14:creationId xmlns:p14="http://schemas.microsoft.com/office/powerpoint/2010/main" val="2202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428626"/>
            <a:ext cx="7886700" cy="1325563"/>
          </a:xfrm>
        </p:spPr>
        <p:txBody>
          <a:bodyPr/>
          <a:lstStyle/>
          <a:p>
            <a:pPr algn="ctr"/>
            <a:r>
              <a:rPr lang="en-US" u="sng" dirty="0"/>
              <a:t>Point of Discussion</a:t>
            </a:r>
            <a:r>
              <a:rPr lang="en-US" dirty="0" smtClean="0"/>
              <a:t>: criteria of products to be tested</a:t>
            </a:r>
            <a:endParaRPr lang="en-US" dirty="0"/>
          </a:p>
        </p:txBody>
      </p:sp>
      <p:sp>
        <p:nvSpPr>
          <p:cNvPr id="4" name="Rounded Rectangle 3"/>
          <p:cNvSpPr/>
          <p:nvPr/>
        </p:nvSpPr>
        <p:spPr>
          <a:xfrm>
            <a:off x="495300" y="1676400"/>
            <a:ext cx="8178800" cy="1485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2600" y="1724024"/>
            <a:ext cx="8096250" cy="4562475"/>
          </a:xfrm>
        </p:spPr>
        <p:txBody>
          <a:bodyPr>
            <a:normAutofit lnSpcReduction="10000"/>
          </a:bodyPr>
          <a:lstStyle/>
          <a:p>
            <a:pPr marL="0" lvl="0" indent="0">
              <a:buNone/>
            </a:pPr>
            <a:r>
              <a:rPr lang="en-US" dirty="0" smtClean="0"/>
              <a:t>The </a:t>
            </a:r>
            <a:r>
              <a:rPr lang="en-US" dirty="0"/>
              <a:t>reference product must be </a:t>
            </a:r>
            <a:r>
              <a:rPr lang="en-US" b="1" dirty="0">
                <a:solidFill>
                  <a:srgbClr val="FF0000"/>
                </a:solidFill>
              </a:rPr>
              <a:t>from a lot associated with a veterinary medicinal product that has been granted approval within the jurisdiction for which the generic product approval is being sought</a:t>
            </a:r>
            <a:r>
              <a:rPr lang="en-US" dirty="0"/>
              <a:t>.</a:t>
            </a:r>
          </a:p>
          <a:p>
            <a:r>
              <a:rPr lang="en-US" dirty="0" smtClean="0"/>
              <a:t>Differences in drug absorption can occur as a function of regional differences in the Reference product, even if formulations appear to be the same.</a:t>
            </a:r>
          </a:p>
          <a:p>
            <a:r>
              <a:rPr lang="en-US" dirty="0" smtClean="0"/>
              <a:t>This means that if a generic wishes to have international registration for a reference product that is manufactured in different facilities across jurisdictions, this will necessitate the inclusion of a third arm in the BE trial (Test, Ref Lot A, Ref Lot B).</a:t>
            </a:r>
            <a:endParaRPr lang="en-US" dirty="0"/>
          </a:p>
        </p:txBody>
      </p:sp>
    </p:spTree>
    <p:extLst>
      <p:ext uri="{BB962C8B-B14F-4D97-AF65-F5344CB8AC3E}">
        <p14:creationId xmlns:p14="http://schemas.microsoft.com/office/powerpoint/2010/main" val="1199710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428626"/>
            <a:ext cx="7886700" cy="1325563"/>
          </a:xfrm>
        </p:spPr>
        <p:txBody>
          <a:bodyPr/>
          <a:lstStyle/>
          <a:p>
            <a:pPr algn="ctr"/>
            <a:r>
              <a:rPr lang="en-US" u="sng" dirty="0"/>
              <a:t>Point of Discussion</a:t>
            </a:r>
            <a:r>
              <a:rPr lang="en-US" dirty="0" smtClean="0"/>
              <a:t>: criteria of products to be tested</a:t>
            </a:r>
            <a:endParaRPr lang="en-US" dirty="0"/>
          </a:p>
        </p:txBody>
      </p:sp>
      <p:sp>
        <p:nvSpPr>
          <p:cNvPr id="4" name="Rounded Rectangle 3"/>
          <p:cNvSpPr/>
          <p:nvPr/>
        </p:nvSpPr>
        <p:spPr>
          <a:xfrm>
            <a:off x="495300" y="1676400"/>
            <a:ext cx="8178800" cy="21717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2600" y="1724024"/>
            <a:ext cx="8255000" cy="5133976"/>
          </a:xfrm>
        </p:spPr>
        <p:txBody>
          <a:bodyPr>
            <a:normAutofit lnSpcReduction="10000"/>
          </a:bodyPr>
          <a:lstStyle/>
          <a:p>
            <a:pPr marL="0" lvl="0" indent="0">
              <a:buNone/>
            </a:pPr>
            <a:r>
              <a:rPr lang="en-US" dirty="0" smtClean="0"/>
              <a:t>The </a:t>
            </a:r>
            <a:r>
              <a:rPr lang="en-US" dirty="0"/>
              <a:t>API content of the test and reference products should be assayed prior to conducting the BE study.  </a:t>
            </a:r>
            <a:r>
              <a:rPr lang="en-US" b="1" dirty="0">
                <a:solidFill>
                  <a:srgbClr val="00B0F0"/>
                </a:solidFill>
              </a:rPr>
              <a:t>To be internationally acceptable</a:t>
            </a:r>
            <a:r>
              <a:rPr lang="en-US" dirty="0"/>
              <a:t>, it is recommended that the assay content of the </a:t>
            </a:r>
            <a:r>
              <a:rPr lang="en-US" b="1" dirty="0">
                <a:solidFill>
                  <a:srgbClr val="FF0000"/>
                </a:solidFill>
              </a:rPr>
              <a:t>batches from which test and reference products were obtained should differ by no more than ±5% from each other</a:t>
            </a:r>
            <a:r>
              <a:rPr lang="en-US" dirty="0"/>
              <a:t>. </a:t>
            </a:r>
          </a:p>
          <a:p>
            <a:r>
              <a:rPr lang="en-US" dirty="0" smtClean="0"/>
              <a:t>Avoids “cherry-picking” of reference batches to increase likelihood of success.</a:t>
            </a:r>
          </a:p>
          <a:p>
            <a:r>
              <a:rPr lang="en-US" dirty="0" smtClean="0"/>
              <a:t>Where </a:t>
            </a:r>
            <a:r>
              <a:rPr lang="en-US" dirty="0"/>
              <a:t>this phrase is used, it indicates that within some jurisdictions, requirements may be less stringent.  This difference may be a consideration if a study is to be submitted to support product marketing solely within a specific region. </a:t>
            </a:r>
          </a:p>
          <a:p>
            <a:pPr marL="514350" indent="-514350">
              <a:buAutoNum type="arabicPeriod"/>
            </a:pPr>
            <a:endParaRPr lang="en-US" dirty="0"/>
          </a:p>
        </p:txBody>
      </p:sp>
    </p:spTree>
    <p:extLst>
      <p:ext uri="{BB962C8B-B14F-4D97-AF65-F5344CB8AC3E}">
        <p14:creationId xmlns:p14="http://schemas.microsoft.com/office/powerpoint/2010/main" val="143986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Point of Discussion</a:t>
            </a:r>
            <a:r>
              <a:rPr lang="en-US" dirty="0" smtClean="0"/>
              <a:t>: number of species to study</a:t>
            </a:r>
            <a:endParaRPr lang="en-US" dirty="0"/>
          </a:p>
        </p:txBody>
      </p:sp>
      <p:sp>
        <p:nvSpPr>
          <p:cNvPr id="4" name="Rounded Rectangle 3"/>
          <p:cNvSpPr/>
          <p:nvPr/>
        </p:nvSpPr>
        <p:spPr>
          <a:xfrm>
            <a:off x="222421" y="1587500"/>
            <a:ext cx="8538176" cy="48750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197" y="1680519"/>
            <a:ext cx="8280400" cy="4892676"/>
          </a:xfrm>
        </p:spPr>
        <p:txBody>
          <a:bodyPr>
            <a:noAutofit/>
          </a:bodyPr>
          <a:lstStyle/>
          <a:p>
            <a:pPr marL="0" indent="0">
              <a:buNone/>
            </a:pPr>
            <a:r>
              <a:rPr lang="en-US" dirty="0" smtClean="0"/>
              <a:t>For </a:t>
            </a:r>
            <a:r>
              <a:rPr lang="en-US" dirty="0"/>
              <a:t>each jurisdiction within which registration is sought, the BE studies </a:t>
            </a:r>
            <a:r>
              <a:rPr lang="en-US" sz="3200" b="1" dirty="0">
                <a:solidFill>
                  <a:srgbClr val="FF0000"/>
                </a:solidFill>
              </a:rPr>
              <a:t>must be performed on each of the major target animal species included on the approved reference product label.</a:t>
            </a:r>
            <a:r>
              <a:rPr lang="en-US" sz="3200" dirty="0"/>
              <a:t>  </a:t>
            </a:r>
            <a:endParaRPr lang="en-US" sz="1000" dirty="0" smtClean="0"/>
          </a:p>
          <a:p>
            <a:pPr marL="0" indent="0">
              <a:buNone/>
            </a:pPr>
            <a:endParaRPr lang="en-US" sz="1000" b="1" dirty="0">
              <a:solidFill>
                <a:srgbClr val="FF0000"/>
              </a:solidFill>
            </a:endParaRPr>
          </a:p>
          <a:p>
            <a:pPr marL="0" indent="0">
              <a:buNone/>
            </a:pPr>
            <a:r>
              <a:rPr lang="en-GB" sz="3200" b="1" dirty="0" smtClean="0">
                <a:solidFill>
                  <a:srgbClr val="FF0000"/>
                </a:solidFill>
              </a:rPr>
              <a:t>Extrapolation</a:t>
            </a:r>
            <a:r>
              <a:rPr lang="en-GB" sz="3200" dirty="0" smtClean="0"/>
              <a:t> </a:t>
            </a:r>
            <a:r>
              <a:rPr lang="en-GB" dirty="0"/>
              <a:t>of results from a major species in which BE has been established </a:t>
            </a:r>
            <a:r>
              <a:rPr lang="en-GB" sz="3200" b="1" dirty="0">
                <a:solidFill>
                  <a:srgbClr val="FF0000"/>
                </a:solidFill>
              </a:rPr>
              <a:t>to minor species could be acceptable if valid scientific arguments are provided to support such extrapolation</a:t>
            </a:r>
            <a:r>
              <a:rPr lang="en-GB" dirty="0"/>
              <a:t>, taking into account species anatomy and physiology, and properties of the API and formulation. </a:t>
            </a:r>
            <a:endParaRPr lang="en-US" dirty="0"/>
          </a:p>
        </p:txBody>
      </p:sp>
    </p:spTree>
    <p:extLst>
      <p:ext uri="{BB962C8B-B14F-4D97-AF65-F5344CB8AC3E}">
        <p14:creationId xmlns:p14="http://schemas.microsoft.com/office/powerpoint/2010/main" val="2820596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249237"/>
            <a:ext cx="7886700" cy="1325563"/>
          </a:xfrm>
        </p:spPr>
        <p:txBody>
          <a:bodyPr>
            <a:normAutofit fontScale="90000"/>
          </a:bodyPr>
          <a:lstStyle/>
          <a:p>
            <a:r>
              <a:rPr lang="en-US" dirty="0" smtClean="0"/>
              <a:t>Rationale for Statement: evidence of potential interspecies differences</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41"/>
          <a:stretch/>
        </p:blipFill>
        <p:spPr bwMode="auto">
          <a:xfrm>
            <a:off x="483973" y="2409568"/>
            <a:ext cx="6259598" cy="3328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08800" y="2048365"/>
            <a:ext cx="2108200" cy="3416320"/>
          </a:xfrm>
          <a:prstGeom prst="rect">
            <a:avLst/>
          </a:prstGeom>
          <a:noFill/>
        </p:spPr>
        <p:txBody>
          <a:bodyPr wrap="square" rtlCol="0">
            <a:spAutoFit/>
          </a:bodyPr>
          <a:lstStyle/>
          <a:p>
            <a:r>
              <a:rPr lang="en-US" sz="2400" dirty="0" smtClean="0"/>
              <a:t>Crossover study of two formulations of ampicillin intramuscular injections, tested in swine, cattle and sheep.  </a:t>
            </a:r>
          </a:p>
        </p:txBody>
      </p:sp>
      <p:sp>
        <p:nvSpPr>
          <p:cNvPr id="5" name="Right Brace 4"/>
          <p:cNvSpPr/>
          <p:nvPr/>
        </p:nvSpPr>
        <p:spPr>
          <a:xfrm rot="16200000">
            <a:off x="4092575" y="825991"/>
            <a:ext cx="444500" cy="24447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028825" y="1582122"/>
            <a:ext cx="4572000" cy="369332"/>
          </a:xfrm>
          <a:prstGeom prst="rect">
            <a:avLst/>
          </a:prstGeom>
          <a:noFill/>
        </p:spPr>
        <p:txBody>
          <a:bodyPr wrap="square" rtlCol="0">
            <a:spAutoFit/>
          </a:bodyPr>
          <a:lstStyle/>
          <a:p>
            <a:r>
              <a:rPr lang="en-US" dirty="0" smtClean="0"/>
              <a:t>CONFIDENCE BOUNDS FOR BE PRODUCTS</a:t>
            </a:r>
            <a:endParaRPr lang="en-US" dirty="0"/>
          </a:p>
        </p:txBody>
      </p:sp>
      <p:sp>
        <p:nvSpPr>
          <p:cNvPr id="7" name="TextBox 6"/>
          <p:cNvSpPr txBox="1"/>
          <p:nvPr/>
        </p:nvSpPr>
        <p:spPr>
          <a:xfrm>
            <a:off x="482600" y="6299200"/>
            <a:ext cx="7226300" cy="369332"/>
          </a:xfrm>
          <a:prstGeom prst="rect">
            <a:avLst/>
          </a:prstGeom>
          <a:noFill/>
        </p:spPr>
        <p:txBody>
          <a:bodyPr wrap="square" rtlCol="0">
            <a:spAutoFit/>
          </a:bodyPr>
          <a:lstStyle/>
          <a:p>
            <a:r>
              <a:rPr lang="en-US" dirty="0" smtClean="0"/>
              <a:t>Martinez et al.,  </a:t>
            </a:r>
            <a:r>
              <a:rPr lang="en-US" dirty="0"/>
              <a:t>J Vet </a:t>
            </a:r>
            <a:r>
              <a:rPr lang="en-US" dirty="0" err="1"/>
              <a:t>Pharmacol</a:t>
            </a:r>
            <a:r>
              <a:rPr lang="en-US" dirty="0"/>
              <a:t> </a:t>
            </a:r>
            <a:r>
              <a:rPr lang="en-US" dirty="0" err="1"/>
              <a:t>Ther</a:t>
            </a:r>
            <a:r>
              <a:rPr lang="en-US" dirty="0"/>
              <a:t>. 2001 Apr;24(2):125-35. </a:t>
            </a:r>
          </a:p>
        </p:txBody>
      </p:sp>
    </p:spTree>
    <p:extLst>
      <p:ext uri="{BB962C8B-B14F-4D97-AF65-F5344CB8AC3E}">
        <p14:creationId xmlns:p14="http://schemas.microsoft.com/office/powerpoint/2010/main" val="1454039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dose normalization is </a:t>
            </a:r>
            <a:r>
              <a:rPr lang="en-US" u="sng" dirty="0" smtClean="0"/>
              <a:t>not</a:t>
            </a:r>
            <a:r>
              <a:rPr lang="en-US" dirty="0" smtClean="0"/>
              <a:t> needed</a:t>
            </a:r>
            <a:endParaRPr lang="en-US" dirty="0"/>
          </a:p>
        </p:txBody>
      </p:sp>
      <p:sp>
        <p:nvSpPr>
          <p:cNvPr id="7" name="Content Placeholder 6"/>
          <p:cNvSpPr>
            <a:spLocks noGrp="1"/>
          </p:cNvSpPr>
          <p:nvPr>
            <p:ph idx="1"/>
          </p:nvPr>
        </p:nvSpPr>
        <p:spPr>
          <a:xfrm>
            <a:off x="628649" y="1690689"/>
            <a:ext cx="7986713" cy="2619375"/>
          </a:xfrm>
        </p:spPr>
        <p:txBody>
          <a:bodyPr>
            <a:normAutofit/>
          </a:bodyPr>
          <a:lstStyle/>
          <a:p>
            <a:pPr marL="0" indent="0">
              <a:buNone/>
            </a:pPr>
            <a:r>
              <a:rPr lang="en-US" dirty="0" smtClean="0"/>
              <a:t>In this example, we look at two subjects in a parallel or crossover study design.  A 10 mg dose is administered.  Animals weigh either 7 kg or 10 kg.  In all cases, the test and reference have the same fraction of dose absorbed.  Does the difference in body weights influence the Test/Reference AUC ratio?</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8114045"/>
              </p:ext>
            </p:extLst>
          </p:nvPr>
        </p:nvGraphicFramePr>
        <p:xfrm>
          <a:off x="1685925" y="4310064"/>
          <a:ext cx="5800725" cy="2079992"/>
        </p:xfrm>
        <a:graphic>
          <a:graphicData uri="http://schemas.openxmlformats.org/presentationml/2006/ole">
            <mc:AlternateContent xmlns:mc="http://schemas.openxmlformats.org/markup-compatibility/2006">
              <mc:Choice xmlns:v="urn:schemas-microsoft-com:vml" Requires="v">
                <p:oleObj spid="_x0000_s2080" name="Worksheet" r:id="rId4" imgW="4276673" imgH="1533493" progId="Excel.Sheet.12">
                  <p:embed/>
                </p:oleObj>
              </mc:Choice>
              <mc:Fallback>
                <p:oleObj name="Worksheet" r:id="rId4" imgW="4276673" imgH="1533493" progId="Excel.Sheet.12">
                  <p:embed/>
                  <p:pic>
                    <p:nvPicPr>
                      <p:cNvPr id="0" name=""/>
                      <p:cNvPicPr/>
                      <p:nvPr/>
                    </p:nvPicPr>
                    <p:blipFill>
                      <a:blip r:embed="rId5"/>
                      <a:stretch>
                        <a:fillRect/>
                      </a:stretch>
                    </p:blipFill>
                    <p:spPr>
                      <a:xfrm>
                        <a:off x="1685925" y="4310064"/>
                        <a:ext cx="5800725" cy="2079992"/>
                      </a:xfrm>
                      <a:prstGeom prst="rect">
                        <a:avLst/>
                      </a:prstGeom>
                    </p:spPr>
                  </p:pic>
                </p:oleObj>
              </mc:Fallback>
            </mc:AlternateContent>
          </a:graphicData>
        </a:graphic>
      </p:graphicFrame>
    </p:spTree>
    <p:extLst>
      <p:ext uri="{BB962C8B-B14F-4D97-AF65-F5344CB8AC3E}">
        <p14:creationId xmlns:p14="http://schemas.microsoft.com/office/powerpoint/2010/main" val="171351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dose normalization is </a:t>
            </a:r>
            <a:r>
              <a:rPr lang="en-US" u="sng" dirty="0"/>
              <a:t>not</a:t>
            </a:r>
            <a:r>
              <a:rPr lang="en-US" dirty="0"/>
              <a:t> needed</a:t>
            </a:r>
          </a:p>
        </p:txBody>
      </p:sp>
      <p:sp>
        <p:nvSpPr>
          <p:cNvPr id="7" name="Content Placeholder 6"/>
          <p:cNvSpPr>
            <a:spLocks noGrp="1"/>
          </p:cNvSpPr>
          <p:nvPr>
            <p:ph idx="4294967295"/>
          </p:nvPr>
        </p:nvSpPr>
        <p:spPr>
          <a:xfrm>
            <a:off x="531341" y="4301696"/>
            <a:ext cx="7886700" cy="2114550"/>
          </a:xfrm>
        </p:spPr>
        <p:txBody>
          <a:bodyPr/>
          <a:lstStyle/>
          <a:p>
            <a:pPr marL="0" indent="0">
              <a:buNone/>
            </a:pPr>
            <a:r>
              <a:rPr lang="en-US" dirty="0" smtClean="0"/>
              <a:t>For a crossover trial, comparisons are within a subject and therefore </a:t>
            </a:r>
            <a:r>
              <a:rPr lang="en-US" dirty="0" err="1" smtClean="0"/>
              <a:t>intersubject</a:t>
            </a:r>
            <a:r>
              <a:rPr lang="en-US" dirty="0" smtClean="0"/>
              <a:t> differences in body weight do not influence the T/R ratio.  However, difference in body weight (mg/kg dose) could influence the outcome of the parallel study.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399546518"/>
              </p:ext>
            </p:extLst>
          </p:nvPr>
        </p:nvGraphicFramePr>
        <p:xfrm>
          <a:off x="1504951" y="2005013"/>
          <a:ext cx="5525210" cy="1981200"/>
        </p:xfrm>
        <a:graphic>
          <a:graphicData uri="http://schemas.openxmlformats.org/presentationml/2006/ole">
            <mc:AlternateContent xmlns:mc="http://schemas.openxmlformats.org/markup-compatibility/2006">
              <mc:Choice xmlns:v="urn:schemas-microsoft-com:vml" Requires="v">
                <p:oleObj spid="_x0000_s1056" name="Worksheet" r:id="rId4" imgW="4276673" imgH="1533493" progId="Excel.Sheet.12">
                  <p:embed/>
                </p:oleObj>
              </mc:Choice>
              <mc:Fallback>
                <p:oleObj name="Worksheet" r:id="rId4" imgW="4276673" imgH="1533493" progId="Excel.Sheet.12">
                  <p:embed/>
                  <p:pic>
                    <p:nvPicPr>
                      <p:cNvPr id="0" name=""/>
                      <p:cNvPicPr/>
                      <p:nvPr/>
                    </p:nvPicPr>
                    <p:blipFill>
                      <a:blip r:embed="rId5"/>
                      <a:stretch>
                        <a:fillRect/>
                      </a:stretch>
                    </p:blipFill>
                    <p:spPr>
                      <a:xfrm>
                        <a:off x="1504951" y="2005013"/>
                        <a:ext cx="5525210" cy="1981200"/>
                      </a:xfrm>
                      <a:prstGeom prst="rect">
                        <a:avLst/>
                      </a:prstGeom>
                    </p:spPr>
                  </p:pic>
                </p:oleObj>
              </mc:Fallback>
            </mc:AlternateContent>
          </a:graphicData>
        </a:graphic>
      </p:graphicFrame>
      <p:sp>
        <p:nvSpPr>
          <p:cNvPr id="2" name="Left Brace 1"/>
          <p:cNvSpPr/>
          <p:nvPr/>
        </p:nvSpPr>
        <p:spPr>
          <a:xfrm>
            <a:off x="370703" y="4374293"/>
            <a:ext cx="210065" cy="105032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5" name="Right Brace 4"/>
          <p:cNvSpPr/>
          <p:nvPr/>
        </p:nvSpPr>
        <p:spPr>
          <a:xfrm>
            <a:off x="7933038" y="5535827"/>
            <a:ext cx="111211" cy="72904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Connector 20"/>
          <p:cNvCxnSpPr/>
          <p:nvPr/>
        </p:nvCxnSpPr>
        <p:spPr>
          <a:xfrm>
            <a:off x="8155459" y="3797643"/>
            <a:ext cx="0" cy="21027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7729" y="2670089"/>
            <a:ext cx="0" cy="22551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75967" y="2670089"/>
            <a:ext cx="115741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899190" y="3797643"/>
            <a:ext cx="125626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505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dose normalization is </a:t>
            </a:r>
            <a:r>
              <a:rPr lang="en-US" u="sng" dirty="0"/>
              <a:t>not</a:t>
            </a:r>
            <a:r>
              <a:rPr lang="en-US" dirty="0"/>
              <a:t> needed</a:t>
            </a:r>
          </a:p>
        </p:txBody>
      </p:sp>
      <p:sp>
        <p:nvSpPr>
          <p:cNvPr id="3" name="Content Placeholder 2"/>
          <p:cNvSpPr>
            <a:spLocks noGrp="1"/>
          </p:cNvSpPr>
          <p:nvPr>
            <p:ph idx="1"/>
          </p:nvPr>
        </p:nvSpPr>
        <p:spPr/>
        <p:txBody>
          <a:bodyPr/>
          <a:lstStyle/>
          <a:p>
            <a:pPr marL="0" indent="0">
              <a:buNone/>
            </a:pPr>
            <a:r>
              <a:rPr lang="en-US" dirty="0"/>
              <a:t>However, generally, </a:t>
            </a:r>
            <a:r>
              <a:rPr lang="en-US" dirty="0" smtClean="0"/>
              <a:t>parallel </a:t>
            </a:r>
            <a:r>
              <a:rPr lang="en-US" dirty="0"/>
              <a:t>studies are used only when the drug has a long T1/2 (so crossover not </a:t>
            </a:r>
            <a:r>
              <a:rPr lang="en-US" dirty="0" smtClean="0"/>
              <a:t>feasible. These products are typically injectable formulations that are dosed </a:t>
            </a:r>
            <a:r>
              <a:rPr lang="en-US" dirty="0"/>
              <a:t>on a mg/kg basis.  Therefore, it is </a:t>
            </a:r>
            <a:r>
              <a:rPr lang="en-US" dirty="0" smtClean="0"/>
              <a:t>very </a:t>
            </a:r>
            <a:r>
              <a:rPr lang="en-US" dirty="0"/>
              <a:t>rare </a:t>
            </a:r>
            <a:r>
              <a:rPr lang="en-US" dirty="0" smtClean="0"/>
              <a:t>that </a:t>
            </a:r>
            <a:r>
              <a:rPr lang="en-US" dirty="0"/>
              <a:t>dose normalization will be needed.</a:t>
            </a:r>
          </a:p>
          <a:p>
            <a:endParaRPr lang="en-US" dirty="0"/>
          </a:p>
        </p:txBody>
      </p:sp>
      <p:sp>
        <p:nvSpPr>
          <p:cNvPr id="4" name="AutoShape 2" descr="Image result for injection clipar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injection clipart"/>
          <p:cNvSpPr>
            <a:spLocks noChangeAspect="1" noChangeArrowheads="1"/>
          </p:cNvSpPr>
          <p:nvPr/>
        </p:nvSpPr>
        <p:spPr bwMode="auto">
          <a:xfrm>
            <a:off x="120649" y="15874"/>
            <a:ext cx="955675" cy="955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3538536" y="3831385"/>
            <a:ext cx="2462213" cy="2864690"/>
          </a:xfrm>
          <a:prstGeom prst="rect">
            <a:avLst/>
          </a:prstGeom>
        </p:spPr>
      </p:pic>
    </p:spTree>
    <p:extLst>
      <p:ext uri="{BB962C8B-B14F-4D97-AF65-F5344CB8AC3E}">
        <p14:creationId xmlns:p14="http://schemas.microsoft.com/office/powerpoint/2010/main" val="3858845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 of Discussion</a:t>
            </a:r>
            <a:r>
              <a:rPr lang="en-US" dirty="0" smtClean="0"/>
              <a:t>: dose normalization</a:t>
            </a:r>
            <a:endParaRPr lang="en-US" dirty="0"/>
          </a:p>
        </p:txBody>
      </p:sp>
      <p:sp>
        <p:nvSpPr>
          <p:cNvPr id="3" name="Content Placeholder 2"/>
          <p:cNvSpPr>
            <a:spLocks noGrp="1"/>
          </p:cNvSpPr>
          <p:nvPr>
            <p:ph idx="1"/>
          </p:nvPr>
        </p:nvSpPr>
        <p:spPr>
          <a:xfrm>
            <a:off x="369158" y="1689701"/>
            <a:ext cx="7886700" cy="4351338"/>
          </a:xfrm>
        </p:spPr>
        <p:txBody>
          <a:bodyPr/>
          <a:lstStyle/>
          <a:p>
            <a:pPr marL="0" indent="0">
              <a:buNone/>
            </a:pPr>
            <a:endParaRPr lang="en-US" sz="1000" dirty="0"/>
          </a:p>
          <a:p>
            <a:pPr marL="0" indent="0">
              <a:buNone/>
            </a:pPr>
            <a:r>
              <a:rPr lang="en-US" dirty="0" smtClean="0"/>
              <a:t>Shaving of tablets is never considered appropriate because this alters the product geometry and therefore can alter drug release             characteristics.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724" y="3282602"/>
            <a:ext cx="3620530" cy="344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70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060" y="1157042"/>
            <a:ext cx="5486399" cy="6063198"/>
          </a:xfrm>
          <a:prstGeom prst="rect">
            <a:avLst/>
          </a:prstGeom>
        </p:spPr>
        <p:txBody>
          <a:bodyPr wrap="square">
            <a:spAutoFit/>
          </a:bodyPr>
          <a:lstStyle/>
          <a:p>
            <a:r>
              <a:rPr lang="en-US" sz="3600" u="sng" dirty="0" smtClean="0">
                <a:effectLst>
                  <a:outerShdw blurRad="38100" dist="38100" dir="2700000" algn="tl">
                    <a:srgbClr val="000000">
                      <a:alpha val="43137"/>
                    </a:srgbClr>
                  </a:outerShdw>
                </a:effectLst>
              </a:rPr>
              <a:t>Problem</a:t>
            </a:r>
            <a:r>
              <a:rPr lang="en-US" sz="3200" dirty="0" smtClean="0"/>
              <a:t>: International </a:t>
            </a:r>
            <a:r>
              <a:rPr lang="en-US" sz="3200" dirty="0"/>
              <a:t>differences in addressing </a:t>
            </a:r>
            <a:r>
              <a:rPr lang="en-US" sz="3200" dirty="0" smtClean="0"/>
              <a:t>bioequivalence (BE) </a:t>
            </a:r>
            <a:r>
              <a:rPr lang="en-US" sz="3200" dirty="0"/>
              <a:t>challenges and in defining the criteria for determining BE can lead to barriers in international data exchange, scientific confusion, and the need for drug sponsors to conduct multiple investigations to meet regional registration requirements.  </a:t>
            </a:r>
            <a:endParaRPr lang="en-US" sz="3200" dirty="0" smtClean="0"/>
          </a:p>
          <a:p>
            <a:endParaRPr lang="en-US" sz="3200" dirty="0"/>
          </a:p>
        </p:txBody>
      </p:sp>
      <p:sp>
        <p:nvSpPr>
          <p:cNvPr id="5" name="Title 4"/>
          <p:cNvSpPr>
            <a:spLocks noGrp="1"/>
          </p:cNvSpPr>
          <p:nvPr>
            <p:ph type="title"/>
          </p:nvPr>
        </p:nvSpPr>
        <p:spPr>
          <a:xfrm>
            <a:off x="565322" y="266273"/>
            <a:ext cx="7886700" cy="1105328"/>
          </a:xfrm>
        </p:spPr>
        <p:txBody>
          <a:bodyPr/>
          <a:lstStyle/>
          <a:p>
            <a:pPr algn="ctr"/>
            <a:r>
              <a:rPr lang="en-US" b="1" dirty="0" smtClean="0"/>
              <a:t>Introduction to VICH GL 52</a:t>
            </a:r>
            <a:endParaRPr lang="en-US" b="1" dirty="0"/>
          </a:p>
        </p:txBody>
      </p:sp>
      <p:pic>
        <p:nvPicPr>
          <p:cNvPr id="3074" name="Picture 2" descr="https://gwynteatro.files.wordpress.com/2011/11/canstockphoto39463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465" y="2347783"/>
            <a:ext cx="3332406" cy="257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42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of Discussion</a:t>
            </a:r>
            <a:r>
              <a:rPr lang="en-US" dirty="0" smtClean="0"/>
              <a:t>: </a:t>
            </a:r>
            <a:br>
              <a:rPr lang="en-US" dirty="0" smtClean="0"/>
            </a:br>
            <a:r>
              <a:rPr lang="en-US" dirty="0" smtClean="0"/>
              <a:t>prandial state</a:t>
            </a:r>
            <a:endParaRPr lang="en-US" dirty="0"/>
          </a:p>
        </p:txBody>
      </p:sp>
      <p:sp>
        <p:nvSpPr>
          <p:cNvPr id="3" name="Content Placeholder 2"/>
          <p:cNvSpPr>
            <a:spLocks noGrp="1"/>
          </p:cNvSpPr>
          <p:nvPr>
            <p:ph idx="1"/>
          </p:nvPr>
        </p:nvSpPr>
        <p:spPr>
          <a:xfrm>
            <a:off x="514350" y="4787900"/>
            <a:ext cx="7886700" cy="1820862"/>
          </a:xfrm>
        </p:spPr>
        <p:txBody>
          <a:bodyPr/>
          <a:lstStyle/>
          <a:p>
            <a:pPr marL="0" indent="0">
              <a:buNone/>
            </a:pPr>
            <a:r>
              <a:rPr lang="en-US" dirty="0" smtClean="0"/>
              <a:t>Horses not listed because in the US, the fasting of the horse is not considered appropriate.  However, we all agreed that dogs and cats can be fasted without health concerns.</a:t>
            </a:r>
            <a:endParaRPr lang="en-US" dirty="0"/>
          </a:p>
        </p:txBody>
      </p:sp>
      <p:sp>
        <p:nvSpPr>
          <p:cNvPr id="5" name="Rounded Rectangle 4"/>
          <p:cNvSpPr/>
          <p:nvPr/>
        </p:nvSpPr>
        <p:spPr>
          <a:xfrm>
            <a:off x="787400" y="1867238"/>
            <a:ext cx="7340600" cy="26776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87400" y="1867238"/>
            <a:ext cx="7340600" cy="2677656"/>
          </a:xfrm>
          <a:prstGeom prst="rect">
            <a:avLst/>
          </a:prstGeom>
        </p:spPr>
        <p:txBody>
          <a:bodyPr wrap="square">
            <a:spAutoFit/>
          </a:bodyPr>
          <a:lstStyle/>
          <a:p>
            <a:r>
              <a:rPr lang="en-US" sz="2800" dirty="0"/>
              <a:t>For canine and feline drug products administered via the oral route, studies should be conducted in fasted animals unless the approval for the reference product recommends administration in the fed state only, in which case the study should be conducted accordingly. </a:t>
            </a:r>
          </a:p>
        </p:txBody>
      </p:sp>
    </p:spTree>
    <p:extLst>
      <p:ext uri="{BB962C8B-B14F-4D97-AF65-F5344CB8AC3E}">
        <p14:creationId xmlns:p14="http://schemas.microsoft.com/office/powerpoint/2010/main" val="3418223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Points of Discussion</a:t>
            </a:r>
            <a:r>
              <a:rPr lang="en-US" dirty="0" smtClean="0"/>
              <a:t>: Dose</a:t>
            </a:r>
            <a:endParaRPr lang="en-US" dirty="0"/>
          </a:p>
        </p:txBody>
      </p:sp>
      <p:sp>
        <p:nvSpPr>
          <p:cNvPr id="4" name="Rounded Rectangle 3"/>
          <p:cNvSpPr/>
          <p:nvPr/>
        </p:nvSpPr>
        <p:spPr>
          <a:xfrm>
            <a:off x="495300" y="1676400"/>
            <a:ext cx="8178800" cy="1485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marL="0" indent="0">
              <a:buNone/>
            </a:pPr>
            <a:r>
              <a:rPr lang="en-US" dirty="0"/>
              <a:t>The blood level BE study should generally be conducted at the highest labeled (e.g., mg/kg) dose approved for the reference product. </a:t>
            </a:r>
            <a:endParaRPr lang="en-US" dirty="0" smtClean="0"/>
          </a:p>
          <a:p>
            <a:pPr marL="0" indent="0">
              <a:buNone/>
            </a:pP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68" t="11181" r="3305" b="9655"/>
          <a:stretch/>
        </p:blipFill>
        <p:spPr bwMode="auto">
          <a:xfrm>
            <a:off x="3771900" y="3746500"/>
            <a:ext cx="23368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838200" y="4152900"/>
            <a:ext cx="1739900" cy="1244600"/>
          </a:xfrm>
          <a:prstGeom prst="wedgeEllipseCallout">
            <a:avLst>
              <a:gd name="adj1" fmla="val 128802"/>
              <a:gd name="adj2" fmla="val 33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WHY?</a:t>
            </a:r>
            <a:endParaRPr lang="en-US" sz="2800" b="1" dirty="0"/>
          </a:p>
        </p:txBody>
      </p:sp>
    </p:spTree>
    <p:extLst>
      <p:ext uri="{BB962C8B-B14F-4D97-AF65-F5344CB8AC3E}">
        <p14:creationId xmlns:p14="http://schemas.microsoft.com/office/powerpoint/2010/main" val="4269842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746126"/>
            <a:ext cx="8185150" cy="1325563"/>
          </a:xfrm>
        </p:spPr>
        <p:txBody>
          <a:bodyPr>
            <a:normAutofit fontScale="90000"/>
          </a:bodyPr>
          <a:lstStyle/>
          <a:p>
            <a:r>
              <a:rPr lang="en-US" dirty="0" smtClean="0"/>
              <a:t>Elimination rate flattens as approach maximum rate, resulting in less of the dose eliminated per unit time as the dose reaches saturation threshold.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4260841"/>
              </p:ext>
            </p:extLst>
          </p:nvPr>
        </p:nvGraphicFramePr>
        <p:xfrm>
          <a:off x="628650" y="21685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0523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365126"/>
            <a:ext cx="8280400" cy="1325563"/>
          </a:xfrm>
        </p:spPr>
        <p:txBody>
          <a:bodyPr>
            <a:normAutofit fontScale="90000"/>
          </a:bodyPr>
          <a:lstStyle/>
          <a:p>
            <a:r>
              <a:rPr lang="en-US" smtClean="0"/>
              <a:t>Saturable </a:t>
            </a:r>
            <a:r>
              <a:rPr lang="en-US" dirty="0" smtClean="0"/>
              <a:t>clearance processes can exaggerate differences in blood levels</a:t>
            </a:r>
            <a:endParaRPr lang="en-US" dirty="0"/>
          </a:p>
        </p:txBody>
      </p:sp>
      <p:sp>
        <p:nvSpPr>
          <p:cNvPr id="3" name="Content Placeholder 2"/>
          <p:cNvSpPr>
            <a:spLocks noGrp="1"/>
          </p:cNvSpPr>
          <p:nvPr>
            <p:ph idx="1"/>
          </p:nvPr>
        </p:nvSpPr>
        <p:spPr/>
        <p:txBody>
          <a:bodyPr/>
          <a:lstStyle/>
          <a:p>
            <a:pPr marL="0" indent="0">
              <a:buNone/>
            </a:pPr>
            <a:r>
              <a:rPr lang="en-US" dirty="0" smtClean="0"/>
              <a:t>Example: Drug can be dosed as 100 mg or 500 mg.  Saturable clearance occurs at the higher dose.</a:t>
            </a:r>
          </a:p>
          <a:p>
            <a:pPr marL="0" indent="0">
              <a:buNone/>
            </a:pPr>
            <a:r>
              <a:rPr lang="en-US" dirty="0" smtClean="0"/>
              <a:t>Let’s now say that the test product bioavailability (F) = 90% and the reference is 100%.</a:t>
            </a:r>
          </a:p>
          <a:p>
            <a:pPr marL="0" indent="0">
              <a:buNone/>
            </a:pPr>
            <a:r>
              <a:rPr lang="en-US" dirty="0" smtClean="0"/>
              <a:t>Finally, due to saturable elimination processes, the clearance of the test and reference products are identical at the lower dose but the Ref product clearance is 10% lower than the test product due to higher drug concentrations</a:t>
            </a:r>
            <a:endParaRPr lang="en-US" dirty="0"/>
          </a:p>
        </p:txBody>
      </p:sp>
    </p:spTree>
    <p:extLst>
      <p:ext uri="{BB962C8B-B14F-4D97-AF65-F5344CB8AC3E}">
        <p14:creationId xmlns:p14="http://schemas.microsoft.com/office/powerpoint/2010/main" val="4281314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Simulation Outcome</a:t>
            </a:r>
            <a:br>
              <a:rPr lang="en-US" dirty="0" smtClean="0"/>
            </a:br>
            <a:r>
              <a:rPr lang="en-US" dirty="0" smtClean="0"/>
              <a:t>Resulting Test/Ref AUC values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5675247"/>
              </p:ext>
            </p:extLst>
          </p:nvPr>
        </p:nvGraphicFramePr>
        <p:xfrm>
          <a:off x="685799" y="1854041"/>
          <a:ext cx="7023102" cy="2918373"/>
        </p:xfrm>
        <a:graphic>
          <a:graphicData uri="http://schemas.openxmlformats.org/drawingml/2006/table">
            <a:tbl>
              <a:tblPr>
                <a:tableStyleId>{5C22544A-7EE6-4342-B048-85BDC9FD1C3A}</a:tableStyleId>
              </a:tblPr>
              <a:tblGrid>
                <a:gridCol w="3136901"/>
                <a:gridCol w="1879600"/>
                <a:gridCol w="2006601"/>
              </a:tblGrid>
              <a:tr h="1060998">
                <a:tc>
                  <a:txBody>
                    <a:bodyPr/>
                    <a:lstStyle/>
                    <a:p>
                      <a:pPr algn="l" fontAlgn="b"/>
                      <a:r>
                        <a:rPr lang="en-US" sz="4000" u="none" strike="noStrike" dirty="0">
                          <a:effectLst/>
                        </a:rPr>
                        <a:t> </a:t>
                      </a:r>
                      <a:r>
                        <a:rPr lang="en-US" sz="4000" u="none" strike="noStrike" dirty="0" smtClean="0">
                          <a:effectLst/>
                        </a:rPr>
                        <a:t>If dose was</a:t>
                      </a:r>
                      <a:endParaRPr lang="en-US" sz="4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000" u="none" strike="noStrike" dirty="0">
                          <a:effectLst/>
                        </a:rPr>
                        <a:t>100 </a:t>
                      </a:r>
                      <a:r>
                        <a:rPr lang="en-US" sz="4000" u="none" strike="noStrike" dirty="0" smtClean="0">
                          <a:effectLst/>
                        </a:rPr>
                        <a:t>mg</a:t>
                      </a:r>
                      <a:endParaRPr lang="en-US" sz="4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000" u="none" strike="noStrike" dirty="0">
                          <a:effectLst/>
                        </a:rPr>
                        <a:t>500 </a:t>
                      </a:r>
                      <a:r>
                        <a:rPr lang="en-US" sz="4000" u="none" strike="noStrike" dirty="0" smtClean="0">
                          <a:effectLst/>
                        </a:rPr>
                        <a:t>mg</a:t>
                      </a:r>
                      <a:endParaRPr lang="en-US" sz="4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187">
                <a:tc>
                  <a:txBody>
                    <a:bodyPr/>
                    <a:lstStyle/>
                    <a:p>
                      <a:pPr algn="l" fontAlgn="b"/>
                      <a:r>
                        <a:rPr lang="en-US" sz="4000" u="none" strike="noStrike" dirty="0" smtClean="0">
                          <a:effectLst/>
                        </a:rPr>
                        <a:t>Test AUC</a:t>
                      </a:r>
                      <a:endParaRPr lang="en-US" sz="4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000" u="none" strike="noStrike" dirty="0">
                          <a:effectLst/>
                        </a:rPr>
                        <a:t>90</a:t>
                      </a:r>
                      <a:endParaRPr lang="en-US" sz="4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000" u="none" strike="noStrike" dirty="0">
                          <a:effectLst/>
                        </a:rPr>
                        <a:t>563</a:t>
                      </a:r>
                      <a:endParaRPr lang="en-US" sz="4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187">
                <a:tc>
                  <a:txBody>
                    <a:bodyPr/>
                    <a:lstStyle/>
                    <a:p>
                      <a:pPr algn="l" fontAlgn="b"/>
                      <a:r>
                        <a:rPr lang="en-US" sz="4000" u="none" strike="noStrike" dirty="0" smtClean="0">
                          <a:effectLst/>
                        </a:rPr>
                        <a:t>Ref AUC</a:t>
                      </a:r>
                      <a:endParaRPr lang="en-US" sz="4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000" u="none" strike="noStrike" dirty="0">
                          <a:effectLst/>
                        </a:rPr>
                        <a:t>100</a:t>
                      </a:r>
                      <a:endParaRPr lang="en-US" sz="4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000" u="none" strike="noStrike" dirty="0">
                          <a:effectLst/>
                        </a:rPr>
                        <a:t>694</a:t>
                      </a:r>
                      <a:endParaRPr lang="en-US" sz="4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187">
                <a:tc>
                  <a:txBody>
                    <a:bodyPr/>
                    <a:lstStyle/>
                    <a:p>
                      <a:pPr algn="l" fontAlgn="b"/>
                      <a:r>
                        <a:rPr lang="en-US" sz="4000" u="none" strike="noStrike" dirty="0" smtClean="0">
                          <a:effectLst/>
                        </a:rPr>
                        <a:t>T/R AUC </a:t>
                      </a:r>
                      <a:r>
                        <a:rPr lang="en-US" sz="4000" u="none" strike="noStrike" dirty="0">
                          <a:effectLst/>
                        </a:rPr>
                        <a:t>Ratio</a:t>
                      </a:r>
                      <a:endParaRPr lang="en-US" sz="4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000" u="none" strike="noStrike" dirty="0">
                          <a:effectLst/>
                        </a:rPr>
                        <a:t>0.9</a:t>
                      </a:r>
                      <a:endParaRPr lang="en-US" sz="4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4000" u="none" strike="noStrike" dirty="0">
                          <a:effectLst/>
                        </a:rPr>
                        <a:t>0.81</a:t>
                      </a:r>
                      <a:endParaRPr lang="en-US" sz="4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5" name="Up Arrow Callout 4"/>
          <p:cNvSpPr/>
          <p:nvPr/>
        </p:nvSpPr>
        <p:spPr>
          <a:xfrm>
            <a:off x="4648200" y="4826000"/>
            <a:ext cx="3378200" cy="16510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Inflated impact of the 10% difference due to nonlinear elimination</a:t>
            </a:r>
            <a:endParaRPr lang="en-US" sz="2400" b="1" dirty="0"/>
          </a:p>
        </p:txBody>
      </p:sp>
    </p:spTree>
    <p:extLst>
      <p:ext uri="{BB962C8B-B14F-4D97-AF65-F5344CB8AC3E}">
        <p14:creationId xmlns:p14="http://schemas.microsoft.com/office/powerpoint/2010/main" val="3293094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Points of Discussion</a:t>
            </a:r>
            <a:r>
              <a:rPr lang="en-US" dirty="0"/>
              <a:t>: </a:t>
            </a:r>
            <a:r>
              <a:rPr lang="en-US" dirty="0" smtClean="0"/>
              <a:t>GLP issue</a:t>
            </a:r>
            <a:endParaRPr lang="en-US" dirty="0"/>
          </a:p>
        </p:txBody>
      </p:sp>
      <p:sp>
        <p:nvSpPr>
          <p:cNvPr id="3" name="Content Placeholder 2"/>
          <p:cNvSpPr>
            <a:spLocks noGrp="1"/>
          </p:cNvSpPr>
          <p:nvPr>
            <p:ph idx="1"/>
          </p:nvPr>
        </p:nvSpPr>
        <p:spPr>
          <a:xfrm>
            <a:off x="506627" y="1470454"/>
            <a:ext cx="8008723" cy="4706509"/>
          </a:xfrm>
        </p:spPr>
        <p:txBody>
          <a:bodyPr>
            <a:noAutofit/>
          </a:bodyPr>
          <a:lstStyle/>
          <a:p>
            <a:pPr marL="0" indent="0">
              <a:buNone/>
            </a:pPr>
            <a:r>
              <a:rPr lang="en-US" dirty="0" smtClean="0"/>
              <a:t>An earlier draft of VICH GL 52 provided an option for CCP or GLP.  </a:t>
            </a:r>
          </a:p>
          <a:p>
            <a:pPr marL="0" indent="0">
              <a:buNone/>
            </a:pPr>
            <a:endParaRPr lang="en-US" sz="1100" i="1" dirty="0" smtClean="0"/>
          </a:p>
          <a:p>
            <a:pPr marL="0" indent="0">
              <a:buNone/>
            </a:pPr>
            <a:r>
              <a:rPr lang="en-US" i="1" dirty="0" smtClean="0"/>
              <a:t>“For </a:t>
            </a:r>
            <a:r>
              <a:rPr lang="en-US" i="1" dirty="0"/>
              <a:t>jurisdictions requesting that BE studies be conducted in accordance with GLP standards, differences associated with the use of GCP rather than GLP can be addressed by providing a list of deviations from GLP in the final study report</a:t>
            </a:r>
            <a:r>
              <a:rPr lang="en-US" i="1" dirty="0" smtClean="0"/>
              <a:t>.” </a:t>
            </a:r>
          </a:p>
          <a:p>
            <a:pPr marL="0" lvl="1" indent="0">
              <a:spcBef>
                <a:spcPts val="1000"/>
              </a:spcBef>
              <a:buNone/>
            </a:pPr>
            <a:endParaRPr lang="en-US" sz="1100" dirty="0" smtClean="0"/>
          </a:p>
          <a:p>
            <a:pPr marL="0" lvl="1" indent="0">
              <a:spcBef>
                <a:spcPts val="1000"/>
              </a:spcBef>
              <a:buNone/>
            </a:pPr>
            <a:r>
              <a:rPr lang="en-US" sz="2800" dirty="0" smtClean="0"/>
              <a:t>This was not consistent with VICH GL </a:t>
            </a:r>
            <a:r>
              <a:rPr lang="en-US" sz="2800" dirty="0"/>
              <a:t>43: </a:t>
            </a:r>
            <a:r>
              <a:rPr lang="en-US" sz="2800" dirty="0" smtClean="0"/>
              <a:t>(target animal safety guideline).</a:t>
            </a:r>
            <a:endParaRPr lang="en-US" sz="2800" dirty="0"/>
          </a:p>
          <a:p>
            <a:pPr marL="0" indent="0">
              <a:buNone/>
            </a:pPr>
            <a:endParaRPr lang="en-US" dirty="0"/>
          </a:p>
        </p:txBody>
      </p:sp>
    </p:spTree>
    <p:extLst>
      <p:ext uri="{BB962C8B-B14F-4D97-AF65-F5344CB8AC3E}">
        <p14:creationId xmlns:p14="http://schemas.microsoft.com/office/powerpoint/2010/main" val="2108585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78" y="328055"/>
            <a:ext cx="8674444" cy="1325563"/>
          </a:xfrm>
        </p:spPr>
        <p:txBody>
          <a:bodyPr>
            <a:normAutofit/>
          </a:bodyPr>
          <a:lstStyle/>
          <a:p>
            <a:r>
              <a:rPr lang="en-US" sz="4000" b="1" dirty="0"/>
              <a:t>Points of Discussion</a:t>
            </a:r>
            <a:r>
              <a:rPr lang="en-US" sz="4000" dirty="0"/>
              <a:t>: GLP </a:t>
            </a:r>
            <a:r>
              <a:rPr lang="en-US" sz="4000" dirty="0" smtClean="0"/>
              <a:t>requirement</a:t>
            </a:r>
            <a:endParaRPr lang="en-US" sz="4000" dirty="0"/>
          </a:p>
        </p:txBody>
      </p:sp>
      <p:sp>
        <p:nvSpPr>
          <p:cNvPr id="3" name="Content Placeholder 2"/>
          <p:cNvSpPr>
            <a:spLocks noGrp="1"/>
          </p:cNvSpPr>
          <p:nvPr>
            <p:ph idx="1"/>
          </p:nvPr>
        </p:nvSpPr>
        <p:spPr>
          <a:xfrm>
            <a:off x="321277" y="1532439"/>
            <a:ext cx="8279026" cy="5101924"/>
          </a:xfrm>
        </p:spPr>
        <p:txBody>
          <a:bodyPr>
            <a:normAutofit/>
          </a:bodyPr>
          <a:lstStyle/>
          <a:p>
            <a:r>
              <a:rPr lang="en-US" dirty="0" smtClean="0"/>
              <a:t>What is written in VICH GL 43:</a:t>
            </a:r>
          </a:p>
          <a:p>
            <a:endParaRPr lang="en-US" dirty="0" smtClean="0"/>
          </a:p>
          <a:p>
            <a:endParaRPr lang="en-US" dirty="0"/>
          </a:p>
          <a:p>
            <a:endParaRPr lang="en-US" dirty="0" smtClean="0"/>
          </a:p>
          <a:p>
            <a:endParaRPr lang="en-US" dirty="0"/>
          </a:p>
          <a:p>
            <a:pPr marL="0" indent="0">
              <a:buNone/>
            </a:pPr>
            <a:r>
              <a:rPr lang="en-US" dirty="0" smtClean="0"/>
              <a:t>Therefore, VICH GL 52 has a corresponding statement. </a:t>
            </a:r>
          </a:p>
          <a:p>
            <a:pPr marL="0" indent="0">
              <a:buNone/>
            </a:pPr>
            <a:r>
              <a:rPr lang="en-US" i="1" dirty="0" smtClean="0"/>
              <a:t>All </a:t>
            </a:r>
            <a:r>
              <a:rPr lang="en-US" i="1" dirty="0"/>
              <a:t>BE studies must be conducted in a manner that assures the reliability of the data generated.  To be internationally acceptable, BE studies must be performed in conformity with the principles of Good Laboratory Practices (GLP).</a:t>
            </a:r>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b="41094"/>
          <a:stretch/>
        </p:blipFill>
        <p:spPr>
          <a:xfrm>
            <a:off x="234778" y="2088293"/>
            <a:ext cx="8452021" cy="1433384"/>
          </a:xfrm>
          <a:prstGeom prst="rect">
            <a:avLst/>
          </a:prstGeom>
        </p:spPr>
      </p:pic>
      <p:sp>
        <p:nvSpPr>
          <p:cNvPr id="5" name="Rectangle 4"/>
          <p:cNvSpPr/>
          <p:nvPr/>
        </p:nvSpPr>
        <p:spPr>
          <a:xfrm>
            <a:off x="4572000" y="3076832"/>
            <a:ext cx="4114799" cy="444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738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77" y="1106531"/>
            <a:ext cx="7886700" cy="1325563"/>
          </a:xfrm>
        </p:spPr>
        <p:txBody>
          <a:bodyPr>
            <a:normAutofit fontScale="90000"/>
          </a:bodyPr>
          <a:lstStyle/>
          <a:p>
            <a:r>
              <a:rPr lang="en-US" dirty="0" smtClean="0"/>
              <a:t>What about those situations where the site of drug action occurs prior to absorption ?</a:t>
            </a: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7280"/>
          <a:stretch/>
        </p:blipFill>
        <p:spPr bwMode="auto">
          <a:xfrm>
            <a:off x="3545694" y="2432094"/>
            <a:ext cx="2381200" cy="3894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952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1667" y="1895145"/>
            <a:ext cx="1275159" cy="760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solidFill>
                  <a:schemeClr val="tx1"/>
                </a:solidFill>
                <a:effectLst>
                  <a:outerShdw blurRad="38100" dist="38100" dir="2700000" algn="tl">
                    <a:srgbClr val="000000">
                      <a:alpha val="43137"/>
                    </a:srgbClr>
                  </a:outerShdw>
                </a:effectLst>
              </a:rPr>
              <a:t>Product A</a:t>
            </a:r>
          </a:p>
        </p:txBody>
      </p:sp>
      <p:sp>
        <p:nvSpPr>
          <p:cNvPr id="5" name="Oval 4"/>
          <p:cNvSpPr/>
          <p:nvPr/>
        </p:nvSpPr>
        <p:spPr>
          <a:xfrm>
            <a:off x="7391995" y="1934760"/>
            <a:ext cx="1275159" cy="76081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solidFill>
                  <a:schemeClr val="tx1"/>
                </a:solidFill>
                <a:effectLst>
                  <a:outerShdw blurRad="38100" dist="38100" dir="2700000" algn="tl">
                    <a:srgbClr val="000000">
                      <a:alpha val="43137"/>
                    </a:srgbClr>
                  </a:outerShdw>
                </a:effectLst>
              </a:rPr>
              <a:t>Product B</a:t>
            </a:r>
          </a:p>
        </p:txBody>
      </p:sp>
      <p:sp>
        <p:nvSpPr>
          <p:cNvPr id="10" name="TextBox 9"/>
          <p:cNvSpPr txBox="1"/>
          <p:nvPr/>
        </p:nvSpPr>
        <p:spPr>
          <a:xfrm>
            <a:off x="2164558" y="1269424"/>
            <a:ext cx="2014538" cy="1915909"/>
          </a:xfrm>
          <a:prstGeom prst="rect">
            <a:avLst/>
          </a:prstGeom>
          <a:solidFill>
            <a:schemeClr val="accent5">
              <a:lumMod val="20000"/>
              <a:lumOff val="80000"/>
            </a:schemeClr>
          </a:solidFill>
          <a:ln>
            <a:solidFill>
              <a:schemeClr val="tx1"/>
            </a:solidFill>
          </a:ln>
        </p:spPr>
        <p:txBody>
          <a:bodyPr wrap="square" rtlCol="0">
            <a:spAutoFit/>
          </a:bodyPr>
          <a:lstStyle/>
          <a:p>
            <a:r>
              <a:rPr lang="en-US" sz="2400" b="1" dirty="0" smtClean="0"/>
              <a:t>TISSUE profile</a:t>
            </a:r>
            <a:endParaRPr lang="en-US" sz="2400" b="1"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13" name="Freeform 12"/>
          <p:cNvSpPr/>
          <p:nvPr/>
        </p:nvSpPr>
        <p:spPr>
          <a:xfrm>
            <a:off x="2212778" y="1770367"/>
            <a:ext cx="1918097" cy="1454570"/>
          </a:xfrm>
          <a:custGeom>
            <a:avLst/>
            <a:gdLst>
              <a:gd name="connsiteX0" fmla="*/ 0 w 2543175"/>
              <a:gd name="connsiteY0" fmla="*/ 1860134 h 1860134"/>
              <a:gd name="connsiteX1" fmla="*/ 300038 w 2543175"/>
              <a:gd name="connsiteY1" fmla="*/ 474246 h 1860134"/>
              <a:gd name="connsiteX2" fmla="*/ 785813 w 2543175"/>
              <a:gd name="connsiteY2" fmla="*/ 74196 h 1860134"/>
              <a:gd name="connsiteX3" fmla="*/ 2543175 w 2543175"/>
              <a:gd name="connsiteY3" fmla="*/ 1817271 h 1860134"/>
            </a:gdLst>
            <a:ahLst/>
            <a:cxnLst>
              <a:cxn ang="0">
                <a:pos x="connsiteX0" y="connsiteY0"/>
              </a:cxn>
              <a:cxn ang="0">
                <a:pos x="connsiteX1" y="connsiteY1"/>
              </a:cxn>
              <a:cxn ang="0">
                <a:pos x="connsiteX2" y="connsiteY2"/>
              </a:cxn>
              <a:cxn ang="0">
                <a:pos x="connsiteX3" y="connsiteY3"/>
              </a:cxn>
            </a:cxnLst>
            <a:rect l="l" t="t" r="r" b="b"/>
            <a:pathLst>
              <a:path w="2543175" h="1860134">
                <a:moveTo>
                  <a:pt x="0" y="1860134"/>
                </a:moveTo>
                <a:cubicBezTo>
                  <a:pt x="84534" y="1316018"/>
                  <a:pt x="169069" y="771902"/>
                  <a:pt x="300038" y="474246"/>
                </a:cubicBezTo>
                <a:cubicBezTo>
                  <a:pt x="431007" y="176590"/>
                  <a:pt x="411957" y="-149642"/>
                  <a:pt x="785813" y="74196"/>
                </a:cubicBezTo>
                <a:cubicBezTo>
                  <a:pt x="1159669" y="298033"/>
                  <a:pt x="1851422" y="1057652"/>
                  <a:pt x="2543175" y="181727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TextBox 13"/>
          <p:cNvSpPr txBox="1"/>
          <p:nvPr/>
        </p:nvSpPr>
        <p:spPr>
          <a:xfrm>
            <a:off x="4934560" y="1305429"/>
            <a:ext cx="2014538" cy="1915909"/>
          </a:xfrm>
          <a:prstGeom prst="rect">
            <a:avLst/>
          </a:prstGeom>
          <a:solidFill>
            <a:schemeClr val="accent4">
              <a:lumMod val="20000"/>
              <a:lumOff val="80000"/>
            </a:schemeClr>
          </a:solidFill>
          <a:ln>
            <a:solidFill>
              <a:schemeClr val="tx1"/>
            </a:solidFill>
          </a:ln>
        </p:spPr>
        <p:txBody>
          <a:bodyPr wrap="square" rtlCol="0">
            <a:spAutoFit/>
          </a:bodyPr>
          <a:lstStyle/>
          <a:p>
            <a:r>
              <a:rPr lang="en-US" sz="2400" b="1" dirty="0" smtClean="0"/>
              <a:t>TSSUE profile</a:t>
            </a:r>
            <a:endParaRPr lang="en-US" sz="2400" b="1"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15" name="Freeform 14"/>
          <p:cNvSpPr/>
          <p:nvPr/>
        </p:nvSpPr>
        <p:spPr>
          <a:xfrm>
            <a:off x="4999739" y="1805928"/>
            <a:ext cx="1960960" cy="1445597"/>
          </a:xfrm>
          <a:custGeom>
            <a:avLst/>
            <a:gdLst>
              <a:gd name="connsiteX0" fmla="*/ 0 w 2543175"/>
              <a:gd name="connsiteY0" fmla="*/ 1860134 h 1860134"/>
              <a:gd name="connsiteX1" fmla="*/ 300038 w 2543175"/>
              <a:gd name="connsiteY1" fmla="*/ 474246 h 1860134"/>
              <a:gd name="connsiteX2" fmla="*/ 785813 w 2543175"/>
              <a:gd name="connsiteY2" fmla="*/ 74196 h 1860134"/>
              <a:gd name="connsiteX3" fmla="*/ 2543175 w 2543175"/>
              <a:gd name="connsiteY3" fmla="*/ 1817271 h 1860134"/>
            </a:gdLst>
            <a:ahLst/>
            <a:cxnLst>
              <a:cxn ang="0">
                <a:pos x="connsiteX0" y="connsiteY0"/>
              </a:cxn>
              <a:cxn ang="0">
                <a:pos x="connsiteX1" y="connsiteY1"/>
              </a:cxn>
              <a:cxn ang="0">
                <a:pos x="connsiteX2" y="connsiteY2"/>
              </a:cxn>
              <a:cxn ang="0">
                <a:pos x="connsiteX3" y="connsiteY3"/>
              </a:cxn>
            </a:cxnLst>
            <a:rect l="l" t="t" r="r" b="b"/>
            <a:pathLst>
              <a:path w="2543175" h="1860134">
                <a:moveTo>
                  <a:pt x="0" y="1860134"/>
                </a:moveTo>
                <a:cubicBezTo>
                  <a:pt x="84534" y="1316018"/>
                  <a:pt x="169069" y="771902"/>
                  <a:pt x="300038" y="474246"/>
                </a:cubicBezTo>
                <a:cubicBezTo>
                  <a:pt x="431007" y="176590"/>
                  <a:pt x="411957" y="-149642"/>
                  <a:pt x="785813" y="74196"/>
                </a:cubicBezTo>
                <a:cubicBezTo>
                  <a:pt x="1159669" y="298033"/>
                  <a:pt x="1851422" y="1057652"/>
                  <a:pt x="2543175" y="181727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 name="TextBox 19"/>
          <p:cNvSpPr txBox="1"/>
          <p:nvPr/>
        </p:nvSpPr>
        <p:spPr>
          <a:xfrm>
            <a:off x="2164558" y="4648509"/>
            <a:ext cx="2014538" cy="1915909"/>
          </a:xfrm>
          <a:prstGeom prst="rect">
            <a:avLst/>
          </a:prstGeom>
          <a:solidFill>
            <a:schemeClr val="accent5">
              <a:lumMod val="20000"/>
              <a:lumOff val="80000"/>
            </a:schemeClr>
          </a:solidFill>
          <a:ln>
            <a:solidFill>
              <a:schemeClr val="tx1"/>
            </a:solidFill>
          </a:ln>
        </p:spPr>
        <p:txBody>
          <a:bodyPr wrap="square" rtlCol="0">
            <a:spAutoFit/>
          </a:bodyPr>
          <a:lstStyle/>
          <a:p>
            <a:r>
              <a:rPr lang="en-US" sz="2400" b="1" dirty="0" smtClean="0">
                <a:solidFill>
                  <a:srgbClr val="FF0000"/>
                </a:solidFill>
              </a:rPr>
              <a:t>BLOOD</a:t>
            </a:r>
            <a:r>
              <a:rPr lang="en-US" sz="2400" dirty="0" smtClean="0"/>
              <a:t> </a:t>
            </a:r>
            <a:r>
              <a:rPr lang="en-US" sz="2400" b="1" dirty="0" smtClean="0">
                <a:solidFill>
                  <a:srgbClr val="FF0000"/>
                </a:solidFill>
              </a:rPr>
              <a:t>profile</a:t>
            </a:r>
            <a:endParaRPr lang="en-US" sz="2400" b="1" dirty="0">
              <a:solidFill>
                <a:srgbClr val="FF0000"/>
              </a:solidFill>
            </a:endParaRP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21" name="Rectangle 20"/>
          <p:cNvSpPr/>
          <p:nvPr/>
        </p:nvSpPr>
        <p:spPr>
          <a:xfrm>
            <a:off x="2009183" y="3752682"/>
            <a:ext cx="2169913" cy="414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EFFECT</a:t>
            </a:r>
            <a:endParaRPr lang="en-US" sz="2800" b="1" dirty="0"/>
          </a:p>
        </p:txBody>
      </p:sp>
      <p:sp>
        <p:nvSpPr>
          <p:cNvPr id="22" name="TextBox 21"/>
          <p:cNvSpPr txBox="1"/>
          <p:nvPr/>
        </p:nvSpPr>
        <p:spPr>
          <a:xfrm>
            <a:off x="4897046" y="4716071"/>
            <a:ext cx="2014538" cy="1915909"/>
          </a:xfrm>
          <a:prstGeom prst="rect">
            <a:avLst/>
          </a:prstGeom>
          <a:solidFill>
            <a:schemeClr val="accent4">
              <a:lumMod val="20000"/>
              <a:lumOff val="80000"/>
            </a:schemeClr>
          </a:solidFill>
          <a:ln>
            <a:solidFill>
              <a:schemeClr val="tx1"/>
            </a:solidFill>
          </a:ln>
        </p:spPr>
        <p:txBody>
          <a:bodyPr wrap="square" rtlCol="0">
            <a:spAutoFit/>
          </a:bodyPr>
          <a:lstStyle/>
          <a:p>
            <a:r>
              <a:rPr lang="en-US" sz="2400" b="1" dirty="0" smtClean="0">
                <a:solidFill>
                  <a:srgbClr val="FF0000"/>
                </a:solidFill>
              </a:rPr>
              <a:t>BLOOD profile</a:t>
            </a:r>
            <a:endParaRPr lang="en-US" sz="2400" b="1" dirty="0">
              <a:solidFill>
                <a:srgbClr val="FF0000"/>
              </a:solidFill>
            </a:endParaRP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25" name="Freeform 24"/>
          <p:cNvSpPr/>
          <p:nvPr/>
        </p:nvSpPr>
        <p:spPr>
          <a:xfrm>
            <a:off x="2173486" y="5560131"/>
            <a:ext cx="1957389" cy="943057"/>
          </a:xfrm>
          <a:custGeom>
            <a:avLst/>
            <a:gdLst>
              <a:gd name="connsiteX0" fmla="*/ 0 w 2271042"/>
              <a:gd name="connsiteY0" fmla="*/ 662516 h 662516"/>
              <a:gd name="connsiteX1" fmla="*/ 400050 w 2271042"/>
              <a:gd name="connsiteY1" fmla="*/ 233891 h 662516"/>
              <a:gd name="connsiteX2" fmla="*/ 857250 w 2271042"/>
              <a:gd name="connsiteY2" fmla="*/ 33866 h 662516"/>
              <a:gd name="connsiteX3" fmla="*/ 1185863 w 2271042"/>
              <a:gd name="connsiteY3" fmla="*/ 5291 h 662516"/>
              <a:gd name="connsiteX4" fmla="*/ 1514475 w 2271042"/>
              <a:gd name="connsiteY4" fmla="*/ 91016 h 662516"/>
              <a:gd name="connsiteX5" fmla="*/ 1728788 w 2271042"/>
              <a:gd name="connsiteY5" fmla="*/ 148166 h 662516"/>
              <a:gd name="connsiteX6" fmla="*/ 2228850 w 2271042"/>
              <a:gd name="connsiteY6" fmla="*/ 548216 h 662516"/>
              <a:gd name="connsiteX7" fmla="*/ 2243138 w 2271042"/>
              <a:gd name="connsiteY7" fmla="*/ 591079 h 66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42" h="662516">
                <a:moveTo>
                  <a:pt x="0" y="662516"/>
                </a:moveTo>
                <a:cubicBezTo>
                  <a:pt x="128587" y="500591"/>
                  <a:pt x="257175" y="338666"/>
                  <a:pt x="400050" y="233891"/>
                </a:cubicBezTo>
                <a:cubicBezTo>
                  <a:pt x="542925" y="129116"/>
                  <a:pt x="726281" y="71966"/>
                  <a:pt x="857250" y="33866"/>
                </a:cubicBezTo>
                <a:cubicBezTo>
                  <a:pt x="988219" y="-4234"/>
                  <a:pt x="1076326" y="-4234"/>
                  <a:pt x="1185863" y="5291"/>
                </a:cubicBezTo>
                <a:cubicBezTo>
                  <a:pt x="1295400" y="14816"/>
                  <a:pt x="1514475" y="91016"/>
                  <a:pt x="1514475" y="91016"/>
                </a:cubicBezTo>
                <a:cubicBezTo>
                  <a:pt x="1604962" y="114828"/>
                  <a:pt x="1609726" y="71966"/>
                  <a:pt x="1728788" y="148166"/>
                </a:cubicBezTo>
                <a:cubicBezTo>
                  <a:pt x="1847850" y="224366"/>
                  <a:pt x="2143125" y="474397"/>
                  <a:pt x="2228850" y="548216"/>
                </a:cubicBezTo>
                <a:cubicBezTo>
                  <a:pt x="2314575" y="622035"/>
                  <a:pt x="2243138" y="591079"/>
                  <a:pt x="2243138" y="5910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4905977" y="5537973"/>
            <a:ext cx="1957389" cy="943057"/>
          </a:xfrm>
          <a:custGeom>
            <a:avLst/>
            <a:gdLst>
              <a:gd name="connsiteX0" fmla="*/ 0 w 2271042"/>
              <a:gd name="connsiteY0" fmla="*/ 662516 h 662516"/>
              <a:gd name="connsiteX1" fmla="*/ 400050 w 2271042"/>
              <a:gd name="connsiteY1" fmla="*/ 233891 h 662516"/>
              <a:gd name="connsiteX2" fmla="*/ 857250 w 2271042"/>
              <a:gd name="connsiteY2" fmla="*/ 33866 h 662516"/>
              <a:gd name="connsiteX3" fmla="*/ 1185863 w 2271042"/>
              <a:gd name="connsiteY3" fmla="*/ 5291 h 662516"/>
              <a:gd name="connsiteX4" fmla="*/ 1514475 w 2271042"/>
              <a:gd name="connsiteY4" fmla="*/ 91016 h 662516"/>
              <a:gd name="connsiteX5" fmla="*/ 1728788 w 2271042"/>
              <a:gd name="connsiteY5" fmla="*/ 148166 h 662516"/>
              <a:gd name="connsiteX6" fmla="*/ 2228850 w 2271042"/>
              <a:gd name="connsiteY6" fmla="*/ 548216 h 662516"/>
              <a:gd name="connsiteX7" fmla="*/ 2243138 w 2271042"/>
              <a:gd name="connsiteY7" fmla="*/ 591079 h 66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42" h="662516">
                <a:moveTo>
                  <a:pt x="0" y="662516"/>
                </a:moveTo>
                <a:cubicBezTo>
                  <a:pt x="128587" y="500591"/>
                  <a:pt x="257175" y="338666"/>
                  <a:pt x="400050" y="233891"/>
                </a:cubicBezTo>
                <a:cubicBezTo>
                  <a:pt x="542925" y="129116"/>
                  <a:pt x="726281" y="71966"/>
                  <a:pt x="857250" y="33866"/>
                </a:cubicBezTo>
                <a:cubicBezTo>
                  <a:pt x="988219" y="-4234"/>
                  <a:pt x="1076326" y="-4234"/>
                  <a:pt x="1185863" y="5291"/>
                </a:cubicBezTo>
                <a:cubicBezTo>
                  <a:pt x="1295400" y="14816"/>
                  <a:pt x="1514475" y="91016"/>
                  <a:pt x="1514475" y="91016"/>
                </a:cubicBezTo>
                <a:cubicBezTo>
                  <a:pt x="1604962" y="114828"/>
                  <a:pt x="1609726" y="71966"/>
                  <a:pt x="1728788" y="148166"/>
                </a:cubicBezTo>
                <a:cubicBezTo>
                  <a:pt x="1847850" y="224366"/>
                  <a:pt x="2143125" y="474397"/>
                  <a:pt x="2228850" y="548216"/>
                </a:cubicBezTo>
                <a:cubicBezTo>
                  <a:pt x="2314575" y="622035"/>
                  <a:pt x="2243138" y="591079"/>
                  <a:pt x="2243138" y="5910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57213" y="242888"/>
            <a:ext cx="8229600"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THEORETICAL BASIS BEHIND BIOEQUIVALENCE</a:t>
            </a:r>
            <a:endParaRPr lang="en-US" sz="3200" dirty="0"/>
          </a:p>
        </p:txBody>
      </p:sp>
      <p:sp>
        <p:nvSpPr>
          <p:cNvPr id="30" name="Rectangle 29"/>
          <p:cNvSpPr/>
          <p:nvPr/>
        </p:nvSpPr>
        <p:spPr>
          <a:xfrm>
            <a:off x="4779174" y="3787682"/>
            <a:ext cx="2169913" cy="41433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EFFECT</a:t>
            </a:r>
            <a:endParaRPr lang="en-US" sz="2800" b="1" dirty="0"/>
          </a:p>
        </p:txBody>
      </p:sp>
      <p:sp>
        <p:nvSpPr>
          <p:cNvPr id="31" name="TextBox 30"/>
          <p:cNvSpPr txBox="1"/>
          <p:nvPr/>
        </p:nvSpPr>
        <p:spPr>
          <a:xfrm>
            <a:off x="400050" y="1269424"/>
            <a:ext cx="1457325" cy="646331"/>
          </a:xfrm>
          <a:prstGeom prst="rect">
            <a:avLst/>
          </a:prstGeom>
          <a:noFill/>
        </p:spPr>
        <p:txBody>
          <a:bodyPr wrap="square" rtlCol="0">
            <a:spAutoFit/>
          </a:bodyPr>
          <a:lstStyle/>
          <a:p>
            <a:r>
              <a:rPr lang="en-US" sz="3600" b="1" u="sng" dirty="0" smtClean="0"/>
              <a:t>IF</a:t>
            </a:r>
            <a:endParaRPr lang="en-US" sz="3600" b="1" u="sng" dirty="0"/>
          </a:p>
        </p:txBody>
      </p:sp>
      <p:cxnSp>
        <p:nvCxnSpPr>
          <p:cNvPr id="33" name="Straight Arrow Connector 32"/>
          <p:cNvCxnSpPr>
            <a:stCxn id="4" idx="6"/>
          </p:cNvCxnSpPr>
          <p:nvPr/>
        </p:nvCxnSpPr>
        <p:spPr>
          <a:xfrm>
            <a:off x="1786826" y="2275550"/>
            <a:ext cx="421482"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911584" y="2318773"/>
            <a:ext cx="46076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13041" y="5200662"/>
            <a:ext cx="546502" cy="830997"/>
          </a:xfrm>
          <a:prstGeom prst="rect">
            <a:avLst/>
          </a:prstGeom>
          <a:noFill/>
        </p:spPr>
        <p:txBody>
          <a:bodyPr wrap="square" rtlCol="0">
            <a:spAutoFit/>
          </a:bodyPr>
          <a:lstStyle/>
          <a:p>
            <a:r>
              <a:rPr lang="en-US" sz="4800" dirty="0" smtClean="0"/>
              <a:t>?</a:t>
            </a:r>
            <a:endParaRPr lang="en-US" sz="4800" dirty="0"/>
          </a:p>
        </p:txBody>
      </p:sp>
      <p:sp>
        <p:nvSpPr>
          <p:cNvPr id="39" name="TextBox 38"/>
          <p:cNvSpPr txBox="1"/>
          <p:nvPr/>
        </p:nvSpPr>
        <p:spPr>
          <a:xfrm>
            <a:off x="400051" y="5825495"/>
            <a:ext cx="1457324" cy="646331"/>
          </a:xfrm>
          <a:prstGeom prst="rect">
            <a:avLst/>
          </a:prstGeom>
          <a:noFill/>
        </p:spPr>
        <p:txBody>
          <a:bodyPr wrap="square" rtlCol="0">
            <a:spAutoFit/>
          </a:bodyPr>
          <a:lstStyle/>
          <a:p>
            <a:r>
              <a:rPr lang="en-US" sz="3600" b="1" u="sng" dirty="0" smtClean="0"/>
              <a:t>THEN</a:t>
            </a:r>
            <a:endParaRPr lang="en-US" sz="3600" b="1" u="sng" dirty="0"/>
          </a:p>
        </p:txBody>
      </p:sp>
      <p:sp>
        <p:nvSpPr>
          <p:cNvPr id="40" name="Down Arrow 39"/>
          <p:cNvSpPr/>
          <p:nvPr/>
        </p:nvSpPr>
        <p:spPr>
          <a:xfrm>
            <a:off x="2977160" y="3137351"/>
            <a:ext cx="214312" cy="588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a:off x="5766796" y="3189700"/>
            <a:ext cx="214312" cy="588529"/>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Right Arrow 2"/>
          <p:cNvSpPr/>
          <p:nvPr/>
        </p:nvSpPr>
        <p:spPr>
          <a:xfrm>
            <a:off x="1014413" y="2818246"/>
            <a:ext cx="1150145" cy="274188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a:off x="6960699" y="2982368"/>
            <a:ext cx="1068876" cy="2577763"/>
          </a:xfrm>
          <a:prstGeom prst="curved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90929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1437075"/>
            <a:ext cx="7886700" cy="1325563"/>
          </a:xfrm>
        </p:spPr>
        <p:txBody>
          <a:bodyPr>
            <a:normAutofit fontScale="90000"/>
          </a:bodyPr>
          <a:lstStyle/>
          <a:p>
            <a:r>
              <a:rPr lang="en-US" dirty="0" smtClean="0"/>
              <a:t>Since blood level profiles are not related to the therapeutic effect, blood level profiles generally cannot be used to establish product bioequivalence in these situations.</a:t>
            </a:r>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38" t="5295" r="13235" b="7048"/>
          <a:stretch/>
        </p:blipFill>
        <p:spPr bwMode="auto">
          <a:xfrm>
            <a:off x="2631989" y="3661755"/>
            <a:ext cx="2891481" cy="2615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145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849" y="1206468"/>
            <a:ext cx="8068962" cy="3508653"/>
          </a:xfrm>
          <a:prstGeom prst="rect">
            <a:avLst/>
          </a:prstGeom>
        </p:spPr>
        <p:txBody>
          <a:bodyPr wrap="square">
            <a:spAutoFit/>
          </a:bodyPr>
          <a:lstStyle/>
          <a:p>
            <a:endParaRPr lang="en-US" dirty="0"/>
          </a:p>
          <a:p>
            <a:r>
              <a:rPr lang="en-US" sz="3600" u="sng" dirty="0" smtClean="0">
                <a:effectLst>
                  <a:outerShdw blurRad="38100" dist="38100" dir="2700000" algn="tl">
                    <a:srgbClr val="000000">
                      <a:alpha val="43137"/>
                    </a:srgbClr>
                  </a:outerShdw>
                </a:effectLst>
              </a:rPr>
              <a:t>Solution</a:t>
            </a:r>
            <a:r>
              <a:rPr lang="en-US" sz="2800" dirty="0" smtClean="0"/>
              <a:t>:  develop a VICH Guideline (GL) that describes and harmonizes the foundational scientific, statistical  and legal principles associated with the determination of product BE for veterinary pharmaceuticals.</a:t>
            </a:r>
          </a:p>
          <a:p>
            <a:endParaRPr lang="en-US" sz="2800" dirty="0"/>
          </a:p>
          <a:p>
            <a:endParaRPr lang="en-US" sz="2800" dirty="0"/>
          </a:p>
        </p:txBody>
      </p:sp>
      <p:sp>
        <p:nvSpPr>
          <p:cNvPr id="5" name="Title 4"/>
          <p:cNvSpPr>
            <a:spLocks noGrp="1"/>
          </p:cNvSpPr>
          <p:nvPr>
            <p:ph type="title"/>
          </p:nvPr>
        </p:nvSpPr>
        <p:spPr/>
        <p:txBody>
          <a:bodyPr/>
          <a:lstStyle/>
          <a:p>
            <a:pPr algn="ctr"/>
            <a:r>
              <a:rPr lang="en-US" b="1" dirty="0" smtClean="0"/>
              <a:t>Introduction to VICH GL 52</a:t>
            </a:r>
            <a:endParaRPr lang="en-US" b="1" dirty="0"/>
          </a:p>
        </p:txBody>
      </p:sp>
      <p:pic>
        <p:nvPicPr>
          <p:cNvPr id="4098" name="Picture 2" descr="http://www.highervisibility.com/wp-content/uploads/2013/06/problems-solutions-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936" y="3990632"/>
            <a:ext cx="58578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766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0" y="365127"/>
            <a:ext cx="8587946" cy="886638"/>
          </a:xfrm>
        </p:spPr>
        <p:txBody>
          <a:bodyPr>
            <a:normAutofit/>
          </a:bodyPr>
          <a:lstStyle/>
          <a:p>
            <a:r>
              <a:rPr lang="en-US" sz="3900" b="1" dirty="0" smtClean="0"/>
              <a:t>Considerations Excluded from VICH GL 52</a:t>
            </a:r>
            <a:endParaRPr lang="en-US" sz="3900" b="1" dirty="0"/>
          </a:p>
        </p:txBody>
      </p:sp>
      <p:sp>
        <p:nvSpPr>
          <p:cNvPr id="3" name="Content Placeholder 2"/>
          <p:cNvSpPr>
            <a:spLocks noGrp="1"/>
          </p:cNvSpPr>
          <p:nvPr>
            <p:ph idx="1"/>
          </p:nvPr>
        </p:nvSpPr>
        <p:spPr>
          <a:xfrm>
            <a:off x="247135" y="1439564"/>
            <a:ext cx="8377882" cy="5288692"/>
          </a:xfrm>
        </p:spPr>
        <p:txBody>
          <a:bodyPr>
            <a:normAutofit fontScale="25000" lnSpcReduction="20000"/>
          </a:bodyPr>
          <a:lstStyle/>
          <a:p>
            <a:pPr lvl="0"/>
            <a:r>
              <a:rPr lang="en-US" sz="11200" dirty="0"/>
              <a:t>Biowaivers</a:t>
            </a:r>
          </a:p>
          <a:p>
            <a:pPr lvl="0"/>
            <a:r>
              <a:rPr lang="en-US" sz="11200" dirty="0"/>
              <a:t>Biomass products</a:t>
            </a:r>
          </a:p>
          <a:p>
            <a:pPr lvl="0"/>
            <a:r>
              <a:rPr lang="en-US" sz="11200" dirty="0"/>
              <a:t>Therapeutic </a:t>
            </a:r>
            <a:r>
              <a:rPr lang="en-US" sz="11200" dirty="0" smtClean="0"/>
              <a:t>proteins/peptides</a:t>
            </a:r>
            <a:endParaRPr lang="en-US" sz="11200" dirty="0"/>
          </a:p>
          <a:p>
            <a:pPr lvl="0"/>
            <a:r>
              <a:rPr lang="en-US" sz="11200" dirty="0"/>
              <a:t>Medicated </a:t>
            </a:r>
            <a:r>
              <a:rPr lang="en-US" sz="11200" dirty="0" smtClean="0"/>
              <a:t>premixes</a:t>
            </a:r>
            <a:endParaRPr lang="en-US" sz="11200" dirty="0"/>
          </a:p>
          <a:p>
            <a:pPr lvl="0"/>
            <a:r>
              <a:rPr lang="en-US" sz="11200" dirty="0"/>
              <a:t>Pharmacological </a:t>
            </a:r>
            <a:r>
              <a:rPr lang="en-US" sz="11200" dirty="0" smtClean="0"/>
              <a:t>endpoints</a:t>
            </a:r>
            <a:endParaRPr lang="en-US" sz="11200" dirty="0"/>
          </a:p>
          <a:p>
            <a:pPr lvl="0"/>
            <a:r>
              <a:rPr lang="en-US" sz="11200" dirty="0"/>
              <a:t>Clinical endpoint </a:t>
            </a:r>
            <a:r>
              <a:rPr lang="en-US" sz="11200" dirty="0" smtClean="0"/>
              <a:t>studies</a:t>
            </a:r>
            <a:endParaRPr lang="en-US" sz="11200" dirty="0"/>
          </a:p>
          <a:p>
            <a:pPr lvl="0"/>
            <a:r>
              <a:rPr lang="en-US" sz="11200" i="1" dirty="0"/>
              <a:t>In vitro</a:t>
            </a:r>
            <a:r>
              <a:rPr lang="en-US" sz="11200" dirty="0"/>
              <a:t> dissolution tests</a:t>
            </a:r>
          </a:p>
          <a:p>
            <a:pPr lvl="0"/>
            <a:r>
              <a:rPr lang="en-US" sz="11200" dirty="0"/>
              <a:t>Human food safety</a:t>
            </a:r>
          </a:p>
          <a:p>
            <a:pPr lvl="0"/>
            <a:r>
              <a:rPr lang="en-US" sz="11200" dirty="0"/>
              <a:t>Products where the blood concentrations may not be indicative of drug levels at the site of action.  </a:t>
            </a:r>
          </a:p>
          <a:p>
            <a:pPr lvl="0"/>
            <a:r>
              <a:rPr lang="en-US" sz="11200" dirty="0" smtClean="0"/>
              <a:t>Animal </a:t>
            </a:r>
            <a:r>
              <a:rPr lang="en-US" sz="11200" dirty="0"/>
              <a:t>species from which multiple blood sampling is difficult (e.g., fish, honeybee etc.).</a:t>
            </a:r>
          </a:p>
          <a:p>
            <a:endParaRPr lang="en-US" dirty="0"/>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216" t="8877" r="10865" b="22160"/>
          <a:stretch/>
        </p:blipFill>
        <p:spPr bwMode="auto">
          <a:xfrm>
            <a:off x="5087640" y="1847336"/>
            <a:ext cx="3900229" cy="282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531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0" y="1089026"/>
            <a:ext cx="7886700" cy="1325563"/>
          </a:xfrm>
        </p:spPr>
        <p:txBody>
          <a:bodyPr>
            <a:normAutofit fontScale="90000"/>
          </a:bodyPr>
          <a:lstStyle/>
          <a:p>
            <a:r>
              <a:rPr lang="en-US" b="1" dirty="0" smtClean="0"/>
              <a:t>A word of note</a:t>
            </a:r>
            <a:r>
              <a:rPr lang="en-US" dirty="0" smtClean="0"/>
              <a:t>: based upon some comments received, training is needed to support the international application of VICH GL 52.</a:t>
            </a:r>
            <a:endParaRPr lang="en-US" dirty="0"/>
          </a:p>
        </p:txBody>
      </p:sp>
      <p:pic>
        <p:nvPicPr>
          <p:cNvPr id="1026" name="Picture 2" descr="http://i.dailymail.co.uk/i/pix/2012/03/24/article-2119763-125096AB000005DC-384_468x3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3089275"/>
            <a:ext cx="5003800" cy="325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037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43" y="859397"/>
            <a:ext cx="7886700" cy="1325563"/>
          </a:xfrm>
        </p:spPr>
        <p:txBody>
          <a:bodyPr>
            <a:normAutofit fontScale="90000"/>
          </a:bodyPr>
          <a:lstStyle/>
          <a:p>
            <a:r>
              <a:rPr lang="en-US" dirty="0" smtClean="0"/>
              <a:t>That all said, </a:t>
            </a:r>
            <a:r>
              <a:rPr lang="en-US" sz="5300" b="1" dirty="0" smtClean="0">
                <a:solidFill>
                  <a:srgbClr val="FF0000"/>
                </a:solidFill>
                <a:effectLst>
                  <a:outerShdw blurRad="38100" dist="38100" dir="2700000" algn="tl">
                    <a:srgbClr val="000000">
                      <a:alpha val="43137"/>
                    </a:srgbClr>
                  </a:outerShdw>
                </a:effectLst>
              </a:rPr>
              <a:t>thank you </a:t>
            </a:r>
            <a:r>
              <a:rPr lang="en-US" dirty="0" smtClean="0"/>
              <a:t>all so much for the opportunity to work with such a terrific group of scientists!</a:t>
            </a:r>
            <a:endParaRPr lang="en-US" dirty="0"/>
          </a:p>
        </p:txBody>
      </p:sp>
      <p:pic>
        <p:nvPicPr>
          <p:cNvPr id="3074" name="Picture 2" descr="http://cdn.barkpost.com/wp-content/uploads/2014/05/ways_dogs_make_life_more_awes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376" y="2396610"/>
            <a:ext cx="5762625"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15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849" y="1206468"/>
            <a:ext cx="8068962" cy="4308872"/>
          </a:xfrm>
          <a:prstGeom prst="rect">
            <a:avLst/>
          </a:prstGeom>
        </p:spPr>
        <p:txBody>
          <a:bodyPr wrap="square">
            <a:spAutoFit/>
          </a:bodyPr>
          <a:lstStyle/>
          <a:p>
            <a:endParaRPr lang="en-US" dirty="0"/>
          </a:p>
          <a:p>
            <a:r>
              <a:rPr lang="en-US" sz="3200" u="sng" dirty="0" smtClean="0">
                <a:effectLst>
                  <a:outerShdw blurRad="38100" dist="38100" dir="2700000" algn="tl">
                    <a:srgbClr val="000000">
                      <a:alpha val="43137"/>
                    </a:srgbClr>
                  </a:outerShdw>
                </a:effectLst>
              </a:rPr>
              <a:t>Accomplishment</a:t>
            </a:r>
            <a:r>
              <a:rPr lang="en-US" sz="2800" dirty="0" smtClean="0"/>
              <a:t>: VICH GL 52 is an effort to </a:t>
            </a:r>
            <a:r>
              <a:rPr lang="en-GB" sz="2800" dirty="0" smtClean="0"/>
              <a:t>harmonize </a:t>
            </a:r>
            <a:r>
              <a:rPr lang="en-GB" sz="2800" dirty="0"/>
              <a:t>the data requirements associated with </a:t>
            </a:r>
            <a:r>
              <a:rPr lang="en-GB" sz="2800" i="1" dirty="0"/>
              <a:t>in vivo</a:t>
            </a:r>
            <a:r>
              <a:rPr lang="en-GB" sz="2800" dirty="0"/>
              <a:t> blood </a:t>
            </a:r>
            <a:r>
              <a:rPr lang="en-GB" sz="2800" dirty="0" smtClean="0"/>
              <a:t>level BE by addressing </a:t>
            </a:r>
            <a:r>
              <a:rPr lang="en-GB" sz="2800" dirty="0"/>
              <a:t>the following topics:</a:t>
            </a:r>
            <a:endParaRPr lang="en-US" sz="2800" dirty="0"/>
          </a:p>
          <a:p>
            <a:pPr marL="284163" indent="-284163">
              <a:buFont typeface="Arial" panose="020B0604020202020204" pitchFamily="34" charset="0"/>
              <a:buChar char="•"/>
            </a:pPr>
            <a:r>
              <a:rPr lang="en-GB" sz="2800" dirty="0"/>
              <a:t> </a:t>
            </a:r>
            <a:r>
              <a:rPr lang="en-GB" sz="2800" dirty="0" smtClean="0"/>
              <a:t>A </a:t>
            </a:r>
            <a:r>
              <a:rPr lang="en-GB" sz="2800" dirty="0"/>
              <a:t>harmonized definition of BE.</a:t>
            </a:r>
            <a:endParaRPr lang="en-US" sz="2800" dirty="0"/>
          </a:p>
          <a:p>
            <a:pPr marL="285750" lvl="0" indent="-285750">
              <a:buFont typeface="Arial" panose="020B0604020202020204" pitchFamily="34" charset="0"/>
              <a:buChar char="•"/>
            </a:pPr>
            <a:r>
              <a:rPr lang="en-GB" sz="2800" dirty="0"/>
              <a:t>Factors/variables </a:t>
            </a:r>
            <a:r>
              <a:rPr lang="en-GB" sz="2800" dirty="0" smtClean="0"/>
              <a:t>to </a:t>
            </a:r>
            <a:r>
              <a:rPr lang="en-GB" sz="2800" dirty="0"/>
              <a:t>be considered when developing scientifically sound blood level BE study designs.</a:t>
            </a:r>
            <a:endParaRPr lang="en-US" sz="2800" dirty="0"/>
          </a:p>
          <a:p>
            <a:pPr marL="285750" lvl="0" indent="-285750">
              <a:buFont typeface="Arial" panose="020B0604020202020204" pitchFamily="34" charset="0"/>
              <a:buChar char="•"/>
            </a:pPr>
            <a:r>
              <a:rPr lang="en-GB" sz="2800" dirty="0"/>
              <a:t>Information that should be included in a blood level BE study report.</a:t>
            </a:r>
            <a:endParaRPr lang="en-US" sz="2800" dirty="0"/>
          </a:p>
          <a:p>
            <a:endParaRPr lang="en-US" sz="2800" dirty="0"/>
          </a:p>
        </p:txBody>
      </p:sp>
      <p:sp>
        <p:nvSpPr>
          <p:cNvPr id="5" name="Title 4"/>
          <p:cNvSpPr>
            <a:spLocks noGrp="1"/>
          </p:cNvSpPr>
          <p:nvPr>
            <p:ph type="title"/>
          </p:nvPr>
        </p:nvSpPr>
        <p:spPr/>
        <p:txBody>
          <a:bodyPr/>
          <a:lstStyle/>
          <a:p>
            <a:pPr algn="ctr"/>
            <a:r>
              <a:rPr lang="en-US" b="1" dirty="0" smtClean="0"/>
              <a:t>Introduction to VICH GL 52</a:t>
            </a:r>
            <a:endParaRPr lang="en-US" b="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14" b="5725"/>
          <a:stretch/>
        </p:blipFill>
        <p:spPr bwMode="auto">
          <a:xfrm>
            <a:off x="5061120" y="4547286"/>
            <a:ext cx="3193193" cy="209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08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7"/>
            <a:ext cx="8915399" cy="727073"/>
          </a:xfrm>
        </p:spPr>
        <p:txBody>
          <a:bodyPr>
            <a:normAutofit/>
          </a:bodyPr>
          <a:lstStyle/>
          <a:p>
            <a:r>
              <a:rPr lang="en-US" sz="3600" b="1" dirty="0" smtClean="0"/>
              <a:t>Bioequivalence: an integration of disciplines:</a:t>
            </a:r>
            <a:endParaRPr lang="en-US" sz="3600" b="1" dirty="0"/>
          </a:p>
        </p:txBody>
      </p:sp>
      <p:sp>
        <p:nvSpPr>
          <p:cNvPr id="4" name="Rectangle 3"/>
          <p:cNvSpPr/>
          <p:nvPr/>
        </p:nvSpPr>
        <p:spPr>
          <a:xfrm>
            <a:off x="1283562" y="3151629"/>
            <a:ext cx="5975350" cy="2339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Oval 4"/>
          <p:cNvSpPr/>
          <p:nvPr/>
        </p:nvSpPr>
        <p:spPr>
          <a:xfrm>
            <a:off x="1603375" y="3559175"/>
            <a:ext cx="2222500" cy="165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80112" y="4108450"/>
            <a:ext cx="854075" cy="711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32150" y="3756020"/>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2854325" y="4968875"/>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2536825" y="460374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Oval 10"/>
          <p:cNvSpPr/>
          <p:nvPr/>
        </p:nvSpPr>
        <p:spPr>
          <a:xfrm flipV="1">
            <a:off x="2686050" y="3854448"/>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2085975" y="440372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Oval 13"/>
          <p:cNvSpPr/>
          <p:nvPr/>
        </p:nvSpPr>
        <p:spPr>
          <a:xfrm>
            <a:off x="2768600" y="4743450"/>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Oval 14"/>
          <p:cNvSpPr/>
          <p:nvPr/>
        </p:nvSpPr>
        <p:spPr>
          <a:xfrm>
            <a:off x="3130412" y="451167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Oval 15"/>
          <p:cNvSpPr/>
          <p:nvPr/>
        </p:nvSpPr>
        <p:spPr>
          <a:xfrm>
            <a:off x="3517900" y="4293631"/>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p:cNvSpPr/>
          <p:nvPr/>
        </p:nvSpPr>
        <p:spPr>
          <a:xfrm>
            <a:off x="2901950" y="3711574"/>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8" name="Oval 17"/>
          <p:cNvSpPr/>
          <p:nvPr/>
        </p:nvSpPr>
        <p:spPr>
          <a:xfrm>
            <a:off x="2270125" y="377684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Oval 18"/>
          <p:cNvSpPr/>
          <p:nvPr/>
        </p:nvSpPr>
        <p:spPr>
          <a:xfrm>
            <a:off x="1879600" y="4664070"/>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Oval 19"/>
          <p:cNvSpPr/>
          <p:nvPr/>
        </p:nvSpPr>
        <p:spPr>
          <a:xfrm>
            <a:off x="2743200" y="411162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Oval 20"/>
          <p:cNvSpPr/>
          <p:nvPr/>
        </p:nvSpPr>
        <p:spPr>
          <a:xfrm flipV="1">
            <a:off x="2711450" y="4321173"/>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flipV="1">
            <a:off x="2003425" y="4000499"/>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flipV="1">
            <a:off x="3041650" y="4219574"/>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p:cNvSpPr/>
          <p:nvPr/>
        </p:nvSpPr>
        <p:spPr>
          <a:xfrm flipV="1">
            <a:off x="3171756" y="3948812"/>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flipV="1">
            <a:off x="3441700" y="4502150"/>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flipV="1">
            <a:off x="2355850" y="4397371"/>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2984500" y="3892549"/>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Oval 27"/>
          <p:cNvSpPr/>
          <p:nvPr/>
        </p:nvSpPr>
        <p:spPr>
          <a:xfrm>
            <a:off x="2981325" y="4495800"/>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3378200" y="4064000"/>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Oval 29"/>
          <p:cNvSpPr/>
          <p:nvPr/>
        </p:nvSpPr>
        <p:spPr>
          <a:xfrm>
            <a:off x="2155825" y="4867273"/>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492500" y="4689473"/>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81275" y="3632194"/>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3" name="Oval 32"/>
          <p:cNvSpPr/>
          <p:nvPr/>
        </p:nvSpPr>
        <p:spPr>
          <a:xfrm>
            <a:off x="2470150" y="4127500"/>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Oval 33"/>
          <p:cNvSpPr/>
          <p:nvPr/>
        </p:nvSpPr>
        <p:spPr>
          <a:xfrm>
            <a:off x="2949575" y="4749800"/>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Oval 34"/>
          <p:cNvSpPr/>
          <p:nvPr/>
        </p:nvSpPr>
        <p:spPr>
          <a:xfrm>
            <a:off x="3317806" y="4305300"/>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Oval 35"/>
          <p:cNvSpPr/>
          <p:nvPr/>
        </p:nvSpPr>
        <p:spPr>
          <a:xfrm>
            <a:off x="2235200" y="4616450"/>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7" name="Oval 36"/>
          <p:cNvSpPr/>
          <p:nvPr/>
        </p:nvSpPr>
        <p:spPr>
          <a:xfrm>
            <a:off x="3241675" y="4727575"/>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8" name="Oval 37"/>
          <p:cNvSpPr/>
          <p:nvPr/>
        </p:nvSpPr>
        <p:spPr>
          <a:xfrm>
            <a:off x="2473325" y="4943108"/>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9" name="Oval 38"/>
          <p:cNvSpPr/>
          <p:nvPr/>
        </p:nvSpPr>
        <p:spPr>
          <a:xfrm>
            <a:off x="6149974" y="419734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0" name="Oval 39"/>
          <p:cNvSpPr/>
          <p:nvPr/>
        </p:nvSpPr>
        <p:spPr>
          <a:xfrm>
            <a:off x="2235200" y="4121150"/>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Oval 40"/>
          <p:cNvSpPr/>
          <p:nvPr/>
        </p:nvSpPr>
        <p:spPr>
          <a:xfrm>
            <a:off x="6400800" y="4232275"/>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Oval 41"/>
          <p:cNvSpPr/>
          <p:nvPr/>
        </p:nvSpPr>
        <p:spPr>
          <a:xfrm>
            <a:off x="6007100" y="4375150"/>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Oval 42"/>
          <p:cNvSpPr/>
          <p:nvPr/>
        </p:nvSpPr>
        <p:spPr>
          <a:xfrm>
            <a:off x="6257925" y="4366656"/>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4" name="Oval 43"/>
          <p:cNvSpPr/>
          <p:nvPr/>
        </p:nvSpPr>
        <p:spPr>
          <a:xfrm>
            <a:off x="1825625" y="4312682"/>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5" name="Oval 44"/>
          <p:cNvSpPr/>
          <p:nvPr/>
        </p:nvSpPr>
        <p:spPr>
          <a:xfrm flipV="1">
            <a:off x="3140006" y="4918072"/>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Oval 45"/>
          <p:cNvSpPr/>
          <p:nvPr/>
        </p:nvSpPr>
        <p:spPr>
          <a:xfrm flipV="1">
            <a:off x="1665322" y="4495800"/>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Oval 46"/>
          <p:cNvSpPr/>
          <p:nvPr/>
        </p:nvSpPr>
        <p:spPr>
          <a:xfrm flipV="1">
            <a:off x="6559550" y="4284105"/>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p:cNvSpPr/>
          <p:nvPr/>
        </p:nvSpPr>
        <p:spPr>
          <a:xfrm flipV="1">
            <a:off x="6457950" y="4562474"/>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Moon 48"/>
          <p:cNvSpPr/>
          <p:nvPr/>
        </p:nvSpPr>
        <p:spPr>
          <a:xfrm rot="5400000">
            <a:off x="2454275" y="2456783"/>
            <a:ext cx="469900" cy="22860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Population</a:t>
            </a:r>
            <a:endParaRPr lang="en-US" b="1" dirty="0"/>
          </a:p>
        </p:txBody>
      </p:sp>
      <p:sp>
        <p:nvSpPr>
          <p:cNvPr id="50" name="Moon 49"/>
          <p:cNvSpPr/>
          <p:nvPr/>
        </p:nvSpPr>
        <p:spPr>
          <a:xfrm rot="5400000">
            <a:off x="6226435" y="3453328"/>
            <a:ext cx="524908" cy="13081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Study </a:t>
            </a:r>
            <a:endParaRPr lang="en-US" b="1" dirty="0"/>
          </a:p>
        </p:txBody>
      </p:sp>
      <p:sp>
        <p:nvSpPr>
          <p:cNvPr id="51" name="Curved Down Arrow 50"/>
          <p:cNvSpPr/>
          <p:nvPr/>
        </p:nvSpPr>
        <p:spPr>
          <a:xfrm>
            <a:off x="3884485" y="3952874"/>
            <a:ext cx="1910661" cy="4953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urved Left Arrow 51"/>
          <p:cNvSpPr/>
          <p:nvPr/>
        </p:nvSpPr>
        <p:spPr>
          <a:xfrm rot="5187871">
            <a:off x="4622176" y="3841065"/>
            <a:ext cx="435280" cy="2034481"/>
          </a:xfrm>
          <a:prstGeom prst="curvedLeftArrow">
            <a:avLst>
              <a:gd name="adj1" fmla="val 25000"/>
              <a:gd name="adj2" fmla="val 50000"/>
              <a:gd name="adj3" fmla="val 270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p:cNvSpPr txBox="1"/>
          <p:nvPr/>
        </p:nvSpPr>
        <p:spPr>
          <a:xfrm>
            <a:off x="4384676" y="3528163"/>
            <a:ext cx="915988" cy="369332"/>
          </a:xfrm>
          <a:prstGeom prst="rect">
            <a:avLst/>
          </a:prstGeom>
          <a:noFill/>
        </p:spPr>
        <p:txBody>
          <a:bodyPr wrap="square" rtlCol="0">
            <a:spAutoFit/>
          </a:bodyPr>
          <a:lstStyle/>
          <a:p>
            <a:r>
              <a:rPr lang="en-US" dirty="0" smtClean="0"/>
              <a:t>Sample</a:t>
            </a:r>
            <a:endParaRPr lang="en-US" dirty="0"/>
          </a:p>
        </p:txBody>
      </p:sp>
      <p:sp>
        <p:nvSpPr>
          <p:cNvPr id="54" name="TextBox 53"/>
          <p:cNvSpPr txBox="1"/>
          <p:nvPr/>
        </p:nvSpPr>
        <p:spPr>
          <a:xfrm>
            <a:off x="4230215" y="5000258"/>
            <a:ext cx="1219200" cy="369332"/>
          </a:xfrm>
          <a:prstGeom prst="rect">
            <a:avLst/>
          </a:prstGeom>
          <a:noFill/>
        </p:spPr>
        <p:txBody>
          <a:bodyPr wrap="square" rtlCol="0">
            <a:spAutoFit/>
          </a:bodyPr>
          <a:lstStyle/>
          <a:p>
            <a:r>
              <a:rPr lang="en-US" dirty="0" smtClean="0"/>
              <a:t>Inference</a:t>
            </a:r>
            <a:endParaRPr lang="en-US" dirty="0"/>
          </a:p>
        </p:txBody>
      </p:sp>
      <p:sp>
        <p:nvSpPr>
          <p:cNvPr id="55" name="Oval 54"/>
          <p:cNvSpPr/>
          <p:nvPr/>
        </p:nvSpPr>
        <p:spPr>
          <a:xfrm>
            <a:off x="6138862" y="4552950"/>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61" name="Straight Arrow Connector 60"/>
          <p:cNvCxnSpPr/>
          <p:nvPr/>
        </p:nvCxnSpPr>
        <p:spPr>
          <a:xfrm flipH="1">
            <a:off x="2962276" y="5490717"/>
            <a:ext cx="922209" cy="46558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801" y="5956300"/>
            <a:ext cx="3622674"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effectLst>
                  <a:outerShdw blurRad="38100" dist="38100" dir="2700000" algn="tl">
                    <a:srgbClr val="000000">
                      <a:alpha val="43137"/>
                    </a:srgbClr>
                  </a:outerShdw>
                </a:effectLst>
              </a:rPr>
              <a:t>STATISTICAL ANALYSIS OF RESULTS </a:t>
            </a:r>
            <a:endParaRPr lang="en-US" sz="1900" b="1" dirty="0">
              <a:effectLst>
                <a:outerShdw blurRad="38100" dist="38100" dir="2700000" algn="tl">
                  <a:srgbClr val="000000">
                    <a:alpha val="43137"/>
                  </a:srgbClr>
                </a:outerShdw>
              </a:effectLst>
            </a:endParaRPr>
          </a:p>
        </p:txBody>
      </p:sp>
      <p:sp>
        <p:nvSpPr>
          <p:cNvPr id="63" name="Right Arrow Callout 62"/>
          <p:cNvSpPr/>
          <p:nvPr/>
        </p:nvSpPr>
        <p:spPr>
          <a:xfrm>
            <a:off x="4714875" y="5829300"/>
            <a:ext cx="2454275" cy="711200"/>
          </a:xfrm>
          <a:prstGeom prst="rightArrowCallout">
            <a:avLst>
              <a:gd name="adj1" fmla="val 25000"/>
              <a:gd name="adj2" fmla="val 25000"/>
              <a:gd name="adj3" fmla="val 69643"/>
              <a:gd name="adj4" fmla="val 84953"/>
            </a:avLst>
          </a:prstGeom>
          <a:solidFill>
            <a:srgbClr val="B27E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effectLst>
                  <a:outerShdw blurRad="38100" dist="38100" dir="2700000" algn="tl">
                    <a:srgbClr val="000000">
                      <a:alpha val="43137"/>
                    </a:srgbClr>
                  </a:outerShdw>
                </a:effectLst>
              </a:rPr>
              <a:t>LEGAL INTERPRETATION</a:t>
            </a:r>
            <a:endParaRPr lang="en-US" sz="1900" b="1" dirty="0">
              <a:effectLst>
                <a:outerShdw blurRad="38100" dist="38100" dir="2700000" algn="tl">
                  <a:srgbClr val="000000">
                    <a:alpha val="43137"/>
                  </a:srgbClr>
                </a:outerShdw>
              </a:effectLst>
            </a:endParaRPr>
          </a:p>
        </p:txBody>
      </p:sp>
      <p:sp>
        <p:nvSpPr>
          <p:cNvPr id="66" name="Rounded Rectangle 65"/>
          <p:cNvSpPr/>
          <p:nvPr/>
        </p:nvSpPr>
        <p:spPr>
          <a:xfrm>
            <a:off x="7169150" y="5775742"/>
            <a:ext cx="1311275" cy="711200"/>
          </a:xfrm>
          <a:prstGeom prst="roundRect">
            <a:avLst/>
          </a:prstGeom>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900" b="1" dirty="0" smtClean="0">
                <a:effectLst>
                  <a:outerShdw blurRad="38100" dist="38100" dir="2700000" algn="tl">
                    <a:srgbClr val="000000">
                      <a:alpha val="43137"/>
                    </a:srgbClr>
                  </a:outerShdw>
                </a:effectLst>
              </a:rPr>
              <a:t>BE DECISION</a:t>
            </a:r>
            <a:endParaRPr lang="en-US" sz="1900" b="1" dirty="0">
              <a:effectLst>
                <a:outerShdw blurRad="38100" dist="38100" dir="2700000" algn="tl">
                  <a:srgbClr val="000000">
                    <a:alpha val="43137"/>
                  </a:srgbClr>
                </a:outerShdw>
              </a:effectLst>
            </a:endParaRPr>
          </a:p>
        </p:txBody>
      </p:sp>
      <p:cxnSp>
        <p:nvCxnSpPr>
          <p:cNvPr id="67" name="Straight Arrow Connector 66"/>
          <p:cNvCxnSpPr/>
          <p:nvPr/>
        </p:nvCxnSpPr>
        <p:spPr>
          <a:xfrm>
            <a:off x="4060825" y="6131342"/>
            <a:ext cx="6477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654119" y="1092200"/>
            <a:ext cx="2022406" cy="787400"/>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MANUFACTURING</a:t>
            </a:r>
            <a:endParaRPr lang="en-US" b="1" dirty="0">
              <a:solidFill>
                <a:schemeClr val="tx1"/>
              </a:solidFill>
              <a:effectLst>
                <a:outerShdw blurRad="38100" dist="38100" dir="2700000" algn="tl">
                  <a:srgbClr val="000000">
                    <a:alpha val="43137"/>
                  </a:srgbClr>
                </a:outerShdw>
              </a:effectLst>
            </a:endParaRPr>
          </a:p>
        </p:txBody>
      </p:sp>
      <p:sp>
        <p:nvSpPr>
          <p:cNvPr id="70" name="Rounded Rectangle 69"/>
          <p:cNvSpPr/>
          <p:nvPr/>
        </p:nvSpPr>
        <p:spPr>
          <a:xfrm>
            <a:off x="3399111" y="1181100"/>
            <a:ext cx="2260600" cy="787400"/>
          </a:xfrm>
          <a:prstGeom prst="round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PHARMACOKINETICS</a:t>
            </a:r>
            <a:endParaRPr lang="en-US" b="1" dirty="0">
              <a:effectLst>
                <a:outerShdw blurRad="38100" dist="38100" dir="2700000" algn="tl">
                  <a:srgbClr val="000000">
                    <a:alpha val="43137"/>
                  </a:srgbClr>
                </a:outerShdw>
              </a:effectLst>
            </a:endParaRPr>
          </a:p>
        </p:txBody>
      </p:sp>
      <p:sp>
        <p:nvSpPr>
          <p:cNvPr id="71" name="Rounded Rectangle 70"/>
          <p:cNvSpPr/>
          <p:nvPr/>
        </p:nvSpPr>
        <p:spPr>
          <a:xfrm>
            <a:off x="6407150" y="1092200"/>
            <a:ext cx="1965256" cy="7874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CONDITIONS OF USE</a:t>
            </a:r>
            <a:endParaRPr lang="en-US" b="1" dirty="0">
              <a:solidFill>
                <a:schemeClr val="tx1"/>
              </a:solidFill>
              <a:effectLst>
                <a:outerShdw blurRad="38100" dist="38100" dir="2700000" algn="tl">
                  <a:srgbClr val="000000">
                    <a:alpha val="43137"/>
                  </a:srgbClr>
                </a:outerShdw>
              </a:effectLst>
            </a:endParaRPr>
          </a:p>
        </p:txBody>
      </p:sp>
      <p:sp>
        <p:nvSpPr>
          <p:cNvPr id="73" name="Rounded Rectangle 72"/>
          <p:cNvSpPr/>
          <p:nvPr/>
        </p:nvSpPr>
        <p:spPr>
          <a:xfrm>
            <a:off x="3003550" y="2235200"/>
            <a:ext cx="3117850" cy="635000"/>
          </a:xfrm>
          <a:prstGeom prst="roundRect">
            <a:avLst/>
          </a:prstGeom>
          <a:ln w="57150">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STUDY DESIGN</a:t>
            </a:r>
            <a:endParaRPr lang="en-US" b="1" dirty="0">
              <a:effectLst>
                <a:outerShdw blurRad="38100" dist="38100" dir="2700000" algn="tl">
                  <a:srgbClr val="000000">
                    <a:alpha val="43137"/>
                  </a:srgbClr>
                </a:outerShdw>
              </a:effectLst>
            </a:endParaRPr>
          </a:p>
        </p:txBody>
      </p:sp>
      <p:cxnSp>
        <p:nvCxnSpPr>
          <p:cNvPr id="74" name="Straight Arrow Connector 73"/>
          <p:cNvCxnSpPr/>
          <p:nvPr/>
        </p:nvCxnSpPr>
        <p:spPr>
          <a:xfrm flipH="1">
            <a:off x="4565650" y="2892842"/>
            <a:ext cx="6349" cy="56431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562475" y="1854194"/>
            <a:ext cx="3176" cy="3964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73" idx="1"/>
          </p:cNvCxnSpPr>
          <p:nvPr/>
        </p:nvCxnSpPr>
        <p:spPr>
          <a:xfrm>
            <a:off x="1603376" y="1854194"/>
            <a:ext cx="1400174" cy="69850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73" idx="3"/>
          </p:cNvCxnSpPr>
          <p:nvPr/>
        </p:nvCxnSpPr>
        <p:spPr>
          <a:xfrm flipH="1">
            <a:off x="6121400" y="1879600"/>
            <a:ext cx="1268378" cy="6731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384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65127"/>
            <a:ext cx="8597900" cy="727073"/>
          </a:xfrm>
        </p:spPr>
        <p:txBody>
          <a:bodyPr>
            <a:normAutofit/>
          </a:bodyPr>
          <a:lstStyle/>
          <a:p>
            <a:r>
              <a:rPr lang="en-US" sz="3600" b="1" dirty="0" smtClean="0"/>
              <a:t>Bioequivalence: where we agreed</a:t>
            </a:r>
            <a:r>
              <a:rPr lang="en-US" sz="3600" dirty="0" smtClean="0"/>
              <a:t>:</a:t>
            </a:r>
            <a:endParaRPr lang="en-US" sz="3600" dirty="0"/>
          </a:p>
        </p:txBody>
      </p:sp>
      <p:sp>
        <p:nvSpPr>
          <p:cNvPr id="4" name="Rectangle 3"/>
          <p:cNvSpPr/>
          <p:nvPr/>
        </p:nvSpPr>
        <p:spPr>
          <a:xfrm>
            <a:off x="1336743" y="3135756"/>
            <a:ext cx="5975350" cy="2339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Oval 4"/>
          <p:cNvSpPr/>
          <p:nvPr/>
        </p:nvSpPr>
        <p:spPr>
          <a:xfrm>
            <a:off x="1603375" y="3559175"/>
            <a:ext cx="2222500" cy="165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80112" y="4108450"/>
            <a:ext cx="854075" cy="711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32150" y="3756020"/>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2854325" y="4968875"/>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2536825" y="460374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Oval 10"/>
          <p:cNvSpPr/>
          <p:nvPr/>
        </p:nvSpPr>
        <p:spPr>
          <a:xfrm flipV="1">
            <a:off x="2686050" y="3854448"/>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2085975" y="440372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Oval 13"/>
          <p:cNvSpPr/>
          <p:nvPr/>
        </p:nvSpPr>
        <p:spPr>
          <a:xfrm>
            <a:off x="2768600" y="4743450"/>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Oval 14"/>
          <p:cNvSpPr/>
          <p:nvPr/>
        </p:nvSpPr>
        <p:spPr>
          <a:xfrm>
            <a:off x="3130412" y="451167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Oval 15"/>
          <p:cNvSpPr/>
          <p:nvPr/>
        </p:nvSpPr>
        <p:spPr>
          <a:xfrm>
            <a:off x="3517900" y="4293631"/>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p:cNvSpPr/>
          <p:nvPr/>
        </p:nvSpPr>
        <p:spPr>
          <a:xfrm>
            <a:off x="2901950" y="3711574"/>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8" name="Oval 17"/>
          <p:cNvSpPr/>
          <p:nvPr/>
        </p:nvSpPr>
        <p:spPr>
          <a:xfrm>
            <a:off x="2270125" y="377684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Oval 18"/>
          <p:cNvSpPr/>
          <p:nvPr/>
        </p:nvSpPr>
        <p:spPr>
          <a:xfrm>
            <a:off x="1879600" y="4664070"/>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Oval 19"/>
          <p:cNvSpPr/>
          <p:nvPr/>
        </p:nvSpPr>
        <p:spPr>
          <a:xfrm>
            <a:off x="2743200" y="411162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Oval 20"/>
          <p:cNvSpPr/>
          <p:nvPr/>
        </p:nvSpPr>
        <p:spPr>
          <a:xfrm flipV="1">
            <a:off x="2711450" y="4321173"/>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flipV="1">
            <a:off x="2003425" y="4000499"/>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flipV="1">
            <a:off x="3041650" y="4219574"/>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p:cNvSpPr/>
          <p:nvPr/>
        </p:nvSpPr>
        <p:spPr>
          <a:xfrm flipV="1">
            <a:off x="3171756" y="3948812"/>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flipV="1">
            <a:off x="3441700" y="4502150"/>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flipV="1">
            <a:off x="2355850" y="4397371"/>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2984500" y="3892549"/>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Oval 27"/>
          <p:cNvSpPr/>
          <p:nvPr/>
        </p:nvSpPr>
        <p:spPr>
          <a:xfrm>
            <a:off x="2981325" y="4495800"/>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3378200" y="4064000"/>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Oval 29"/>
          <p:cNvSpPr/>
          <p:nvPr/>
        </p:nvSpPr>
        <p:spPr>
          <a:xfrm>
            <a:off x="2155825" y="4867273"/>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492500" y="4689473"/>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81275" y="3632194"/>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3" name="Oval 32"/>
          <p:cNvSpPr/>
          <p:nvPr/>
        </p:nvSpPr>
        <p:spPr>
          <a:xfrm>
            <a:off x="2470150" y="4127500"/>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Oval 33"/>
          <p:cNvSpPr/>
          <p:nvPr/>
        </p:nvSpPr>
        <p:spPr>
          <a:xfrm>
            <a:off x="2949575" y="4749800"/>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Oval 34"/>
          <p:cNvSpPr/>
          <p:nvPr/>
        </p:nvSpPr>
        <p:spPr>
          <a:xfrm>
            <a:off x="3317806" y="4305300"/>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Oval 35"/>
          <p:cNvSpPr/>
          <p:nvPr/>
        </p:nvSpPr>
        <p:spPr>
          <a:xfrm>
            <a:off x="2235200" y="4616450"/>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7" name="Oval 36"/>
          <p:cNvSpPr/>
          <p:nvPr/>
        </p:nvSpPr>
        <p:spPr>
          <a:xfrm>
            <a:off x="3241675" y="4727575"/>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8" name="Oval 37"/>
          <p:cNvSpPr/>
          <p:nvPr/>
        </p:nvSpPr>
        <p:spPr>
          <a:xfrm>
            <a:off x="2473325" y="4943108"/>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9" name="Oval 38"/>
          <p:cNvSpPr/>
          <p:nvPr/>
        </p:nvSpPr>
        <p:spPr>
          <a:xfrm>
            <a:off x="6149974" y="419734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0" name="Oval 39"/>
          <p:cNvSpPr/>
          <p:nvPr/>
        </p:nvSpPr>
        <p:spPr>
          <a:xfrm>
            <a:off x="2235200" y="4121150"/>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Oval 40"/>
          <p:cNvSpPr/>
          <p:nvPr/>
        </p:nvSpPr>
        <p:spPr>
          <a:xfrm>
            <a:off x="6400800" y="4232275"/>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Oval 41"/>
          <p:cNvSpPr/>
          <p:nvPr/>
        </p:nvSpPr>
        <p:spPr>
          <a:xfrm>
            <a:off x="6007100" y="4375150"/>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Oval 42"/>
          <p:cNvSpPr/>
          <p:nvPr/>
        </p:nvSpPr>
        <p:spPr>
          <a:xfrm>
            <a:off x="6257925" y="4366656"/>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4" name="Oval 43"/>
          <p:cNvSpPr/>
          <p:nvPr/>
        </p:nvSpPr>
        <p:spPr>
          <a:xfrm>
            <a:off x="1825625" y="4312682"/>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5" name="Oval 44"/>
          <p:cNvSpPr/>
          <p:nvPr/>
        </p:nvSpPr>
        <p:spPr>
          <a:xfrm flipV="1">
            <a:off x="3140006" y="4918072"/>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Oval 45"/>
          <p:cNvSpPr/>
          <p:nvPr/>
        </p:nvSpPr>
        <p:spPr>
          <a:xfrm flipV="1">
            <a:off x="1665322" y="4495800"/>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Oval 46"/>
          <p:cNvSpPr/>
          <p:nvPr/>
        </p:nvSpPr>
        <p:spPr>
          <a:xfrm flipV="1">
            <a:off x="6559550" y="4284105"/>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p:cNvSpPr/>
          <p:nvPr/>
        </p:nvSpPr>
        <p:spPr>
          <a:xfrm flipV="1">
            <a:off x="6457950" y="4562474"/>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Moon 48"/>
          <p:cNvSpPr/>
          <p:nvPr/>
        </p:nvSpPr>
        <p:spPr>
          <a:xfrm rot="5400000">
            <a:off x="2343150" y="2366993"/>
            <a:ext cx="469900" cy="22860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Population</a:t>
            </a:r>
            <a:endParaRPr lang="en-US" b="1" dirty="0"/>
          </a:p>
        </p:txBody>
      </p:sp>
      <p:sp>
        <p:nvSpPr>
          <p:cNvPr id="50" name="Moon 49"/>
          <p:cNvSpPr/>
          <p:nvPr/>
        </p:nvSpPr>
        <p:spPr>
          <a:xfrm rot="5400000">
            <a:off x="6170612" y="3425824"/>
            <a:ext cx="469900" cy="13081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Study </a:t>
            </a:r>
            <a:endParaRPr lang="en-US" b="1" dirty="0"/>
          </a:p>
        </p:txBody>
      </p:sp>
      <p:sp>
        <p:nvSpPr>
          <p:cNvPr id="51" name="Curved Down Arrow 50"/>
          <p:cNvSpPr/>
          <p:nvPr/>
        </p:nvSpPr>
        <p:spPr>
          <a:xfrm>
            <a:off x="3759544" y="3825872"/>
            <a:ext cx="1910661" cy="4953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urved Left Arrow 51"/>
          <p:cNvSpPr/>
          <p:nvPr/>
        </p:nvSpPr>
        <p:spPr>
          <a:xfrm rot="5187871">
            <a:off x="4458166" y="3813827"/>
            <a:ext cx="435280" cy="2004558"/>
          </a:xfrm>
          <a:prstGeom prst="curvedLeftArrow">
            <a:avLst>
              <a:gd name="adj1" fmla="val 25000"/>
              <a:gd name="adj2" fmla="val 50000"/>
              <a:gd name="adj3" fmla="val 270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p:cNvSpPr txBox="1"/>
          <p:nvPr/>
        </p:nvSpPr>
        <p:spPr>
          <a:xfrm>
            <a:off x="4708525" y="3528163"/>
            <a:ext cx="915988" cy="369332"/>
          </a:xfrm>
          <a:prstGeom prst="rect">
            <a:avLst/>
          </a:prstGeom>
          <a:noFill/>
        </p:spPr>
        <p:txBody>
          <a:bodyPr wrap="square" rtlCol="0">
            <a:spAutoFit/>
          </a:bodyPr>
          <a:lstStyle/>
          <a:p>
            <a:r>
              <a:rPr lang="en-US" dirty="0" smtClean="0"/>
              <a:t>Sample</a:t>
            </a:r>
            <a:endParaRPr lang="en-US" dirty="0"/>
          </a:p>
        </p:txBody>
      </p:sp>
      <p:sp>
        <p:nvSpPr>
          <p:cNvPr id="54" name="TextBox 53"/>
          <p:cNvSpPr txBox="1"/>
          <p:nvPr/>
        </p:nvSpPr>
        <p:spPr>
          <a:xfrm>
            <a:off x="3901281" y="5000258"/>
            <a:ext cx="1219200" cy="369332"/>
          </a:xfrm>
          <a:prstGeom prst="rect">
            <a:avLst/>
          </a:prstGeom>
          <a:noFill/>
        </p:spPr>
        <p:txBody>
          <a:bodyPr wrap="square" rtlCol="0">
            <a:spAutoFit/>
          </a:bodyPr>
          <a:lstStyle/>
          <a:p>
            <a:r>
              <a:rPr lang="en-US" dirty="0" smtClean="0"/>
              <a:t>Inference</a:t>
            </a:r>
            <a:endParaRPr lang="en-US" dirty="0"/>
          </a:p>
        </p:txBody>
      </p:sp>
      <p:sp>
        <p:nvSpPr>
          <p:cNvPr id="55" name="Oval 54"/>
          <p:cNvSpPr/>
          <p:nvPr/>
        </p:nvSpPr>
        <p:spPr>
          <a:xfrm>
            <a:off x="6138862" y="4552950"/>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61" name="Straight Arrow Connector 60"/>
          <p:cNvCxnSpPr/>
          <p:nvPr/>
        </p:nvCxnSpPr>
        <p:spPr>
          <a:xfrm flipH="1">
            <a:off x="2962275" y="5381739"/>
            <a:ext cx="1422401" cy="5745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801" y="5956300"/>
            <a:ext cx="3622674"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effectLst>
                  <a:outerShdw blurRad="38100" dist="38100" dir="2700000" algn="tl">
                    <a:srgbClr val="000000">
                      <a:alpha val="43137"/>
                    </a:srgbClr>
                  </a:outerShdw>
                </a:effectLst>
              </a:rPr>
              <a:t>STATISTICAL ANALYSIS OF RESULTS </a:t>
            </a:r>
            <a:endParaRPr lang="en-US" sz="1900" b="1" dirty="0">
              <a:effectLst>
                <a:outerShdw blurRad="38100" dist="38100" dir="2700000" algn="tl">
                  <a:srgbClr val="000000">
                    <a:alpha val="43137"/>
                  </a:srgbClr>
                </a:outerShdw>
              </a:effectLst>
            </a:endParaRPr>
          </a:p>
        </p:txBody>
      </p:sp>
      <p:sp>
        <p:nvSpPr>
          <p:cNvPr id="63" name="Right Arrow Callout 62"/>
          <p:cNvSpPr/>
          <p:nvPr/>
        </p:nvSpPr>
        <p:spPr>
          <a:xfrm>
            <a:off x="4714875" y="5829300"/>
            <a:ext cx="2454275" cy="711200"/>
          </a:xfrm>
          <a:prstGeom prst="rightArrowCallout">
            <a:avLst>
              <a:gd name="adj1" fmla="val 25000"/>
              <a:gd name="adj2" fmla="val 25000"/>
              <a:gd name="adj3" fmla="val 69643"/>
              <a:gd name="adj4" fmla="val 84953"/>
            </a:avLst>
          </a:prstGeom>
          <a:solidFill>
            <a:srgbClr val="B27E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effectLst>
                  <a:outerShdw blurRad="38100" dist="38100" dir="2700000" algn="tl">
                    <a:srgbClr val="000000">
                      <a:alpha val="43137"/>
                    </a:srgbClr>
                  </a:outerShdw>
                </a:effectLst>
              </a:rPr>
              <a:t>LEGAL INTERPRETATION</a:t>
            </a:r>
            <a:endParaRPr lang="en-US" sz="1900" b="1" dirty="0">
              <a:effectLst>
                <a:outerShdw blurRad="38100" dist="38100" dir="2700000" algn="tl">
                  <a:srgbClr val="000000">
                    <a:alpha val="43137"/>
                  </a:srgbClr>
                </a:outerShdw>
              </a:effectLst>
            </a:endParaRPr>
          </a:p>
        </p:txBody>
      </p:sp>
      <p:sp>
        <p:nvSpPr>
          <p:cNvPr id="66" name="Rounded Rectangle 65"/>
          <p:cNvSpPr/>
          <p:nvPr/>
        </p:nvSpPr>
        <p:spPr>
          <a:xfrm>
            <a:off x="7169150" y="5775742"/>
            <a:ext cx="1311275" cy="711200"/>
          </a:xfrm>
          <a:prstGeom prst="roundRect">
            <a:avLst/>
          </a:prstGeom>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900" b="1" dirty="0" smtClean="0">
                <a:effectLst>
                  <a:outerShdw blurRad="38100" dist="38100" dir="2700000" algn="tl">
                    <a:srgbClr val="000000">
                      <a:alpha val="43137"/>
                    </a:srgbClr>
                  </a:outerShdw>
                </a:effectLst>
              </a:rPr>
              <a:t>BE DECISION</a:t>
            </a:r>
            <a:endParaRPr lang="en-US" sz="1900" b="1" dirty="0">
              <a:effectLst>
                <a:outerShdw blurRad="38100" dist="38100" dir="2700000" algn="tl">
                  <a:srgbClr val="000000">
                    <a:alpha val="43137"/>
                  </a:srgbClr>
                </a:outerShdw>
              </a:effectLst>
            </a:endParaRPr>
          </a:p>
        </p:txBody>
      </p:sp>
      <p:cxnSp>
        <p:nvCxnSpPr>
          <p:cNvPr id="67" name="Straight Arrow Connector 66"/>
          <p:cNvCxnSpPr/>
          <p:nvPr/>
        </p:nvCxnSpPr>
        <p:spPr>
          <a:xfrm>
            <a:off x="4060825" y="6131342"/>
            <a:ext cx="6477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654119" y="1092200"/>
            <a:ext cx="2022406" cy="787400"/>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MANUFACTURING</a:t>
            </a:r>
            <a:endParaRPr lang="en-US" b="1" dirty="0">
              <a:solidFill>
                <a:schemeClr val="tx1"/>
              </a:solidFill>
              <a:effectLst>
                <a:outerShdw blurRad="38100" dist="38100" dir="2700000" algn="tl">
                  <a:srgbClr val="000000">
                    <a:alpha val="43137"/>
                  </a:srgbClr>
                </a:outerShdw>
              </a:effectLst>
            </a:endParaRPr>
          </a:p>
        </p:txBody>
      </p:sp>
      <p:sp>
        <p:nvSpPr>
          <p:cNvPr id="70" name="Rounded Rectangle 69"/>
          <p:cNvSpPr/>
          <p:nvPr/>
        </p:nvSpPr>
        <p:spPr>
          <a:xfrm>
            <a:off x="3399111" y="1181100"/>
            <a:ext cx="2260600" cy="787400"/>
          </a:xfrm>
          <a:prstGeom prst="round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PHARMACOKINETICS</a:t>
            </a:r>
            <a:endParaRPr lang="en-US" b="1" dirty="0">
              <a:effectLst>
                <a:outerShdw blurRad="38100" dist="38100" dir="2700000" algn="tl">
                  <a:srgbClr val="000000">
                    <a:alpha val="43137"/>
                  </a:srgbClr>
                </a:outerShdw>
              </a:effectLst>
            </a:endParaRPr>
          </a:p>
        </p:txBody>
      </p:sp>
      <p:sp>
        <p:nvSpPr>
          <p:cNvPr id="71" name="Rounded Rectangle 70"/>
          <p:cNvSpPr/>
          <p:nvPr/>
        </p:nvSpPr>
        <p:spPr>
          <a:xfrm>
            <a:off x="6407150" y="1092200"/>
            <a:ext cx="1965256" cy="7874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CONDITIONS OF USE</a:t>
            </a:r>
            <a:endParaRPr lang="en-US" b="1" dirty="0">
              <a:solidFill>
                <a:schemeClr val="tx1"/>
              </a:solidFill>
              <a:effectLst>
                <a:outerShdw blurRad="38100" dist="38100" dir="2700000" algn="tl">
                  <a:srgbClr val="000000">
                    <a:alpha val="43137"/>
                  </a:srgbClr>
                </a:outerShdw>
              </a:effectLst>
            </a:endParaRPr>
          </a:p>
        </p:txBody>
      </p:sp>
      <p:sp>
        <p:nvSpPr>
          <p:cNvPr id="73" name="Rounded Rectangle 72"/>
          <p:cNvSpPr/>
          <p:nvPr/>
        </p:nvSpPr>
        <p:spPr>
          <a:xfrm>
            <a:off x="3003550" y="2235200"/>
            <a:ext cx="3117850" cy="635000"/>
          </a:xfrm>
          <a:prstGeom prst="roundRect">
            <a:avLst/>
          </a:prstGeom>
          <a:ln w="57150">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STUDY DESIGN</a:t>
            </a:r>
            <a:endParaRPr lang="en-US" b="1" dirty="0">
              <a:effectLst>
                <a:outerShdw blurRad="38100" dist="38100" dir="2700000" algn="tl">
                  <a:srgbClr val="000000">
                    <a:alpha val="43137"/>
                  </a:srgbClr>
                </a:outerShdw>
              </a:effectLst>
            </a:endParaRPr>
          </a:p>
        </p:txBody>
      </p:sp>
      <p:cxnSp>
        <p:nvCxnSpPr>
          <p:cNvPr id="74" name="Straight Arrow Connector 73"/>
          <p:cNvCxnSpPr/>
          <p:nvPr/>
        </p:nvCxnSpPr>
        <p:spPr>
          <a:xfrm flipH="1">
            <a:off x="4565650" y="2892842"/>
            <a:ext cx="6349" cy="56431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562475" y="1854194"/>
            <a:ext cx="3176" cy="3964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73" idx="1"/>
          </p:cNvCxnSpPr>
          <p:nvPr/>
        </p:nvCxnSpPr>
        <p:spPr>
          <a:xfrm>
            <a:off x="1603376" y="1854194"/>
            <a:ext cx="1400174" cy="69850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73" idx="3"/>
          </p:cNvCxnSpPr>
          <p:nvPr/>
        </p:nvCxnSpPr>
        <p:spPr>
          <a:xfrm flipH="1">
            <a:off x="6121400" y="1879600"/>
            <a:ext cx="1268378" cy="6731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44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9"/>
                                        </p:tgtEl>
                                        <p:attrNameLst>
                                          <p:attrName>ppt_x</p:attrName>
                                        </p:attrNameLst>
                                      </p:cBhvr>
                                      <p:tavLst>
                                        <p:tav tm="0">
                                          <p:val>
                                            <p:strVal val="ppt_x"/>
                                          </p:val>
                                        </p:tav>
                                        <p:tav tm="100000">
                                          <p:val>
                                            <p:strVal val="ppt_x"/>
                                          </p:val>
                                        </p:tav>
                                      </p:tavLst>
                                    </p:anim>
                                    <p:anim calcmode="lin" valueType="num">
                                      <p:cBhvr additive="base">
                                        <p:cTn id="7" dur="500"/>
                                        <p:tgtEl>
                                          <p:spTgt spid="69"/>
                                        </p:tgtEl>
                                        <p:attrNameLst>
                                          <p:attrName>ppt_y</p:attrName>
                                        </p:attrNameLst>
                                      </p:cBhvr>
                                      <p:tavLst>
                                        <p:tav tm="0">
                                          <p:val>
                                            <p:strVal val="ppt_y"/>
                                          </p:val>
                                        </p:tav>
                                        <p:tav tm="100000">
                                          <p:val>
                                            <p:strVal val="1+ppt_h/2"/>
                                          </p:val>
                                        </p:tav>
                                      </p:tavLst>
                                    </p:anim>
                                    <p:set>
                                      <p:cBhvr>
                                        <p:cTn id="8" dur="1" fill="hold">
                                          <p:stCondLst>
                                            <p:cond delay="499"/>
                                          </p:stCondLst>
                                        </p:cTn>
                                        <p:tgtEl>
                                          <p:spTgt spid="69"/>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1"/>
                                        </p:tgtEl>
                                        <p:attrNameLst>
                                          <p:attrName>ppt_x</p:attrName>
                                        </p:attrNameLst>
                                      </p:cBhvr>
                                      <p:tavLst>
                                        <p:tav tm="0">
                                          <p:val>
                                            <p:strVal val="ppt_x"/>
                                          </p:val>
                                        </p:tav>
                                        <p:tav tm="100000">
                                          <p:val>
                                            <p:strVal val="ppt_x"/>
                                          </p:val>
                                        </p:tav>
                                      </p:tavLst>
                                    </p:anim>
                                    <p:anim calcmode="lin" valueType="num">
                                      <p:cBhvr additive="base">
                                        <p:cTn id="11" dur="500"/>
                                        <p:tgtEl>
                                          <p:spTgt spid="71"/>
                                        </p:tgtEl>
                                        <p:attrNameLst>
                                          <p:attrName>ppt_y</p:attrName>
                                        </p:attrNameLst>
                                      </p:cBhvr>
                                      <p:tavLst>
                                        <p:tav tm="0">
                                          <p:val>
                                            <p:strVal val="ppt_y"/>
                                          </p:val>
                                        </p:tav>
                                        <p:tav tm="100000">
                                          <p:val>
                                            <p:strVal val="1+ppt_h/2"/>
                                          </p:val>
                                        </p:tav>
                                      </p:tavLst>
                                    </p:anim>
                                    <p:set>
                                      <p:cBhvr>
                                        <p:cTn id="12" dur="1" fill="hold">
                                          <p:stCondLst>
                                            <p:cond delay="499"/>
                                          </p:stCondLst>
                                        </p:cTn>
                                        <p:tgtEl>
                                          <p:spTgt spid="71"/>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3"/>
                                        </p:tgtEl>
                                        <p:attrNameLst>
                                          <p:attrName>ppt_x</p:attrName>
                                        </p:attrNameLst>
                                      </p:cBhvr>
                                      <p:tavLst>
                                        <p:tav tm="0">
                                          <p:val>
                                            <p:strVal val="ppt_x"/>
                                          </p:val>
                                        </p:tav>
                                        <p:tav tm="100000">
                                          <p:val>
                                            <p:strVal val="ppt_x"/>
                                          </p:val>
                                        </p:tav>
                                      </p:tavLst>
                                    </p:anim>
                                    <p:anim calcmode="lin" valueType="num">
                                      <p:cBhvr additive="base">
                                        <p:cTn id="15" dur="500"/>
                                        <p:tgtEl>
                                          <p:spTgt spid="73"/>
                                        </p:tgtEl>
                                        <p:attrNameLst>
                                          <p:attrName>ppt_y</p:attrName>
                                        </p:attrNameLst>
                                      </p:cBhvr>
                                      <p:tavLst>
                                        <p:tav tm="0">
                                          <p:val>
                                            <p:strVal val="ppt_y"/>
                                          </p:val>
                                        </p:tav>
                                        <p:tav tm="100000">
                                          <p:val>
                                            <p:strVal val="1+ppt_h/2"/>
                                          </p:val>
                                        </p:tav>
                                      </p:tavLst>
                                    </p:anim>
                                    <p:set>
                                      <p:cBhvr>
                                        <p:cTn id="16" dur="1" fill="hold">
                                          <p:stCondLst>
                                            <p:cond delay="499"/>
                                          </p:stCondLst>
                                        </p:cTn>
                                        <p:tgtEl>
                                          <p:spTgt spid="73"/>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79"/>
                                        </p:tgtEl>
                                        <p:attrNameLst>
                                          <p:attrName>ppt_x</p:attrName>
                                        </p:attrNameLst>
                                      </p:cBhvr>
                                      <p:tavLst>
                                        <p:tav tm="0">
                                          <p:val>
                                            <p:strVal val="ppt_x"/>
                                          </p:val>
                                        </p:tav>
                                        <p:tav tm="100000">
                                          <p:val>
                                            <p:strVal val="ppt_x"/>
                                          </p:val>
                                        </p:tav>
                                      </p:tavLst>
                                    </p:anim>
                                    <p:anim calcmode="lin" valueType="num">
                                      <p:cBhvr additive="base">
                                        <p:cTn id="19" dur="500"/>
                                        <p:tgtEl>
                                          <p:spTgt spid="79"/>
                                        </p:tgtEl>
                                        <p:attrNameLst>
                                          <p:attrName>ppt_y</p:attrName>
                                        </p:attrNameLst>
                                      </p:cBhvr>
                                      <p:tavLst>
                                        <p:tav tm="0">
                                          <p:val>
                                            <p:strVal val="ppt_y"/>
                                          </p:val>
                                        </p:tav>
                                        <p:tav tm="100000">
                                          <p:val>
                                            <p:strVal val="1+ppt_h/2"/>
                                          </p:val>
                                        </p:tav>
                                      </p:tavLst>
                                    </p:anim>
                                    <p:set>
                                      <p:cBhvr>
                                        <p:cTn id="20" dur="1" fill="hold">
                                          <p:stCondLst>
                                            <p:cond delay="499"/>
                                          </p:stCondLst>
                                        </p:cTn>
                                        <p:tgtEl>
                                          <p:spTgt spid="79"/>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74"/>
                                        </p:tgtEl>
                                        <p:attrNameLst>
                                          <p:attrName>ppt_x</p:attrName>
                                        </p:attrNameLst>
                                      </p:cBhvr>
                                      <p:tavLst>
                                        <p:tav tm="0">
                                          <p:val>
                                            <p:strVal val="ppt_x"/>
                                          </p:val>
                                        </p:tav>
                                        <p:tav tm="100000">
                                          <p:val>
                                            <p:strVal val="ppt_x"/>
                                          </p:val>
                                        </p:tav>
                                      </p:tavLst>
                                    </p:anim>
                                    <p:anim calcmode="lin" valueType="num">
                                      <p:cBhvr additive="base">
                                        <p:cTn id="23" dur="500"/>
                                        <p:tgtEl>
                                          <p:spTgt spid="74"/>
                                        </p:tgtEl>
                                        <p:attrNameLst>
                                          <p:attrName>ppt_y</p:attrName>
                                        </p:attrNameLst>
                                      </p:cBhvr>
                                      <p:tavLst>
                                        <p:tav tm="0">
                                          <p:val>
                                            <p:strVal val="ppt_y"/>
                                          </p:val>
                                        </p:tav>
                                        <p:tav tm="100000">
                                          <p:val>
                                            <p:strVal val="1+ppt_h/2"/>
                                          </p:val>
                                        </p:tav>
                                      </p:tavLst>
                                    </p:anim>
                                    <p:set>
                                      <p:cBhvr>
                                        <p:cTn id="24" dur="1" fill="hold">
                                          <p:stCondLst>
                                            <p:cond delay="499"/>
                                          </p:stCondLst>
                                        </p:cTn>
                                        <p:tgtEl>
                                          <p:spTgt spid="74"/>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78"/>
                                        </p:tgtEl>
                                        <p:attrNameLst>
                                          <p:attrName>ppt_x</p:attrName>
                                        </p:attrNameLst>
                                      </p:cBhvr>
                                      <p:tavLst>
                                        <p:tav tm="0">
                                          <p:val>
                                            <p:strVal val="ppt_x"/>
                                          </p:val>
                                        </p:tav>
                                        <p:tav tm="100000">
                                          <p:val>
                                            <p:strVal val="ppt_x"/>
                                          </p:val>
                                        </p:tav>
                                      </p:tavLst>
                                    </p:anim>
                                    <p:anim calcmode="lin" valueType="num">
                                      <p:cBhvr additive="base">
                                        <p:cTn id="27" dur="500"/>
                                        <p:tgtEl>
                                          <p:spTgt spid="78"/>
                                        </p:tgtEl>
                                        <p:attrNameLst>
                                          <p:attrName>ppt_y</p:attrName>
                                        </p:attrNameLst>
                                      </p:cBhvr>
                                      <p:tavLst>
                                        <p:tav tm="0">
                                          <p:val>
                                            <p:strVal val="ppt_y"/>
                                          </p:val>
                                        </p:tav>
                                        <p:tav tm="100000">
                                          <p:val>
                                            <p:strVal val="1+ppt_h/2"/>
                                          </p:val>
                                        </p:tav>
                                      </p:tavLst>
                                    </p:anim>
                                    <p:set>
                                      <p:cBhvr>
                                        <p:cTn id="28" dur="1" fill="hold">
                                          <p:stCondLst>
                                            <p:cond delay="499"/>
                                          </p:stCondLst>
                                        </p:cTn>
                                        <p:tgtEl>
                                          <p:spTgt spid="78"/>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62"/>
                                        </p:tgtEl>
                                        <p:attrNameLst>
                                          <p:attrName>ppt_x</p:attrName>
                                        </p:attrNameLst>
                                      </p:cBhvr>
                                      <p:tavLst>
                                        <p:tav tm="0">
                                          <p:val>
                                            <p:strVal val="ppt_x"/>
                                          </p:val>
                                        </p:tav>
                                        <p:tav tm="100000">
                                          <p:val>
                                            <p:strVal val="ppt_x"/>
                                          </p:val>
                                        </p:tav>
                                      </p:tavLst>
                                    </p:anim>
                                    <p:anim calcmode="lin" valueType="num">
                                      <p:cBhvr additive="base">
                                        <p:cTn id="31" dur="500"/>
                                        <p:tgtEl>
                                          <p:spTgt spid="62"/>
                                        </p:tgtEl>
                                        <p:attrNameLst>
                                          <p:attrName>ppt_y</p:attrName>
                                        </p:attrNameLst>
                                      </p:cBhvr>
                                      <p:tavLst>
                                        <p:tav tm="0">
                                          <p:val>
                                            <p:strVal val="ppt_y"/>
                                          </p:val>
                                        </p:tav>
                                        <p:tav tm="100000">
                                          <p:val>
                                            <p:strVal val="1+ppt_h/2"/>
                                          </p:val>
                                        </p:tav>
                                      </p:tavLst>
                                    </p:anim>
                                    <p:set>
                                      <p:cBhvr>
                                        <p:cTn id="32" dur="1" fill="hold">
                                          <p:stCondLst>
                                            <p:cond delay="499"/>
                                          </p:stCondLst>
                                        </p:cTn>
                                        <p:tgtEl>
                                          <p:spTgt spid="62"/>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1"/>
                                        </p:tgtEl>
                                        <p:attrNameLst>
                                          <p:attrName>ppt_x</p:attrName>
                                        </p:attrNameLst>
                                      </p:cBhvr>
                                      <p:tavLst>
                                        <p:tav tm="0">
                                          <p:val>
                                            <p:strVal val="ppt_x"/>
                                          </p:val>
                                        </p:tav>
                                        <p:tav tm="100000">
                                          <p:val>
                                            <p:strVal val="ppt_x"/>
                                          </p:val>
                                        </p:tav>
                                      </p:tavLst>
                                    </p:anim>
                                    <p:anim calcmode="lin" valueType="num">
                                      <p:cBhvr additive="base">
                                        <p:cTn id="35" dur="500"/>
                                        <p:tgtEl>
                                          <p:spTgt spid="61"/>
                                        </p:tgtEl>
                                        <p:attrNameLst>
                                          <p:attrName>ppt_y</p:attrName>
                                        </p:attrNameLst>
                                      </p:cBhvr>
                                      <p:tavLst>
                                        <p:tav tm="0">
                                          <p:val>
                                            <p:strVal val="ppt_y"/>
                                          </p:val>
                                        </p:tav>
                                        <p:tav tm="100000">
                                          <p:val>
                                            <p:strVal val="1+ppt_h/2"/>
                                          </p:val>
                                        </p:tav>
                                      </p:tavLst>
                                    </p:anim>
                                    <p:set>
                                      <p:cBhvr>
                                        <p:cTn id="36" dur="1" fill="hold">
                                          <p:stCondLst>
                                            <p:cond delay="499"/>
                                          </p:stCondLst>
                                        </p:cTn>
                                        <p:tgtEl>
                                          <p:spTgt spid="61"/>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67"/>
                                        </p:tgtEl>
                                        <p:attrNameLst>
                                          <p:attrName>ppt_x</p:attrName>
                                        </p:attrNameLst>
                                      </p:cBhvr>
                                      <p:tavLst>
                                        <p:tav tm="0">
                                          <p:val>
                                            <p:strVal val="ppt_x"/>
                                          </p:val>
                                        </p:tav>
                                        <p:tav tm="100000">
                                          <p:val>
                                            <p:strVal val="ppt_x"/>
                                          </p:val>
                                        </p:tav>
                                      </p:tavLst>
                                    </p:anim>
                                    <p:anim calcmode="lin" valueType="num">
                                      <p:cBhvr additive="base">
                                        <p:cTn id="39" dur="500"/>
                                        <p:tgtEl>
                                          <p:spTgt spid="67"/>
                                        </p:tgtEl>
                                        <p:attrNameLst>
                                          <p:attrName>ppt_y</p:attrName>
                                        </p:attrNameLst>
                                      </p:cBhvr>
                                      <p:tavLst>
                                        <p:tav tm="0">
                                          <p:val>
                                            <p:strVal val="ppt_y"/>
                                          </p:val>
                                        </p:tav>
                                        <p:tav tm="100000">
                                          <p:val>
                                            <p:strVal val="1+ppt_h/2"/>
                                          </p:val>
                                        </p:tav>
                                      </p:tavLst>
                                    </p:anim>
                                    <p:set>
                                      <p:cBhvr>
                                        <p:cTn id="40" dur="1" fill="hold">
                                          <p:stCondLst>
                                            <p:cond delay="499"/>
                                          </p:stCondLst>
                                        </p:cTn>
                                        <p:tgtEl>
                                          <p:spTgt spid="67"/>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63"/>
                                        </p:tgtEl>
                                        <p:attrNameLst>
                                          <p:attrName>ppt_x</p:attrName>
                                        </p:attrNameLst>
                                      </p:cBhvr>
                                      <p:tavLst>
                                        <p:tav tm="0">
                                          <p:val>
                                            <p:strVal val="ppt_x"/>
                                          </p:val>
                                        </p:tav>
                                        <p:tav tm="100000">
                                          <p:val>
                                            <p:strVal val="ppt_x"/>
                                          </p:val>
                                        </p:tav>
                                      </p:tavLst>
                                    </p:anim>
                                    <p:anim calcmode="lin" valueType="num">
                                      <p:cBhvr additive="base">
                                        <p:cTn id="43" dur="500"/>
                                        <p:tgtEl>
                                          <p:spTgt spid="63"/>
                                        </p:tgtEl>
                                        <p:attrNameLst>
                                          <p:attrName>ppt_y</p:attrName>
                                        </p:attrNameLst>
                                      </p:cBhvr>
                                      <p:tavLst>
                                        <p:tav tm="0">
                                          <p:val>
                                            <p:strVal val="ppt_y"/>
                                          </p:val>
                                        </p:tav>
                                        <p:tav tm="100000">
                                          <p:val>
                                            <p:strVal val="1+ppt_h/2"/>
                                          </p:val>
                                        </p:tav>
                                      </p:tavLst>
                                    </p:anim>
                                    <p:set>
                                      <p:cBhvr>
                                        <p:cTn id="44" dur="1" fill="hold">
                                          <p:stCondLst>
                                            <p:cond delay="499"/>
                                          </p:stCondLst>
                                        </p:cTn>
                                        <p:tgtEl>
                                          <p:spTgt spid="63"/>
                                        </p:tgtEl>
                                        <p:attrNameLst>
                                          <p:attrName>style.visibility</p:attrName>
                                        </p:attrNameLst>
                                      </p:cBhvr>
                                      <p:to>
                                        <p:strVal val="hidden"/>
                                      </p:to>
                                    </p:set>
                                  </p:childTnLst>
                                </p:cTn>
                              </p:par>
                              <p:par>
                                <p:cTn id="45" presetID="2" presetClass="exit" presetSubtype="4" fill="hold" grpId="0" nodeType="withEffect">
                                  <p:stCondLst>
                                    <p:cond delay="0"/>
                                  </p:stCondLst>
                                  <p:childTnLst>
                                    <p:anim calcmode="lin" valueType="num">
                                      <p:cBhvr additive="base">
                                        <p:cTn id="46" dur="500"/>
                                        <p:tgtEl>
                                          <p:spTgt spid="66"/>
                                        </p:tgtEl>
                                        <p:attrNameLst>
                                          <p:attrName>ppt_x</p:attrName>
                                        </p:attrNameLst>
                                      </p:cBhvr>
                                      <p:tavLst>
                                        <p:tav tm="0">
                                          <p:val>
                                            <p:strVal val="ppt_x"/>
                                          </p:val>
                                        </p:tav>
                                        <p:tav tm="100000">
                                          <p:val>
                                            <p:strVal val="ppt_x"/>
                                          </p:val>
                                        </p:tav>
                                      </p:tavLst>
                                    </p:anim>
                                    <p:anim calcmode="lin" valueType="num">
                                      <p:cBhvr additive="base">
                                        <p:cTn id="47" dur="500"/>
                                        <p:tgtEl>
                                          <p:spTgt spid="66"/>
                                        </p:tgtEl>
                                        <p:attrNameLst>
                                          <p:attrName>ppt_y</p:attrName>
                                        </p:attrNameLst>
                                      </p:cBhvr>
                                      <p:tavLst>
                                        <p:tav tm="0">
                                          <p:val>
                                            <p:strVal val="ppt_y"/>
                                          </p:val>
                                        </p:tav>
                                        <p:tav tm="100000">
                                          <p:val>
                                            <p:strVal val="1+ppt_h/2"/>
                                          </p:val>
                                        </p:tav>
                                      </p:tavLst>
                                    </p:anim>
                                    <p:set>
                                      <p:cBhvr>
                                        <p:cTn id="48" dur="1" fill="hold">
                                          <p:stCondLst>
                                            <p:cond delay="499"/>
                                          </p:stCondLst>
                                        </p:cTn>
                                        <p:tgtEl>
                                          <p:spTgt spid="66"/>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77"/>
                                        </p:tgtEl>
                                        <p:attrNameLst>
                                          <p:attrName>ppt_x</p:attrName>
                                        </p:attrNameLst>
                                      </p:cBhvr>
                                      <p:tavLst>
                                        <p:tav tm="0">
                                          <p:val>
                                            <p:strVal val="ppt_x"/>
                                          </p:val>
                                        </p:tav>
                                        <p:tav tm="100000">
                                          <p:val>
                                            <p:strVal val="ppt_x"/>
                                          </p:val>
                                        </p:tav>
                                      </p:tavLst>
                                    </p:anim>
                                    <p:anim calcmode="lin" valueType="num">
                                      <p:cBhvr additive="base">
                                        <p:cTn id="51" dur="500"/>
                                        <p:tgtEl>
                                          <p:spTgt spid="77"/>
                                        </p:tgtEl>
                                        <p:attrNameLst>
                                          <p:attrName>ppt_y</p:attrName>
                                        </p:attrNameLst>
                                      </p:cBhvr>
                                      <p:tavLst>
                                        <p:tav tm="0">
                                          <p:val>
                                            <p:strVal val="ppt_y"/>
                                          </p:val>
                                        </p:tav>
                                        <p:tav tm="100000">
                                          <p:val>
                                            <p:strVal val="1+ppt_h/2"/>
                                          </p:val>
                                        </p:tav>
                                      </p:tavLst>
                                    </p:anim>
                                    <p:set>
                                      <p:cBhvr>
                                        <p:cTn id="52"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6" grpId="0" animBg="1"/>
      <p:bldP spid="69" grpId="0" animBg="1"/>
      <p:bldP spid="7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3" y="365127"/>
            <a:ext cx="8934451" cy="727073"/>
          </a:xfrm>
        </p:spPr>
        <p:txBody>
          <a:bodyPr>
            <a:normAutofit fontScale="90000"/>
          </a:bodyPr>
          <a:lstStyle/>
          <a:p>
            <a:r>
              <a:rPr lang="en-US" sz="3600" b="1" dirty="0" smtClean="0"/>
              <a:t>Bioequivalence: points we needed to work through</a:t>
            </a:r>
            <a:endParaRPr lang="en-US" sz="3600" b="1" dirty="0"/>
          </a:p>
        </p:txBody>
      </p:sp>
      <p:sp>
        <p:nvSpPr>
          <p:cNvPr id="4" name="Rectangle 3"/>
          <p:cNvSpPr/>
          <p:nvPr/>
        </p:nvSpPr>
        <p:spPr>
          <a:xfrm>
            <a:off x="1336743" y="3135756"/>
            <a:ext cx="5975350" cy="2339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Oval 4"/>
          <p:cNvSpPr/>
          <p:nvPr/>
        </p:nvSpPr>
        <p:spPr>
          <a:xfrm>
            <a:off x="1603375" y="3559175"/>
            <a:ext cx="2222500" cy="165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80112" y="4108450"/>
            <a:ext cx="854075" cy="711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32150" y="3756020"/>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2854325" y="4968875"/>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2536825" y="460374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Oval 10"/>
          <p:cNvSpPr/>
          <p:nvPr/>
        </p:nvSpPr>
        <p:spPr>
          <a:xfrm flipV="1">
            <a:off x="2686050" y="3854448"/>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2085975" y="440372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Oval 13"/>
          <p:cNvSpPr/>
          <p:nvPr/>
        </p:nvSpPr>
        <p:spPr>
          <a:xfrm>
            <a:off x="2768600" y="4743450"/>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Oval 14"/>
          <p:cNvSpPr/>
          <p:nvPr/>
        </p:nvSpPr>
        <p:spPr>
          <a:xfrm>
            <a:off x="3130412" y="451167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Oval 15"/>
          <p:cNvSpPr/>
          <p:nvPr/>
        </p:nvSpPr>
        <p:spPr>
          <a:xfrm>
            <a:off x="3517900" y="4293631"/>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p:cNvSpPr/>
          <p:nvPr/>
        </p:nvSpPr>
        <p:spPr>
          <a:xfrm>
            <a:off x="2901950" y="3711574"/>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8" name="Oval 17"/>
          <p:cNvSpPr/>
          <p:nvPr/>
        </p:nvSpPr>
        <p:spPr>
          <a:xfrm>
            <a:off x="2270125" y="377684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Oval 18"/>
          <p:cNvSpPr/>
          <p:nvPr/>
        </p:nvSpPr>
        <p:spPr>
          <a:xfrm>
            <a:off x="1879600" y="4664070"/>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Oval 19"/>
          <p:cNvSpPr/>
          <p:nvPr/>
        </p:nvSpPr>
        <p:spPr>
          <a:xfrm>
            <a:off x="2743200" y="411162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Oval 20"/>
          <p:cNvSpPr/>
          <p:nvPr/>
        </p:nvSpPr>
        <p:spPr>
          <a:xfrm flipV="1">
            <a:off x="2711450" y="4321173"/>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flipV="1">
            <a:off x="2003425" y="4000499"/>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flipV="1">
            <a:off x="3041650" y="4219574"/>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p:cNvSpPr/>
          <p:nvPr/>
        </p:nvSpPr>
        <p:spPr>
          <a:xfrm flipV="1">
            <a:off x="3171756" y="3948812"/>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flipV="1">
            <a:off x="3441700" y="4502150"/>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flipV="1">
            <a:off x="2355850" y="4397371"/>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2984500" y="3892549"/>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Oval 27"/>
          <p:cNvSpPr/>
          <p:nvPr/>
        </p:nvSpPr>
        <p:spPr>
          <a:xfrm>
            <a:off x="2981325" y="4495800"/>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Oval 28"/>
          <p:cNvSpPr/>
          <p:nvPr/>
        </p:nvSpPr>
        <p:spPr>
          <a:xfrm>
            <a:off x="3378200" y="4064000"/>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Oval 29"/>
          <p:cNvSpPr/>
          <p:nvPr/>
        </p:nvSpPr>
        <p:spPr>
          <a:xfrm>
            <a:off x="2155825" y="4867273"/>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3492500" y="4689473"/>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2581275" y="3632194"/>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3" name="Oval 32"/>
          <p:cNvSpPr/>
          <p:nvPr/>
        </p:nvSpPr>
        <p:spPr>
          <a:xfrm>
            <a:off x="2470150" y="4127500"/>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Oval 33"/>
          <p:cNvSpPr/>
          <p:nvPr/>
        </p:nvSpPr>
        <p:spPr>
          <a:xfrm>
            <a:off x="2949575" y="4749800"/>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Oval 34"/>
          <p:cNvSpPr/>
          <p:nvPr/>
        </p:nvSpPr>
        <p:spPr>
          <a:xfrm>
            <a:off x="3317806" y="4305300"/>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Oval 35"/>
          <p:cNvSpPr/>
          <p:nvPr/>
        </p:nvSpPr>
        <p:spPr>
          <a:xfrm>
            <a:off x="2235200" y="4616450"/>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7" name="Oval 36"/>
          <p:cNvSpPr/>
          <p:nvPr/>
        </p:nvSpPr>
        <p:spPr>
          <a:xfrm>
            <a:off x="3241675" y="4727575"/>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8" name="Oval 37"/>
          <p:cNvSpPr/>
          <p:nvPr/>
        </p:nvSpPr>
        <p:spPr>
          <a:xfrm>
            <a:off x="2473325" y="4943108"/>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9" name="Oval 38"/>
          <p:cNvSpPr/>
          <p:nvPr/>
        </p:nvSpPr>
        <p:spPr>
          <a:xfrm>
            <a:off x="6149974" y="4197345"/>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0" name="Oval 39"/>
          <p:cNvSpPr/>
          <p:nvPr/>
        </p:nvSpPr>
        <p:spPr>
          <a:xfrm>
            <a:off x="2235200" y="4121150"/>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Oval 40"/>
          <p:cNvSpPr/>
          <p:nvPr/>
        </p:nvSpPr>
        <p:spPr>
          <a:xfrm>
            <a:off x="6400800" y="4232275"/>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Oval 41"/>
          <p:cNvSpPr/>
          <p:nvPr/>
        </p:nvSpPr>
        <p:spPr>
          <a:xfrm>
            <a:off x="6007100" y="4375150"/>
            <a:ext cx="114300" cy="12065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Oval 42"/>
          <p:cNvSpPr/>
          <p:nvPr/>
        </p:nvSpPr>
        <p:spPr>
          <a:xfrm>
            <a:off x="6257925" y="4366656"/>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4" name="Oval 43"/>
          <p:cNvSpPr/>
          <p:nvPr/>
        </p:nvSpPr>
        <p:spPr>
          <a:xfrm>
            <a:off x="1825625" y="4312682"/>
            <a:ext cx="107950" cy="1143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5" name="Oval 44"/>
          <p:cNvSpPr/>
          <p:nvPr/>
        </p:nvSpPr>
        <p:spPr>
          <a:xfrm flipV="1">
            <a:off x="3140006" y="4918072"/>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Oval 45"/>
          <p:cNvSpPr/>
          <p:nvPr/>
        </p:nvSpPr>
        <p:spPr>
          <a:xfrm flipV="1">
            <a:off x="1665322" y="4495800"/>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Oval 46"/>
          <p:cNvSpPr/>
          <p:nvPr/>
        </p:nvSpPr>
        <p:spPr>
          <a:xfrm flipV="1">
            <a:off x="6559550" y="4284105"/>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Oval 47"/>
          <p:cNvSpPr/>
          <p:nvPr/>
        </p:nvSpPr>
        <p:spPr>
          <a:xfrm flipV="1">
            <a:off x="6457950" y="4562474"/>
            <a:ext cx="114300" cy="139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Moon 48"/>
          <p:cNvSpPr/>
          <p:nvPr/>
        </p:nvSpPr>
        <p:spPr>
          <a:xfrm rot="5400000">
            <a:off x="2343150" y="2366993"/>
            <a:ext cx="469900" cy="22860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Population</a:t>
            </a:r>
            <a:endParaRPr lang="en-US" b="1" dirty="0"/>
          </a:p>
        </p:txBody>
      </p:sp>
      <p:sp>
        <p:nvSpPr>
          <p:cNvPr id="50" name="Moon 49"/>
          <p:cNvSpPr/>
          <p:nvPr/>
        </p:nvSpPr>
        <p:spPr>
          <a:xfrm rot="5400000">
            <a:off x="6170612" y="3425824"/>
            <a:ext cx="469900" cy="13081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Study </a:t>
            </a:r>
            <a:endParaRPr lang="en-US" b="1" dirty="0"/>
          </a:p>
        </p:txBody>
      </p:sp>
      <p:sp>
        <p:nvSpPr>
          <p:cNvPr id="51" name="Curved Down Arrow 50"/>
          <p:cNvSpPr/>
          <p:nvPr/>
        </p:nvSpPr>
        <p:spPr>
          <a:xfrm>
            <a:off x="3759544" y="3825872"/>
            <a:ext cx="1910661" cy="4953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urved Left Arrow 51"/>
          <p:cNvSpPr/>
          <p:nvPr/>
        </p:nvSpPr>
        <p:spPr>
          <a:xfrm rot="5187871">
            <a:off x="4458166" y="3813827"/>
            <a:ext cx="435280" cy="2004558"/>
          </a:xfrm>
          <a:prstGeom prst="curvedLeftArrow">
            <a:avLst>
              <a:gd name="adj1" fmla="val 25000"/>
              <a:gd name="adj2" fmla="val 50000"/>
              <a:gd name="adj3" fmla="val 270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p:cNvSpPr txBox="1"/>
          <p:nvPr/>
        </p:nvSpPr>
        <p:spPr>
          <a:xfrm>
            <a:off x="4708525" y="3528163"/>
            <a:ext cx="915988" cy="369332"/>
          </a:xfrm>
          <a:prstGeom prst="rect">
            <a:avLst/>
          </a:prstGeom>
          <a:noFill/>
        </p:spPr>
        <p:txBody>
          <a:bodyPr wrap="square" rtlCol="0">
            <a:spAutoFit/>
          </a:bodyPr>
          <a:lstStyle/>
          <a:p>
            <a:r>
              <a:rPr lang="en-US" dirty="0" smtClean="0"/>
              <a:t>Sample</a:t>
            </a:r>
            <a:endParaRPr lang="en-US" dirty="0"/>
          </a:p>
        </p:txBody>
      </p:sp>
      <p:sp>
        <p:nvSpPr>
          <p:cNvPr id="54" name="TextBox 53"/>
          <p:cNvSpPr txBox="1"/>
          <p:nvPr/>
        </p:nvSpPr>
        <p:spPr>
          <a:xfrm>
            <a:off x="3901281" y="5000258"/>
            <a:ext cx="1219200" cy="369332"/>
          </a:xfrm>
          <a:prstGeom prst="rect">
            <a:avLst/>
          </a:prstGeom>
          <a:noFill/>
        </p:spPr>
        <p:txBody>
          <a:bodyPr wrap="square" rtlCol="0">
            <a:spAutoFit/>
          </a:bodyPr>
          <a:lstStyle/>
          <a:p>
            <a:r>
              <a:rPr lang="en-US" dirty="0" smtClean="0"/>
              <a:t>Inference</a:t>
            </a:r>
            <a:endParaRPr lang="en-US" dirty="0"/>
          </a:p>
        </p:txBody>
      </p:sp>
      <p:sp>
        <p:nvSpPr>
          <p:cNvPr id="55" name="Oval 54"/>
          <p:cNvSpPr/>
          <p:nvPr/>
        </p:nvSpPr>
        <p:spPr>
          <a:xfrm>
            <a:off x="6138862" y="4552950"/>
            <a:ext cx="139700" cy="1206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61" name="Straight Arrow Connector 60"/>
          <p:cNvCxnSpPr/>
          <p:nvPr/>
        </p:nvCxnSpPr>
        <p:spPr>
          <a:xfrm flipH="1">
            <a:off x="2962275" y="5381739"/>
            <a:ext cx="1422401" cy="5745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801" y="5956300"/>
            <a:ext cx="3622674" cy="457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effectLst>
                  <a:outerShdw blurRad="38100" dist="38100" dir="2700000" algn="tl">
                    <a:srgbClr val="000000">
                      <a:alpha val="43137"/>
                    </a:srgbClr>
                  </a:outerShdw>
                </a:effectLst>
              </a:rPr>
              <a:t>STATISTICAL ANALYSIS OF RESULTS </a:t>
            </a:r>
            <a:endParaRPr lang="en-US" sz="1900" b="1" dirty="0">
              <a:effectLst>
                <a:outerShdw blurRad="38100" dist="38100" dir="2700000" algn="tl">
                  <a:srgbClr val="000000">
                    <a:alpha val="43137"/>
                  </a:srgbClr>
                </a:outerShdw>
              </a:effectLst>
            </a:endParaRPr>
          </a:p>
        </p:txBody>
      </p:sp>
      <p:sp>
        <p:nvSpPr>
          <p:cNvPr id="63" name="Right Arrow Callout 62"/>
          <p:cNvSpPr/>
          <p:nvPr/>
        </p:nvSpPr>
        <p:spPr>
          <a:xfrm>
            <a:off x="4714875" y="5829300"/>
            <a:ext cx="2454275" cy="711200"/>
          </a:xfrm>
          <a:prstGeom prst="rightArrowCallout">
            <a:avLst>
              <a:gd name="adj1" fmla="val 25000"/>
              <a:gd name="adj2" fmla="val 25000"/>
              <a:gd name="adj3" fmla="val 69643"/>
              <a:gd name="adj4" fmla="val 84953"/>
            </a:avLst>
          </a:prstGeom>
          <a:solidFill>
            <a:srgbClr val="B27E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effectLst>
                  <a:outerShdw blurRad="38100" dist="38100" dir="2700000" algn="tl">
                    <a:srgbClr val="000000">
                      <a:alpha val="43137"/>
                    </a:srgbClr>
                  </a:outerShdw>
                </a:effectLst>
              </a:rPr>
              <a:t>LEGAL INTERPRETATION</a:t>
            </a:r>
            <a:endParaRPr lang="en-US" sz="1900" b="1" dirty="0">
              <a:effectLst>
                <a:outerShdw blurRad="38100" dist="38100" dir="2700000" algn="tl">
                  <a:srgbClr val="000000">
                    <a:alpha val="43137"/>
                  </a:srgbClr>
                </a:outerShdw>
              </a:effectLst>
            </a:endParaRPr>
          </a:p>
        </p:txBody>
      </p:sp>
      <p:sp>
        <p:nvSpPr>
          <p:cNvPr id="66" name="Rounded Rectangle 65"/>
          <p:cNvSpPr/>
          <p:nvPr/>
        </p:nvSpPr>
        <p:spPr>
          <a:xfrm>
            <a:off x="7169150" y="5775742"/>
            <a:ext cx="1311275" cy="711200"/>
          </a:xfrm>
          <a:prstGeom prst="roundRect">
            <a:avLst/>
          </a:prstGeom>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900" b="1" dirty="0" smtClean="0">
                <a:effectLst>
                  <a:outerShdw blurRad="38100" dist="38100" dir="2700000" algn="tl">
                    <a:srgbClr val="000000">
                      <a:alpha val="43137"/>
                    </a:srgbClr>
                  </a:outerShdw>
                </a:effectLst>
              </a:rPr>
              <a:t>BE DECISION</a:t>
            </a:r>
            <a:endParaRPr lang="en-US" sz="1900" b="1" dirty="0">
              <a:effectLst>
                <a:outerShdw blurRad="38100" dist="38100" dir="2700000" algn="tl">
                  <a:srgbClr val="000000">
                    <a:alpha val="43137"/>
                  </a:srgbClr>
                </a:outerShdw>
              </a:effectLst>
            </a:endParaRPr>
          </a:p>
        </p:txBody>
      </p:sp>
      <p:cxnSp>
        <p:nvCxnSpPr>
          <p:cNvPr id="67" name="Straight Arrow Connector 66"/>
          <p:cNvCxnSpPr/>
          <p:nvPr/>
        </p:nvCxnSpPr>
        <p:spPr>
          <a:xfrm>
            <a:off x="4060825" y="6131342"/>
            <a:ext cx="6477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654119" y="1092200"/>
            <a:ext cx="2022406" cy="787400"/>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MANUFACTURING</a:t>
            </a:r>
            <a:endParaRPr lang="en-US" b="1" dirty="0">
              <a:solidFill>
                <a:schemeClr val="tx1"/>
              </a:solidFill>
              <a:effectLst>
                <a:outerShdw blurRad="38100" dist="38100" dir="2700000" algn="tl">
                  <a:srgbClr val="000000">
                    <a:alpha val="43137"/>
                  </a:srgbClr>
                </a:outerShdw>
              </a:effectLst>
            </a:endParaRPr>
          </a:p>
        </p:txBody>
      </p:sp>
      <p:sp>
        <p:nvSpPr>
          <p:cNvPr id="70" name="Rounded Rectangle 69"/>
          <p:cNvSpPr/>
          <p:nvPr/>
        </p:nvSpPr>
        <p:spPr>
          <a:xfrm>
            <a:off x="3399111" y="1181100"/>
            <a:ext cx="2260600" cy="787400"/>
          </a:xfrm>
          <a:prstGeom prst="round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PHARMACOKINETICS</a:t>
            </a:r>
            <a:endParaRPr lang="en-US" b="1" dirty="0">
              <a:effectLst>
                <a:outerShdw blurRad="38100" dist="38100" dir="2700000" algn="tl">
                  <a:srgbClr val="000000">
                    <a:alpha val="43137"/>
                  </a:srgbClr>
                </a:outerShdw>
              </a:effectLst>
            </a:endParaRPr>
          </a:p>
        </p:txBody>
      </p:sp>
      <p:sp>
        <p:nvSpPr>
          <p:cNvPr id="71" name="Rounded Rectangle 70"/>
          <p:cNvSpPr/>
          <p:nvPr/>
        </p:nvSpPr>
        <p:spPr>
          <a:xfrm>
            <a:off x="6407150" y="1092200"/>
            <a:ext cx="1965256" cy="7874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CONDITIONS OF USE</a:t>
            </a:r>
            <a:endParaRPr lang="en-US" b="1" dirty="0">
              <a:solidFill>
                <a:schemeClr val="tx1"/>
              </a:solidFill>
              <a:effectLst>
                <a:outerShdw blurRad="38100" dist="38100" dir="2700000" algn="tl">
                  <a:srgbClr val="000000">
                    <a:alpha val="43137"/>
                  </a:srgbClr>
                </a:outerShdw>
              </a:effectLst>
            </a:endParaRPr>
          </a:p>
        </p:txBody>
      </p:sp>
      <p:sp>
        <p:nvSpPr>
          <p:cNvPr id="73" name="Rounded Rectangle 72"/>
          <p:cNvSpPr/>
          <p:nvPr/>
        </p:nvSpPr>
        <p:spPr>
          <a:xfrm>
            <a:off x="3003550" y="2235200"/>
            <a:ext cx="3117850" cy="635000"/>
          </a:xfrm>
          <a:prstGeom prst="roundRect">
            <a:avLst/>
          </a:prstGeom>
          <a:ln w="57150">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STUDY DESIGN</a:t>
            </a:r>
            <a:endParaRPr lang="en-US" b="1" dirty="0">
              <a:effectLst>
                <a:outerShdw blurRad="38100" dist="38100" dir="2700000" algn="tl">
                  <a:srgbClr val="000000">
                    <a:alpha val="43137"/>
                  </a:srgbClr>
                </a:outerShdw>
              </a:effectLst>
            </a:endParaRPr>
          </a:p>
        </p:txBody>
      </p:sp>
      <p:cxnSp>
        <p:nvCxnSpPr>
          <p:cNvPr id="74" name="Straight Arrow Connector 73"/>
          <p:cNvCxnSpPr/>
          <p:nvPr/>
        </p:nvCxnSpPr>
        <p:spPr>
          <a:xfrm flipH="1">
            <a:off x="4565650" y="2892842"/>
            <a:ext cx="6349" cy="56431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562475" y="1854194"/>
            <a:ext cx="3176" cy="3964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73" idx="1"/>
          </p:cNvCxnSpPr>
          <p:nvPr/>
        </p:nvCxnSpPr>
        <p:spPr>
          <a:xfrm>
            <a:off x="1603376" y="1854194"/>
            <a:ext cx="1400174" cy="69850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73" idx="3"/>
          </p:cNvCxnSpPr>
          <p:nvPr/>
        </p:nvCxnSpPr>
        <p:spPr>
          <a:xfrm flipH="1">
            <a:off x="6121400" y="1879600"/>
            <a:ext cx="1268378" cy="6731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9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8"/>
                                        </p:tgtEl>
                                        <p:attrNameLst>
                                          <p:attrName>ppt_x</p:attrName>
                                        </p:attrNameLst>
                                      </p:cBhvr>
                                      <p:tavLst>
                                        <p:tav tm="0">
                                          <p:val>
                                            <p:strVal val="ppt_x"/>
                                          </p:val>
                                        </p:tav>
                                        <p:tav tm="100000">
                                          <p:val>
                                            <p:strVal val="ppt_x"/>
                                          </p:val>
                                        </p:tav>
                                      </p:tavLst>
                                    </p:anim>
                                    <p:anim calcmode="lin" valueType="num">
                                      <p:cBhvr additive="base">
                                        <p:cTn id="7" dur="500"/>
                                        <p:tgtEl>
                                          <p:spTgt spid="78"/>
                                        </p:tgtEl>
                                        <p:attrNameLst>
                                          <p:attrName>ppt_y</p:attrName>
                                        </p:attrNameLst>
                                      </p:cBhvr>
                                      <p:tavLst>
                                        <p:tav tm="0">
                                          <p:val>
                                            <p:strVal val="ppt_y"/>
                                          </p:val>
                                        </p:tav>
                                        <p:tav tm="100000">
                                          <p:val>
                                            <p:strVal val="1+ppt_h/2"/>
                                          </p:val>
                                        </p:tav>
                                      </p:tavLst>
                                    </p:anim>
                                    <p:set>
                                      <p:cBhvr>
                                        <p:cTn id="8" dur="1" fill="hold">
                                          <p:stCondLst>
                                            <p:cond delay="499"/>
                                          </p:stCondLst>
                                        </p:cTn>
                                        <p:tgtEl>
                                          <p:spTgt spid="7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69"/>
                                        </p:tgtEl>
                                        <p:attrNameLst>
                                          <p:attrName>ppt_x</p:attrName>
                                        </p:attrNameLst>
                                      </p:cBhvr>
                                      <p:tavLst>
                                        <p:tav tm="0">
                                          <p:val>
                                            <p:strVal val="ppt_x"/>
                                          </p:val>
                                        </p:tav>
                                        <p:tav tm="100000">
                                          <p:val>
                                            <p:strVal val="ppt_x"/>
                                          </p:val>
                                        </p:tav>
                                      </p:tavLst>
                                    </p:anim>
                                    <p:anim calcmode="lin" valueType="num">
                                      <p:cBhvr additive="base">
                                        <p:cTn id="11" dur="500"/>
                                        <p:tgtEl>
                                          <p:spTgt spid="69"/>
                                        </p:tgtEl>
                                        <p:attrNameLst>
                                          <p:attrName>ppt_y</p:attrName>
                                        </p:attrNameLst>
                                      </p:cBhvr>
                                      <p:tavLst>
                                        <p:tav tm="0">
                                          <p:val>
                                            <p:strVal val="ppt_y"/>
                                          </p:val>
                                        </p:tav>
                                        <p:tav tm="100000">
                                          <p:val>
                                            <p:strVal val="1+ppt_h/2"/>
                                          </p:val>
                                        </p:tav>
                                      </p:tavLst>
                                    </p:anim>
                                    <p:set>
                                      <p:cBhvr>
                                        <p:cTn id="12" dur="1" fill="hold">
                                          <p:stCondLst>
                                            <p:cond delay="499"/>
                                          </p:stCondLst>
                                        </p:cTn>
                                        <p:tgtEl>
                                          <p:spTgt spid="69"/>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0"/>
                                        </p:tgtEl>
                                        <p:attrNameLst>
                                          <p:attrName>ppt_x</p:attrName>
                                        </p:attrNameLst>
                                      </p:cBhvr>
                                      <p:tavLst>
                                        <p:tav tm="0">
                                          <p:val>
                                            <p:strVal val="ppt_x"/>
                                          </p:val>
                                        </p:tav>
                                        <p:tav tm="100000">
                                          <p:val>
                                            <p:strVal val="ppt_x"/>
                                          </p:val>
                                        </p:tav>
                                      </p:tavLst>
                                    </p:anim>
                                    <p:anim calcmode="lin" valueType="num">
                                      <p:cBhvr additive="base">
                                        <p:cTn id="15" dur="500"/>
                                        <p:tgtEl>
                                          <p:spTgt spid="70"/>
                                        </p:tgtEl>
                                        <p:attrNameLst>
                                          <p:attrName>ppt_y</p:attrName>
                                        </p:attrNameLst>
                                      </p:cBhvr>
                                      <p:tavLst>
                                        <p:tav tm="0">
                                          <p:val>
                                            <p:strVal val="ppt_y"/>
                                          </p:val>
                                        </p:tav>
                                        <p:tav tm="100000">
                                          <p:val>
                                            <p:strVal val="1+ppt_h/2"/>
                                          </p:val>
                                        </p:tav>
                                      </p:tavLst>
                                    </p:anim>
                                    <p:set>
                                      <p:cBhvr>
                                        <p:cTn id="16" dur="1" fill="hold">
                                          <p:stCondLst>
                                            <p:cond delay="499"/>
                                          </p:stCondLst>
                                        </p:cTn>
                                        <p:tgtEl>
                                          <p:spTgt spid="70"/>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77"/>
                                        </p:tgtEl>
                                        <p:attrNameLst>
                                          <p:attrName>ppt_x</p:attrName>
                                        </p:attrNameLst>
                                      </p:cBhvr>
                                      <p:tavLst>
                                        <p:tav tm="0">
                                          <p:val>
                                            <p:strVal val="ppt_x"/>
                                          </p:val>
                                        </p:tav>
                                        <p:tav tm="100000">
                                          <p:val>
                                            <p:strVal val="ppt_x"/>
                                          </p:val>
                                        </p:tav>
                                      </p:tavLst>
                                    </p:anim>
                                    <p:anim calcmode="lin" valueType="num">
                                      <p:cBhvr additive="base">
                                        <p:cTn id="19" dur="500"/>
                                        <p:tgtEl>
                                          <p:spTgt spid="77"/>
                                        </p:tgtEl>
                                        <p:attrNameLst>
                                          <p:attrName>ppt_y</p:attrName>
                                        </p:attrNameLst>
                                      </p:cBhvr>
                                      <p:tavLst>
                                        <p:tav tm="0">
                                          <p:val>
                                            <p:strVal val="ppt_y"/>
                                          </p:val>
                                        </p:tav>
                                        <p:tav tm="100000">
                                          <p:val>
                                            <p:strVal val="1+ppt_h/2"/>
                                          </p:val>
                                        </p:tav>
                                      </p:tavLst>
                                    </p:anim>
                                    <p:set>
                                      <p:cBhvr>
                                        <p:cTn id="20"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6137" y="2221558"/>
            <a:ext cx="1275159" cy="760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solidFill>
                  <a:schemeClr val="tx1"/>
                </a:solidFill>
                <a:effectLst>
                  <a:outerShdw blurRad="38100" dist="38100" dir="2700000" algn="tl">
                    <a:srgbClr val="000000">
                      <a:alpha val="43137"/>
                    </a:srgbClr>
                  </a:outerShdw>
                </a:effectLst>
              </a:rPr>
              <a:t>Product A</a:t>
            </a:r>
          </a:p>
        </p:txBody>
      </p:sp>
      <p:sp>
        <p:nvSpPr>
          <p:cNvPr id="5" name="Oval 4"/>
          <p:cNvSpPr/>
          <p:nvPr/>
        </p:nvSpPr>
        <p:spPr>
          <a:xfrm>
            <a:off x="7409856" y="2464127"/>
            <a:ext cx="1275159" cy="76081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solidFill>
                  <a:schemeClr val="tx1"/>
                </a:solidFill>
                <a:effectLst>
                  <a:outerShdw blurRad="38100" dist="38100" dir="2700000" algn="tl">
                    <a:srgbClr val="000000">
                      <a:alpha val="43137"/>
                    </a:srgbClr>
                  </a:outerShdw>
                </a:effectLst>
              </a:rPr>
              <a:t>Product B</a:t>
            </a:r>
          </a:p>
        </p:txBody>
      </p:sp>
      <p:sp>
        <p:nvSpPr>
          <p:cNvPr id="10" name="TextBox 9"/>
          <p:cNvSpPr txBox="1"/>
          <p:nvPr/>
        </p:nvSpPr>
        <p:spPr>
          <a:xfrm>
            <a:off x="2164558" y="1269424"/>
            <a:ext cx="2014538" cy="1915909"/>
          </a:xfrm>
          <a:prstGeom prst="rect">
            <a:avLst/>
          </a:prstGeom>
          <a:solidFill>
            <a:schemeClr val="accent5">
              <a:lumMod val="20000"/>
              <a:lumOff val="80000"/>
            </a:schemeClr>
          </a:solidFill>
          <a:ln>
            <a:solidFill>
              <a:schemeClr val="tx1"/>
            </a:solidFill>
          </a:ln>
        </p:spPr>
        <p:txBody>
          <a:bodyPr wrap="square" rtlCol="0">
            <a:spAutoFit/>
          </a:bodyPr>
          <a:lstStyle/>
          <a:p>
            <a:r>
              <a:rPr lang="en-US" sz="2400" b="1" dirty="0" smtClean="0">
                <a:solidFill>
                  <a:srgbClr val="FF0000"/>
                </a:solidFill>
              </a:rPr>
              <a:t>BLOOD profile</a:t>
            </a:r>
            <a:endParaRPr lang="en-US" sz="2400" b="1" dirty="0">
              <a:solidFill>
                <a:srgbClr val="FF0000"/>
              </a:solidFill>
            </a:endParaRP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13" name="Freeform 12"/>
          <p:cNvSpPr/>
          <p:nvPr/>
        </p:nvSpPr>
        <p:spPr>
          <a:xfrm>
            <a:off x="2212778" y="1770367"/>
            <a:ext cx="1918097" cy="1454570"/>
          </a:xfrm>
          <a:custGeom>
            <a:avLst/>
            <a:gdLst>
              <a:gd name="connsiteX0" fmla="*/ 0 w 2543175"/>
              <a:gd name="connsiteY0" fmla="*/ 1860134 h 1860134"/>
              <a:gd name="connsiteX1" fmla="*/ 300038 w 2543175"/>
              <a:gd name="connsiteY1" fmla="*/ 474246 h 1860134"/>
              <a:gd name="connsiteX2" fmla="*/ 785813 w 2543175"/>
              <a:gd name="connsiteY2" fmla="*/ 74196 h 1860134"/>
              <a:gd name="connsiteX3" fmla="*/ 2543175 w 2543175"/>
              <a:gd name="connsiteY3" fmla="*/ 1817271 h 1860134"/>
            </a:gdLst>
            <a:ahLst/>
            <a:cxnLst>
              <a:cxn ang="0">
                <a:pos x="connsiteX0" y="connsiteY0"/>
              </a:cxn>
              <a:cxn ang="0">
                <a:pos x="connsiteX1" y="connsiteY1"/>
              </a:cxn>
              <a:cxn ang="0">
                <a:pos x="connsiteX2" y="connsiteY2"/>
              </a:cxn>
              <a:cxn ang="0">
                <a:pos x="connsiteX3" y="connsiteY3"/>
              </a:cxn>
            </a:cxnLst>
            <a:rect l="l" t="t" r="r" b="b"/>
            <a:pathLst>
              <a:path w="2543175" h="1860134">
                <a:moveTo>
                  <a:pt x="0" y="1860134"/>
                </a:moveTo>
                <a:cubicBezTo>
                  <a:pt x="84534" y="1316018"/>
                  <a:pt x="169069" y="771902"/>
                  <a:pt x="300038" y="474246"/>
                </a:cubicBezTo>
                <a:cubicBezTo>
                  <a:pt x="431007" y="176590"/>
                  <a:pt x="411957" y="-149642"/>
                  <a:pt x="785813" y="74196"/>
                </a:cubicBezTo>
                <a:cubicBezTo>
                  <a:pt x="1159669" y="298033"/>
                  <a:pt x="1851422" y="1057652"/>
                  <a:pt x="2543175" y="181727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TextBox 13"/>
          <p:cNvSpPr txBox="1"/>
          <p:nvPr/>
        </p:nvSpPr>
        <p:spPr>
          <a:xfrm>
            <a:off x="4946161" y="1321407"/>
            <a:ext cx="2014538" cy="1915909"/>
          </a:xfrm>
          <a:prstGeom prst="rect">
            <a:avLst/>
          </a:prstGeom>
          <a:solidFill>
            <a:schemeClr val="accent4">
              <a:lumMod val="20000"/>
              <a:lumOff val="80000"/>
            </a:schemeClr>
          </a:solidFill>
          <a:ln>
            <a:solidFill>
              <a:schemeClr val="tx1"/>
            </a:solidFill>
          </a:ln>
        </p:spPr>
        <p:txBody>
          <a:bodyPr wrap="square" rtlCol="0">
            <a:spAutoFit/>
          </a:bodyPr>
          <a:lstStyle/>
          <a:p>
            <a:r>
              <a:rPr lang="en-US" sz="2400" b="1" dirty="0" smtClean="0">
                <a:solidFill>
                  <a:srgbClr val="FF0000"/>
                </a:solidFill>
              </a:rPr>
              <a:t>BLOOD profile</a:t>
            </a:r>
            <a:endParaRPr lang="en-US" sz="2400" b="1" dirty="0">
              <a:solidFill>
                <a:srgbClr val="FF0000"/>
              </a:solidFill>
            </a:endParaRP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15" name="Freeform 14"/>
          <p:cNvSpPr/>
          <p:nvPr/>
        </p:nvSpPr>
        <p:spPr>
          <a:xfrm>
            <a:off x="4999739" y="1805928"/>
            <a:ext cx="1960960" cy="1445597"/>
          </a:xfrm>
          <a:custGeom>
            <a:avLst/>
            <a:gdLst>
              <a:gd name="connsiteX0" fmla="*/ 0 w 2543175"/>
              <a:gd name="connsiteY0" fmla="*/ 1860134 h 1860134"/>
              <a:gd name="connsiteX1" fmla="*/ 300038 w 2543175"/>
              <a:gd name="connsiteY1" fmla="*/ 474246 h 1860134"/>
              <a:gd name="connsiteX2" fmla="*/ 785813 w 2543175"/>
              <a:gd name="connsiteY2" fmla="*/ 74196 h 1860134"/>
              <a:gd name="connsiteX3" fmla="*/ 2543175 w 2543175"/>
              <a:gd name="connsiteY3" fmla="*/ 1817271 h 1860134"/>
            </a:gdLst>
            <a:ahLst/>
            <a:cxnLst>
              <a:cxn ang="0">
                <a:pos x="connsiteX0" y="connsiteY0"/>
              </a:cxn>
              <a:cxn ang="0">
                <a:pos x="connsiteX1" y="connsiteY1"/>
              </a:cxn>
              <a:cxn ang="0">
                <a:pos x="connsiteX2" y="connsiteY2"/>
              </a:cxn>
              <a:cxn ang="0">
                <a:pos x="connsiteX3" y="connsiteY3"/>
              </a:cxn>
            </a:cxnLst>
            <a:rect l="l" t="t" r="r" b="b"/>
            <a:pathLst>
              <a:path w="2543175" h="1860134">
                <a:moveTo>
                  <a:pt x="0" y="1860134"/>
                </a:moveTo>
                <a:cubicBezTo>
                  <a:pt x="84534" y="1316018"/>
                  <a:pt x="169069" y="771902"/>
                  <a:pt x="300038" y="474246"/>
                </a:cubicBezTo>
                <a:cubicBezTo>
                  <a:pt x="431007" y="176590"/>
                  <a:pt x="411957" y="-149642"/>
                  <a:pt x="785813" y="74196"/>
                </a:cubicBezTo>
                <a:cubicBezTo>
                  <a:pt x="1159669" y="298033"/>
                  <a:pt x="1851422" y="1057652"/>
                  <a:pt x="2543175" y="1817271"/>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1" name="Rectangle 20"/>
          <p:cNvSpPr/>
          <p:nvPr/>
        </p:nvSpPr>
        <p:spPr>
          <a:xfrm>
            <a:off x="2164557" y="6148662"/>
            <a:ext cx="2169913" cy="414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EFFECT</a:t>
            </a:r>
            <a:endParaRPr lang="en-US" sz="3200" b="1" dirty="0"/>
          </a:p>
        </p:txBody>
      </p:sp>
      <p:sp>
        <p:nvSpPr>
          <p:cNvPr id="22" name="TextBox 21"/>
          <p:cNvSpPr txBox="1"/>
          <p:nvPr/>
        </p:nvSpPr>
        <p:spPr>
          <a:xfrm>
            <a:off x="4934549" y="3711951"/>
            <a:ext cx="2014538" cy="1915909"/>
          </a:xfrm>
          <a:prstGeom prst="rect">
            <a:avLst/>
          </a:prstGeom>
          <a:solidFill>
            <a:schemeClr val="accent4">
              <a:lumMod val="20000"/>
              <a:lumOff val="80000"/>
            </a:schemeClr>
          </a:solidFill>
          <a:ln>
            <a:solidFill>
              <a:schemeClr val="tx1"/>
            </a:solidFill>
          </a:ln>
        </p:spPr>
        <p:txBody>
          <a:bodyPr wrap="square" rtlCol="0">
            <a:spAutoFit/>
          </a:bodyPr>
          <a:lstStyle/>
          <a:p>
            <a:r>
              <a:rPr lang="en-US" sz="2400" b="1" dirty="0" smtClean="0"/>
              <a:t>TISSUE profile</a:t>
            </a:r>
            <a:endParaRPr lang="en-US" sz="2400" b="1"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27" name="Freeform 26"/>
          <p:cNvSpPr/>
          <p:nvPr/>
        </p:nvSpPr>
        <p:spPr>
          <a:xfrm>
            <a:off x="4925621" y="4730969"/>
            <a:ext cx="1957389" cy="943057"/>
          </a:xfrm>
          <a:custGeom>
            <a:avLst/>
            <a:gdLst>
              <a:gd name="connsiteX0" fmla="*/ 0 w 2271042"/>
              <a:gd name="connsiteY0" fmla="*/ 662516 h 662516"/>
              <a:gd name="connsiteX1" fmla="*/ 400050 w 2271042"/>
              <a:gd name="connsiteY1" fmla="*/ 233891 h 662516"/>
              <a:gd name="connsiteX2" fmla="*/ 857250 w 2271042"/>
              <a:gd name="connsiteY2" fmla="*/ 33866 h 662516"/>
              <a:gd name="connsiteX3" fmla="*/ 1185863 w 2271042"/>
              <a:gd name="connsiteY3" fmla="*/ 5291 h 662516"/>
              <a:gd name="connsiteX4" fmla="*/ 1514475 w 2271042"/>
              <a:gd name="connsiteY4" fmla="*/ 91016 h 662516"/>
              <a:gd name="connsiteX5" fmla="*/ 1728788 w 2271042"/>
              <a:gd name="connsiteY5" fmla="*/ 148166 h 662516"/>
              <a:gd name="connsiteX6" fmla="*/ 2228850 w 2271042"/>
              <a:gd name="connsiteY6" fmla="*/ 548216 h 662516"/>
              <a:gd name="connsiteX7" fmla="*/ 2243138 w 2271042"/>
              <a:gd name="connsiteY7" fmla="*/ 591079 h 66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42" h="662516">
                <a:moveTo>
                  <a:pt x="0" y="662516"/>
                </a:moveTo>
                <a:cubicBezTo>
                  <a:pt x="128587" y="500591"/>
                  <a:pt x="257175" y="338666"/>
                  <a:pt x="400050" y="233891"/>
                </a:cubicBezTo>
                <a:cubicBezTo>
                  <a:pt x="542925" y="129116"/>
                  <a:pt x="726281" y="71966"/>
                  <a:pt x="857250" y="33866"/>
                </a:cubicBezTo>
                <a:cubicBezTo>
                  <a:pt x="988219" y="-4234"/>
                  <a:pt x="1076326" y="-4234"/>
                  <a:pt x="1185863" y="5291"/>
                </a:cubicBezTo>
                <a:cubicBezTo>
                  <a:pt x="1295400" y="14816"/>
                  <a:pt x="1514475" y="91016"/>
                  <a:pt x="1514475" y="91016"/>
                </a:cubicBezTo>
                <a:cubicBezTo>
                  <a:pt x="1604962" y="114828"/>
                  <a:pt x="1609726" y="71966"/>
                  <a:pt x="1728788" y="148166"/>
                </a:cubicBezTo>
                <a:cubicBezTo>
                  <a:pt x="1847850" y="224366"/>
                  <a:pt x="2143125" y="474397"/>
                  <a:pt x="2228850" y="548216"/>
                </a:cubicBezTo>
                <a:cubicBezTo>
                  <a:pt x="2314575" y="622035"/>
                  <a:pt x="2243138" y="591079"/>
                  <a:pt x="2243138" y="5910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57213" y="242888"/>
            <a:ext cx="8229600"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THEORETICAL BASIS BEHIND BIOEQUIVALENCE</a:t>
            </a:r>
            <a:endParaRPr lang="en-US" sz="3200" dirty="0"/>
          </a:p>
        </p:txBody>
      </p:sp>
      <p:sp>
        <p:nvSpPr>
          <p:cNvPr id="30" name="Rectangle 29"/>
          <p:cNvSpPr/>
          <p:nvPr/>
        </p:nvSpPr>
        <p:spPr>
          <a:xfrm>
            <a:off x="4856861" y="6088286"/>
            <a:ext cx="2169913" cy="41433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EFFECT</a:t>
            </a:r>
            <a:endParaRPr lang="en-US" sz="3200" b="1" dirty="0"/>
          </a:p>
        </p:txBody>
      </p:sp>
      <p:sp>
        <p:nvSpPr>
          <p:cNvPr id="31" name="TextBox 30"/>
          <p:cNvSpPr txBox="1"/>
          <p:nvPr/>
        </p:nvSpPr>
        <p:spPr>
          <a:xfrm>
            <a:off x="400050" y="1269424"/>
            <a:ext cx="1457325" cy="646331"/>
          </a:xfrm>
          <a:prstGeom prst="rect">
            <a:avLst/>
          </a:prstGeom>
          <a:noFill/>
        </p:spPr>
        <p:txBody>
          <a:bodyPr wrap="square" rtlCol="0">
            <a:spAutoFit/>
          </a:bodyPr>
          <a:lstStyle/>
          <a:p>
            <a:r>
              <a:rPr lang="en-US" sz="3600" b="1" u="sng" dirty="0" smtClean="0"/>
              <a:t>IF</a:t>
            </a:r>
            <a:endParaRPr lang="en-US" sz="3600" b="1" u="sng" dirty="0"/>
          </a:p>
        </p:txBody>
      </p:sp>
      <p:cxnSp>
        <p:nvCxnSpPr>
          <p:cNvPr id="33" name="Straight Arrow Connector 32"/>
          <p:cNvCxnSpPr>
            <a:stCxn id="4" idx="6"/>
          </p:cNvCxnSpPr>
          <p:nvPr/>
        </p:nvCxnSpPr>
        <p:spPr>
          <a:xfrm>
            <a:off x="1791296" y="2601963"/>
            <a:ext cx="421482"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949087" y="2818246"/>
            <a:ext cx="46076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334470" y="2117247"/>
            <a:ext cx="546502" cy="830997"/>
          </a:xfrm>
          <a:prstGeom prst="rect">
            <a:avLst/>
          </a:prstGeom>
          <a:noFill/>
        </p:spPr>
        <p:txBody>
          <a:bodyPr wrap="square" rtlCol="0">
            <a:spAutoFit/>
          </a:bodyPr>
          <a:lstStyle/>
          <a:p>
            <a:r>
              <a:rPr lang="en-US" sz="4800" dirty="0" smtClean="0"/>
              <a:t>=</a:t>
            </a:r>
            <a:endParaRPr lang="en-US" sz="4800" dirty="0"/>
          </a:p>
        </p:txBody>
      </p:sp>
      <p:sp>
        <p:nvSpPr>
          <p:cNvPr id="37" name="TextBox 36"/>
          <p:cNvSpPr txBox="1"/>
          <p:nvPr/>
        </p:nvSpPr>
        <p:spPr>
          <a:xfrm>
            <a:off x="4329559" y="4284073"/>
            <a:ext cx="546502" cy="830997"/>
          </a:xfrm>
          <a:prstGeom prst="rect">
            <a:avLst/>
          </a:prstGeom>
          <a:noFill/>
        </p:spPr>
        <p:txBody>
          <a:bodyPr wrap="square" rtlCol="0">
            <a:spAutoFit/>
          </a:bodyPr>
          <a:lstStyle/>
          <a:p>
            <a:r>
              <a:rPr lang="en-US" sz="4800" dirty="0" smtClean="0"/>
              <a:t>=</a:t>
            </a:r>
            <a:endParaRPr lang="en-US" sz="4800" dirty="0"/>
          </a:p>
        </p:txBody>
      </p:sp>
      <p:sp>
        <p:nvSpPr>
          <p:cNvPr id="38" name="TextBox 37"/>
          <p:cNvSpPr txBox="1"/>
          <p:nvPr/>
        </p:nvSpPr>
        <p:spPr>
          <a:xfrm>
            <a:off x="4398762" y="5832238"/>
            <a:ext cx="546502" cy="830997"/>
          </a:xfrm>
          <a:prstGeom prst="rect">
            <a:avLst/>
          </a:prstGeom>
          <a:noFill/>
        </p:spPr>
        <p:txBody>
          <a:bodyPr wrap="square" rtlCol="0">
            <a:spAutoFit/>
          </a:bodyPr>
          <a:lstStyle/>
          <a:p>
            <a:r>
              <a:rPr lang="en-US" sz="4800" dirty="0" smtClean="0"/>
              <a:t>=</a:t>
            </a:r>
            <a:endParaRPr lang="en-US" sz="4800" dirty="0"/>
          </a:p>
        </p:txBody>
      </p:sp>
      <p:sp>
        <p:nvSpPr>
          <p:cNvPr id="39" name="TextBox 38"/>
          <p:cNvSpPr txBox="1"/>
          <p:nvPr/>
        </p:nvSpPr>
        <p:spPr>
          <a:xfrm>
            <a:off x="400051" y="5825495"/>
            <a:ext cx="1457324" cy="646331"/>
          </a:xfrm>
          <a:prstGeom prst="rect">
            <a:avLst/>
          </a:prstGeom>
          <a:noFill/>
        </p:spPr>
        <p:txBody>
          <a:bodyPr wrap="square" rtlCol="0">
            <a:spAutoFit/>
          </a:bodyPr>
          <a:lstStyle/>
          <a:p>
            <a:r>
              <a:rPr lang="en-US" sz="3600" b="1" u="sng" dirty="0" smtClean="0"/>
              <a:t>THEN</a:t>
            </a:r>
            <a:endParaRPr lang="en-US" sz="3600" b="1" u="sng" dirty="0"/>
          </a:p>
        </p:txBody>
      </p:sp>
      <p:sp>
        <p:nvSpPr>
          <p:cNvPr id="41" name="Down Arrow 40"/>
          <p:cNvSpPr/>
          <p:nvPr/>
        </p:nvSpPr>
        <p:spPr>
          <a:xfrm>
            <a:off x="3020912" y="5560131"/>
            <a:ext cx="214312" cy="588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164557" y="3708349"/>
            <a:ext cx="2014538" cy="1915909"/>
          </a:xfrm>
          <a:prstGeom prst="rect">
            <a:avLst/>
          </a:prstGeom>
          <a:solidFill>
            <a:schemeClr val="accent5">
              <a:lumMod val="20000"/>
              <a:lumOff val="80000"/>
            </a:schemeClr>
          </a:solidFill>
          <a:ln>
            <a:solidFill>
              <a:schemeClr val="tx1"/>
            </a:solidFill>
          </a:ln>
        </p:spPr>
        <p:txBody>
          <a:bodyPr wrap="square" rtlCol="0">
            <a:spAutoFit/>
          </a:bodyPr>
          <a:lstStyle/>
          <a:p>
            <a:r>
              <a:rPr lang="en-US" sz="2400" b="1" dirty="0" smtClean="0"/>
              <a:t>TISSUE profile</a:t>
            </a: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43" name="Down Arrow 42"/>
          <p:cNvSpPr/>
          <p:nvPr/>
        </p:nvSpPr>
        <p:spPr>
          <a:xfrm>
            <a:off x="5834662" y="5537973"/>
            <a:ext cx="214312" cy="588529"/>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flipH="1">
            <a:off x="7209972" y="5825495"/>
            <a:ext cx="1305377" cy="830997"/>
          </a:xfrm>
          <a:prstGeom prst="rect">
            <a:avLst/>
          </a:prstGeom>
          <a:noFill/>
        </p:spPr>
        <p:txBody>
          <a:bodyPr wrap="square" rtlCol="0">
            <a:spAutoFit/>
          </a:bodyPr>
          <a:lstStyle/>
          <a:p>
            <a:r>
              <a:rPr lang="en-US" sz="4800" dirty="0" smtClean="0"/>
              <a:t>= </a:t>
            </a:r>
            <a:r>
              <a:rPr lang="en-US" sz="4800" u="sng" dirty="0" smtClean="0"/>
              <a:t>BE</a:t>
            </a:r>
            <a:endParaRPr lang="en-US" sz="4800" u="sng" dirty="0"/>
          </a:p>
        </p:txBody>
      </p:sp>
      <p:sp>
        <p:nvSpPr>
          <p:cNvPr id="32" name="Freeform 31"/>
          <p:cNvSpPr/>
          <p:nvPr/>
        </p:nvSpPr>
        <p:spPr>
          <a:xfrm>
            <a:off x="2189866" y="4699571"/>
            <a:ext cx="1957389" cy="975133"/>
          </a:xfrm>
          <a:custGeom>
            <a:avLst/>
            <a:gdLst>
              <a:gd name="connsiteX0" fmla="*/ 0 w 2271042"/>
              <a:gd name="connsiteY0" fmla="*/ 662516 h 662516"/>
              <a:gd name="connsiteX1" fmla="*/ 400050 w 2271042"/>
              <a:gd name="connsiteY1" fmla="*/ 233891 h 662516"/>
              <a:gd name="connsiteX2" fmla="*/ 857250 w 2271042"/>
              <a:gd name="connsiteY2" fmla="*/ 33866 h 662516"/>
              <a:gd name="connsiteX3" fmla="*/ 1185863 w 2271042"/>
              <a:gd name="connsiteY3" fmla="*/ 5291 h 662516"/>
              <a:gd name="connsiteX4" fmla="*/ 1514475 w 2271042"/>
              <a:gd name="connsiteY4" fmla="*/ 91016 h 662516"/>
              <a:gd name="connsiteX5" fmla="*/ 1728788 w 2271042"/>
              <a:gd name="connsiteY5" fmla="*/ 148166 h 662516"/>
              <a:gd name="connsiteX6" fmla="*/ 2228850 w 2271042"/>
              <a:gd name="connsiteY6" fmla="*/ 548216 h 662516"/>
              <a:gd name="connsiteX7" fmla="*/ 2243138 w 2271042"/>
              <a:gd name="connsiteY7" fmla="*/ 591079 h 66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42" h="662516">
                <a:moveTo>
                  <a:pt x="0" y="662516"/>
                </a:moveTo>
                <a:cubicBezTo>
                  <a:pt x="128587" y="500591"/>
                  <a:pt x="257175" y="338666"/>
                  <a:pt x="400050" y="233891"/>
                </a:cubicBezTo>
                <a:cubicBezTo>
                  <a:pt x="542925" y="129116"/>
                  <a:pt x="726281" y="71966"/>
                  <a:pt x="857250" y="33866"/>
                </a:cubicBezTo>
                <a:cubicBezTo>
                  <a:pt x="988219" y="-4234"/>
                  <a:pt x="1076326" y="-4234"/>
                  <a:pt x="1185863" y="5291"/>
                </a:cubicBezTo>
                <a:cubicBezTo>
                  <a:pt x="1295400" y="14816"/>
                  <a:pt x="1514475" y="91016"/>
                  <a:pt x="1514475" y="91016"/>
                </a:cubicBezTo>
                <a:cubicBezTo>
                  <a:pt x="1604962" y="114828"/>
                  <a:pt x="1609726" y="71966"/>
                  <a:pt x="1728788" y="148166"/>
                </a:cubicBezTo>
                <a:cubicBezTo>
                  <a:pt x="1847850" y="224366"/>
                  <a:pt x="2143125" y="474397"/>
                  <a:pt x="2228850" y="548216"/>
                </a:cubicBezTo>
                <a:cubicBezTo>
                  <a:pt x="2314575" y="622035"/>
                  <a:pt x="2243138" y="591079"/>
                  <a:pt x="2243138" y="5910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2912859" y="3137351"/>
            <a:ext cx="214312" cy="588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5765907" y="3164320"/>
            <a:ext cx="214312" cy="588529"/>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4959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6378</TotalTime>
  <Words>1952</Words>
  <Application>Microsoft Office PowerPoint</Application>
  <PresentationFormat>On-screen Show (4:3)</PresentationFormat>
  <Paragraphs>324</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Worksheet</vt:lpstr>
      <vt:lpstr>Blood Level Bioequivalence VICH GL 52 </vt:lpstr>
      <vt:lpstr>VICH GL 52  Current and Past EWG Members</vt:lpstr>
      <vt:lpstr>Introduction to VICH GL 52</vt:lpstr>
      <vt:lpstr>Introduction to VICH GL 52</vt:lpstr>
      <vt:lpstr>Introduction to VICH GL 52</vt:lpstr>
      <vt:lpstr>Bioequivalence: an integration of disciplines:</vt:lpstr>
      <vt:lpstr>Bioequivalence: where we agreed:</vt:lpstr>
      <vt:lpstr>Bioequivalence: points we needed to work through</vt:lpstr>
      <vt:lpstr>PowerPoint Presentation</vt:lpstr>
      <vt:lpstr>PowerPoint Presentation</vt:lpstr>
      <vt:lpstr>How to Establish Equivalence of Blood Level Profiles</vt:lpstr>
      <vt:lpstr>BUT WHAT ABOUT WITHDRAWAL TIMES?</vt:lpstr>
      <vt:lpstr>A Simulated Example:</vt:lpstr>
      <vt:lpstr>-How do the blood levels compare?  -Would the products be considered BE from a blood level perspective?    -How would this small difference in absorption rate influence the time to the “MRL” of 0.1 “units” for the test versus reference formulations? </vt:lpstr>
      <vt:lpstr>Results:</vt:lpstr>
      <vt:lpstr>With these considerations in hand, what information VICH GL 52 provide?</vt:lpstr>
      <vt:lpstr>Contents: VICH GL 52 </vt:lpstr>
      <vt:lpstr>Contents: VICH GL 52 </vt:lpstr>
      <vt:lpstr>Crossover BE Study Design</vt:lpstr>
      <vt:lpstr>Parallel BE Study Design</vt:lpstr>
      <vt:lpstr>Point of Discussion:  criteria of products to be tested</vt:lpstr>
      <vt:lpstr>Point of Discussion: criteria of products to be tested</vt:lpstr>
      <vt:lpstr>Point of Discussion: criteria of products to be tested</vt:lpstr>
      <vt:lpstr>Point of Discussion: number of species to study</vt:lpstr>
      <vt:lpstr>Rationale for Statement: evidence of potential interspecies differences</vt:lpstr>
      <vt:lpstr>Why dose normalization is not needed</vt:lpstr>
      <vt:lpstr>Why dose normalization is not needed</vt:lpstr>
      <vt:lpstr>Why dose normalization is not needed</vt:lpstr>
      <vt:lpstr>Point of Discussion: dose normalization</vt:lpstr>
      <vt:lpstr>Points of Discussion:  prandial state</vt:lpstr>
      <vt:lpstr>Points of Discussion: Dose</vt:lpstr>
      <vt:lpstr>Elimination rate flattens as approach maximum rate, resulting in less of the dose eliminated per unit time as the dose reaches saturation threshold.</vt:lpstr>
      <vt:lpstr>Saturable clearance processes can exaggerate differences in blood levels</vt:lpstr>
      <vt:lpstr>Simulation Outcome Resulting Test/Ref AUC values</vt:lpstr>
      <vt:lpstr>Points of Discussion: GLP issue</vt:lpstr>
      <vt:lpstr>Points of Discussion: GLP requirement</vt:lpstr>
      <vt:lpstr>What about those situations where the site of drug action occurs prior to absorption ?</vt:lpstr>
      <vt:lpstr>PowerPoint Presentation</vt:lpstr>
      <vt:lpstr>Since blood level profiles are not related to the therapeutic effect, blood level profiles generally cannot be used to establish product bioequivalence in these situations.</vt:lpstr>
      <vt:lpstr>Considerations Excluded from VICH GL 52</vt:lpstr>
      <vt:lpstr>A word of note: based upon some comments received, training is needed to support the international application of VICH GL 52.</vt:lpstr>
      <vt:lpstr>That all said, thank you all so much for the opportunity to work with such a terrific group of scientists!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Pelsor</dc:creator>
  <cp:lastModifiedBy>Sophie Frederickx</cp:lastModifiedBy>
  <cp:revision>100</cp:revision>
  <dcterms:created xsi:type="dcterms:W3CDTF">2015-08-08T02:03:37Z</dcterms:created>
  <dcterms:modified xsi:type="dcterms:W3CDTF">2015-11-05T08:29:47Z</dcterms:modified>
</cp:coreProperties>
</file>