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76" r:id="rId3"/>
    <p:sldMasterId id="2147483678" r:id="rId4"/>
    <p:sldMasterId id="2147483680" r:id="rId5"/>
    <p:sldMasterId id="2147483662" r:id="rId6"/>
    <p:sldMasterId id="2147483668" r:id="rId7"/>
    <p:sldMasterId id="2147483670" r:id="rId8"/>
    <p:sldMasterId id="2147483672" r:id="rId9"/>
  </p:sldMasterIdLst>
  <p:notesMasterIdLst>
    <p:notesMasterId r:id="rId27"/>
  </p:notesMasterIdLst>
  <p:sldIdLst>
    <p:sldId id="272" r:id="rId10"/>
    <p:sldId id="291" r:id="rId11"/>
    <p:sldId id="278" r:id="rId12"/>
    <p:sldId id="280" r:id="rId13"/>
    <p:sldId id="279" r:id="rId14"/>
    <p:sldId id="283" r:id="rId15"/>
    <p:sldId id="281" r:id="rId16"/>
    <p:sldId id="277" r:id="rId17"/>
    <p:sldId id="282" r:id="rId18"/>
    <p:sldId id="284" r:id="rId19"/>
    <p:sldId id="286" r:id="rId20"/>
    <p:sldId id="285" r:id="rId21"/>
    <p:sldId id="287" r:id="rId22"/>
    <p:sldId id="288" r:id="rId23"/>
    <p:sldId id="289" r:id="rId24"/>
    <p:sldId id="290" r:id="rId25"/>
    <p:sldId id="270" r:id="rId2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4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5B7B-362C-C34A-9C1D-F3D5B867F265}" type="datetimeFigureOut">
              <a:rPr lang="nl-NL" smtClean="0"/>
              <a:t>25-9-2020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1DEA9-BD42-994F-B31C-88F75DEDF0E7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25712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do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 baseline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1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43640" y="3093604"/>
            <a:ext cx="6576723" cy="9888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Chapter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0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221095"/>
            <a:ext cx="7175500" cy="5365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218BA7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3000" dirty="0">
                <a:solidFill>
                  <a:srgbClr val="218BA7"/>
                </a:solidFill>
                <a:latin typeface="Arial"/>
                <a:cs typeface="Arial"/>
              </a:rPr>
              <a:t>Slide title</a:t>
            </a:r>
          </a:p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8" y="1366838"/>
            <a:ext cx="8358187" cy="47196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9101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3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88893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69386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4221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15305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ou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4" name="Afbeelding 4" descr="triangle_VI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6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c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7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pi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 descr="image_1_TD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4"/>
            <a:ext cx="9144000" cy="591615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ndscap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455"/>
            <a:ext cx="9144000" cy="58907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1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1" r="29409" b="2174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0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3017" r="18544" b="2174"/>
          <a:stretch/>
        </p:blipFill>
        <p:spPr bwMode="auto">
          <a:xfrm>
            <a:off x="0" y="1"/>
            <a:ext cx="9169044" cy="68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4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9" r="30761" b="193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4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553" r="37912" b="10340"/>
          <a:stretch/>
        </p:blipFill>
        <p:spPr bwMode="auto">
          <a:xfrm>
            <a:off x="0" y="-17011"/>
            <a:ext cx="9144000" cy="68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9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54190"/>
          </a:xfrm>
          <a:prstGeom prst="rect">
            <a:avLst/>
          </a:prstGeom>
        </p:spPr>
      </p:pic>
      <p:pic>
        <p:nvPicPr>
          <p:cNvPr id="9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4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4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DD193A-67EF-465D-8A75-9776EDF88DD5}"/>
              </a:ext>
            </a:extLst>
          </p:cNvPr>
          <p:cNvSpPr/>
          <p:nvPr/>
        </p:nvSpPr>
        <p:spPr>
          <a:xfrm>
            <a:off x="1" y="3066473"/>
            <a:ext cx="8106650" cy="157018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29183" y="3210239"/>
            <a:ext cx="7764905" cy="520700"/>
          </a:xfrm>
        </p:spPr>
        <p:txBody>
          <a:bodyPr/>
          <a:lstStyle/>
          <a:p>
            <a:r>
              <a:rPr lang="en-GB" dirty="0"/>
              <a:t>GL 45 (R) – Bracketing and matrixing designs for stability testing of new veterinary drug substances and medicinal products</a:t>
            </a:r>
          </a:p>
        </p:txBody>
      </p:sp>
    </p:spTree>
    <p:extLst>
      <p:ext uri="{BB962C8B-B14F-4D97-AF65-F5344CB8AC3E}">
        <p14:creationId xmlns:p14="http://schemas.microsoft.com/office/powerpoint/2010/main" val="339909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E1924A-2272-4D66-9BB5-578B004C0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167" y="279572"/>
            <a:ext cx="7000781" cy="519112"/>
          </a:xfrm>
        </p:spPr>
        <p:txBody>
          <a:bodyPr/>
          <a:lstStyle/>
          <a:p>
            <a:r>
              <a:rPr lang="en-GB" dirty="0"/>
              <a:t>Bracketing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50DAC-CCFC-47EE-AF6D-4A9F1580FF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Bracketing design example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55F4DA2-C24B-4013-8C81-5C65B2D2D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1" y="2028825"/>
            <a:ext cx="7550357" cy="238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140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BD057-8853-4FA0-B90A-4135108C1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4500" y="3093604"/>
            <a:ext cx="6505863" cy="988869"/>
          </a:xfrm>
        </p:spPr>
        <p:txBody>
          <a:bodyPr/>
          <a:lstStyle/>
          <a:p>
            <a:r>
              <a:rPr lang="en-GB" b="1" dirty="0"/>
              <a:t>3. Matrixing</a:t>
            </a:r>
          </a:p>
        </p:txBody>
      </p:sp>
    </p:spTree>
    <p:extLst>
      <p:ext uri="{BB962C8B-B14F-4D97-AF65-F5344CB8AC3E}">
        <p14:creationId xmlns:p14="http://schemas.microsoft.com/office/powerpoint/2010/main" val="171662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767D05-DE50-4F9D-8F2F-FDAD8DE0F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658" y="294435"/>
            <a:ext cx="7000781" cy="519112"/>
          </a:xfrm>
        </p:spPr>
        <p:txBody>
          <a:bodyPr/>
          <a:lstStyle/>
          <a:p>
            <a:r>
              <a:rPr lang="en-GB" dirty="0"/>
              <a:t>Matrixing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D9D6B-98C6-4CA6-8179-02C35C7D4E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125" y="1438275"/>
            <a:ext cx="7324725" cy="44878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Matrixing principle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= design of a stability schedule such that a selected subset of the total number of possible samples for all factor combinations.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Assumes that the stability of each subset of samples tested represents the stability of all samples at a given time point.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20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BB4EAF-22BE-49B8-BBF9-178C930274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642" y="275385"/>
            <a:ext cx="7000781" cy="519112"/>
          </a:xfrm>
        </p:spPr>
        <p:txBody>
          <a:bodyPr/>
          <a:lstStyle/>
          <a:p>
            <a:r>
              <a:rPr lang="en-GB" dirty="0"/>
              <a:t>Matrixing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21B44-DEAB-4F68-8F66-34AAEDD898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" y="1409700"/>
            <a:ext cx="7772401" cy="4516438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dirty="0"/>
              <a:t>Identification  of differences in the samples for the same product (different batches, different strengths, different sizes of the same container closure system, different container closure systems in some cases)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dirty="0"/>
              <a:t>Consideration of knowledge of data variability, expected stability of the medicinal product, availability of supporting data, stability differences in the medicinal product within a factor or among factors and/or number of factor combination in the study.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897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FD4554-98C3-45CF-A046-60C13A861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642" y="294435"/>
            <a:ext cx="7000781" cy="519112"/>
          </a:xfrm>
        </p:spPr>
        <p:txBody>
          <a:bodyPr/>
          <a:lstStyle/>
          <a:p>
            <a:r>
              <a:rPr lang="en-GB" dirty="0"/>
              <a:t>Matrixing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50C5F-9303-4790-B3B2-14F948A109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506538"/>
            <a:ext cx="6715125" cy="441960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Matrixing design factors</a:t>
            </a:r>
          </a:p>
          <a:p>
            <a:pPr marL="0" indent="0">
              <a:buNone/>
            </a:pPr>
            <a:r>
              <a:rPr lang="en-GB" dirty="0"/>
              <a:t>Applicable to strengths with identical or closely related formulations, batches made by using the same process/equipment, container sizes and/or fill volumes in the same container closure system.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10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3DB46F-4510-4C88-AA2D-B04906BD52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879" y="256458"/>
            <a:ext cx="7000781" cy="519112"/>
          </a:xfrm>
        </p:spPr>
        <p:txBody>
          <a:bodyPr/>
          <a:lstStyle/>
          <a:p>
            <a:r>
              <a:rPr lang="en-GB" dirty="0"/>
              <a:t>Matrixing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403C7-CAE8-4255-AEA2-6238768322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813" y="1251751"/>
            <a:ext cx="8335962" cy="4674387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Matrixing design example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6483AB-FEC7-4F18-A247-F42074C57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37" y="1685002"/>
            <a:ext cx="7563326" cy="486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532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A126D8-1845-4980-91B0-C201715C09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804" y="251640"/>
            <a:ext cx="7000781" cy="519112"/>
          </a:xfrm>
        </p:spPr>
        <p:txBody>
          <a:bodyPr/>
          <a:lstStyle/>
          <a:p>
            <a:r>
              <a:rPr lang="en-GB" dirty="0"/>
              <a:t>Matrixing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B70E2-6AD1-4BDE-920E-2F9A5CA0F2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813" y="1091953"/>
            <a:ext cx="8335962" cy="516680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Matrixing design example (continued)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497E215-71C1-4C86-B0BE-F36910F87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53" y="1533525"/>
            <a:ext cx="6639294" cy="19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B587A63-5C1D-455E-8921-498B4AD4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2" y="3429000"/>
            <a:ext cx="6896699" cy="33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55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21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2A201FA-3820-4B72-AB83-4A27C7276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</p:spPr>
        <p:txBody>
          <a:bodyPr/>
          <a:lstStyle/>
          <a:p>
            <a:r>
              <a:rPr lang="en-GB" dirty="0"/>
              <a:t>Disclaimer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0728EFC-FE0C-4FC7-856B-FC75B0760A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7792" y="1959211"/>
            <a:ext cx="6068415" cy="4419600"/>
          </a:xfrm>
        </p:spPr>
        <p:txBody>
          <a:bodyPr/>
          <a:lstStyle/>
          <a:p>
            <a:r>
              <a:rPr lang="en-US" dirty="0"/>
              <a:t>These slides have been provided for training purposes only.  The presenter has made every attempt to ensure that they are consistent with relevant VICH guideline(s).</a:t>
            </a:r>
          </a:p>
          <a:p>
            <a:r>
              <a:rPr lang="en-US" dirty="0"/>
              <a:t>As always, the original Guideline(s) should be used as the primary source of information for working with regulators.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36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7CDCD5-0034-4465-A160-17F077E3A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151" y="246810"/>
            <a:ext cx="7000781" cy="519112"/>
          </a:xfrm>
        </p:spPr>
        <p:txBody>
          <a:bodyPr/>
          <a:lstStyle/>
          <a:p>
            <a:r>
              <a:rPr lang="fr-BE" dirty="0"/>
              <a:t>Table of contents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159B1-DD91-4C52-9FA3-BAC7C41078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125" y="1506538"/>
            <a:ext cx="8115300" cy="439896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Scope</a:t>
            </a:r>
          </a:p>
          <a:p>
            <a:pPr marL="457200" indent="-457200">
              <a:buAutoNum type="arabicPeriod"/>
            </a:pPr>
            <a:r>
              <a:rPr lang="en-GB" dirty="0"/>
              <a:t>Bracketing</a:t>
            </a:r>
          </a:p>
          <a:p>
            <a:pPr marL="575363" lvl="1" indent="-342000"/>
            <a:r>
              <a:rPr lang="en-GB" sz="1800" dirty="0"/>
              <a:t>Design factors</a:t>
            </a:r>
          </a:p>
          <a:p>
            <a:pPr marL="575363" lvl="1" indent="-342000"/>
            <a:r>
              <a:rPr lang="en-GB" sz="1800" dirty="0"/>
              <a:t>Example of a bracketing design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GB" dirty="0"/>
              <a:t>Matrixing</a:t>
            </a:r>
          </a:p>
          <a:p>
            <a:pPr marL="575363" lvl="1" indent="-342000"/>
            <a:r>
              <a:rPr lang="en-GB" sz="1800" dirty="0"/>
              <a:t>Design factors</a:t>
            </a:r>
          </a:p>
          <a:p>
            <a:pPr marL="575363" lvl="1" indent="-342000"/>
            <a:r>
              <a:rPr lang="en-GB" sz="1800" dirty="0"/>
              <a:t>Examples of matrixing designs</a:t>
            </a:r>
          </a:p>
        </p:txBody>
      </p:sp>
    </p:spTree>
    <p:extLst>
      <p:ext uri="{BB962C8B-B14F-4D97-AF65-F5344CB8AC3E}">
        <p14:creationId xmlns:p14="http://schemas.microsoft.com/office/powerpoint/2010/main" val="291620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BD057-8853-4FA0-B90A-4135108C1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0838" y="3093604"/>
            <a:ext cx="6576723" cy="988869"/>
          </a:xfrm>
        </p:spPr>
        <p:txBody>
          <a:bodyPr/>
          <a:lstStyle/>
          <a:p>
            <a:r>
              <a:rPr lang="en-GB" b="1" dirty="0">
                <a:cs typeface="Arial" panose="020B0604020202020204" pitchFamily="34" charset="0"/>
              </a:rPr>
              <a:t>1. Scope</a:t>
            </a:r>
          </a:p>
        </p:txBody>
      </p:sp>
    </p:spTree>
    <p:extLst>
      <p:ext uri="{BB962C8B-B14F-4D97-AF65-F5344CB8AC3E}">
        <p14:creationId xmlns:p14="http://schemas.microsoft.com/office/powerpoint/2010/main" val="155278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6A260-E509-4162-919D-57E76B5686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841" y="303960"/>
            <a:ext cx="7000781" cy="519112"/>
          </a:xfrm>
        </p:spPr>
        <p:txBody>
          <a:bodyPr/>
          <a:lstStyle/>
          <a:p>
            <a:r>
              <a:rPr lang="en-GB" dirty="0"/>
              <a:t>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BE5E5-A60E-4362-AF32-87117E55F9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588" y="1325563"/>
            <a:ext cx="7000034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application of bracketing and matrixing to stability studies conducted in accordance with VICH GL3 - Stability testing of new veterinary drug substances and medicinal products.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Design factors: variables to be evaluated in a study design for their effect on product stability: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Strength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Container closure sizes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Fill volume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77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0266" y="246810"/>
            <a:ext cx="7000781" cy="519112"/>
          </a:xfrm>
        </p:spPr>
        <p:txBody>
          <a:bodyPr/>
          <a:lstStyle/>
          <a:p>
            <a:r>
              <a:rPr lang="en-US" dirty="0"/>
              <a:t>Scope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0266" y="1325563"/>
            <a:ext cx="8335962" cy="4419600"/>
          </a:xfrm>
        </p:spPr>
        <p:txBody>
          <a:bodyPr/>
          <a:lstStyle/>
          <a:p>
            <a:pPr marL="361950" lvl="0" indent="-361950">
              <a:buFont typeface="Wingdings" panose="05000000000000000000" pitchFamily="2" charset="2"/>
              <a:buChar char="Ø"/>
            </a:pPr>
            <a:r>
              <a:rPr lang="en-US" b="1" dirty="0"/>
              <a:t>Full study </a:t>
            </a:r>
            <a:r>
              <a:rPr lang="en-US" dirty="0"/>
              <a:t>: samples for every combination of all design factors are tested at all time points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US" b="1" dirty="0"/>
              <a:t>Reduced design</a:t>
            </a:r>
            <a:r>
              <a:rPr lang="en-US" dirty="0"/>
              <a:t>: </a:t>
            </a:r>
          </a:p>
          <a:p>
            <a:pPr marL="574675" lvl="1" indent="-212725">
              <a:buFontTx/>
              <a:buChar char="-"/>
            </a:pPr>
            <a:r>
              <a:rPr lang="en-US" sz="2000" dirty="0">
                <a:solidFill>
                  <a:srgbClr val="218BA7"/>
                </a:solidFill>
              </a:rPr>
              <a:t>samples for every factor combination are not tested at all time points</a:t>
            </a:r>
          </a:p>
          <a:p>
            <a:pPr marL="574675" lvl="1" indent="-212725">
              <a:buFontTx/>
              <a:buChar char="-"/>
            </a:pPr>
            <a:r>
              <a:rPr lang="en-US" sz="2000" dirty="0">
                <a:solidFill>
                  <a:srgbClr val="218BA7"/>
                </a:solidFill>
              </a:rPr>
              <a:t>Able to adequately predict the retest period or shelf-life</a:t>
            </a:r>
          </a:p>
          <a:p>
            <a:pPr marL="574675" lvl="1" indent="-212725">
              <a:buFontTx/>
              <a:buChar char="-"/>
            </a:pPr>
            <a:r>
              <a:rPr lang="en-US" sz="2000" dirty="0">
                <a:solidFill>
                  <a:srgbClr val="218BA7"/>
                </a:solidFill>
              </a:rPr>
              <a:t>Applicable to most types of new veterinary medicinal products</a:t>
            </a:r>
          </a:p>
          <a:p>
            <a:pPr marL="574675" lvl="1" indent="-212725">
              <a:buFontTx/>
              <a:buChar char="-"/>
            </a:pPr>
            <a:r>
              <a:rPr lang="en-US" sz="2000" dirty="0">
                <a:solidFill>
                  <a:srgbClr val="218BA7"/>
                </a:solidFill>
              </a:rPr>
              <a:t>Not applicable or limited for new veterinary drug substances </a:t>
            </a:r>
            <a:endParaRPr lang="en-GB" sz="2000" dirty="0">
              <a:solidFill>
                <a:srgbClr val="218BA7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7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BD057-8853-4FA0-B90A-4135108C1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8415" y="3093604"/>
            <a:ext cx="6576723" cy="988869"/>
          </a:xfrm>
        </p:spPr>
        <p:txBody>
          <a:bodyPr/>
          <a:lstStyle/>
          <a:p>
            <a:r>
              <a:rPr lang="en-GB" b="1" dirty="0"/>
              <a:t>2. Bracketing</a:t>
            </a:r>
          </a:p>
        </p:txBody>
      </p:sp>
    </p:spTree>
    <p:extLst>
      <p:ext uri="{BB962C8B-B14F-4D97-AF65-F5344CB8AC3E}">
        <p14:creationId xmlns:p14="http://schemas.microsoft.com/office/powerpoint/2010/main" val="322295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72743-60BC-4E76-A1CC-5BE0AA1A22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2" y="284910"/>
            <a:ext cx="7000781" cy="519112"/>
          </a:xfrm>
        </p:spPr>
        <p:txBody>
          <a:bodyPr/>
          <a:lstStyle/>
          <a:p>
            <a:r>
              <a:rPr lang="en-GB" dirty="0"/>
              <a:t>Bracketing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4C1EB-C7F8-45CD-9D28-E7A2C4450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369" y="1438275"/>
            <a:ext cx="7000781" cy="4487863"/>
          </a:xfrm>
        </p:spPr>
        <p:txBody>
          <a:bodyPr/>
          <a:lstStyle/>
          <a:p>
            <a:pPr marL="0" indent="0">
              <a:buNone/>
            </a:pPr>
            <a:r>
              <a:rPr lang="en-GB" sz="2400" u="sng" dirty="0"/>
              <a:t>Bracketing principle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= design of a stability schedule such that only samples on the extremes of certain design factors </a:t>
            </a:r>
            <a:r>
              <a:rPr lang="en-US" dirty="0"/>
              <a:t>are tested at all time points as in a full design.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Assumes that the stability of any intermediate levels is represented by the stability of the extremes tested.</a:t>
            </a:r>
          </a:p>
        </p:txBody>
      </p:sp>
    </p:spTree>
    <p:extLst>
      <p:ext uri="{BB962C8B-B14F-4D97-AF65-F5344CB8AC3E}">
        <p14:creationId xmlns:p14="http://schemas.microsoft.com/office/powerpoint/2010/main" val="364529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193FC-B1F1-42BB-BD6C-6F59A2994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266" y="303960"/>
            <a:ext cx="7000781" cy="519112"/>
          </a:xfrm>
        </p:spPr>
        <p:txBody>
          <a:bodyPr/>
          <a:lstStyle/>
          <a:p>
            <a:r>
              <a:rPr lang="en-GB" dirty="0"/>
              <a:t>Bracketing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743" y="1419224"/>
            <a:ext cx="7000782" cy="4600575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Bracketing design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Strength </a:t>
            </a:r>
          </a:p>
          <a:p>
            <a:r>
              <a:rPr lang="en-GB" dirty="0"/>
              <a:t>Applicable to studies with multiple strengths of identical or closely related formulations only (unless justified)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Container closure size and/or fill </a:t>
            </a:r>
          </a:p>
          <a:p>
            <a:r>
              <a:rPr lang="en-GB" dirty="0"/>
              <a:t>Applicable to studies of the same container closure  system where either container size or fill varies while the other factors remain constant.</a:t>
            </a:r>
          </a:p>
          <a:p>
            <a:r>
              <a:rPr lang="en-GB" dirty="0"/>
              <a:t>Selection of the extremes : comparison of various characteristics of the container closure system that may affect the product stability </a:t>
            </a:r>
          </a:p>
          <a:p>
            <a:pPr marL="714375" lvl="1" indent="0">
              <a:buNone/>
            </a:pPr>
            <a:r>
              <a:rPr lang="en-GB" sz="1800" dirty="0"/>
              <a:t>(wall thickness, closure geometry, surface area to volume ratio, headspace to volume ratio, water vapour permeation rate or oxygen permeation rate).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11945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able of content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ap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541</Words>
  <Application>Microsoft Office PowerPoint</Application>
  <PresentationFormat>Affichage à l'écran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Arial</vt:lpstr>
      <vt:lpstr>Calibri</vt:lpstr>
      <vt:lpstr>Wingdings</vt:lpstr>
      <vt:lpstr>Cover slide</vt:lpstr>
      <vt:lpstr>1_Cover slide</vt:lpstr>
      <vt:lpstr>2_Cover slide</vt:lpstr>
      <vt:lpstr>3_Cover slide</vt:lpstr>
      <vt:lpstr>4_Cover slide</vt:lpstr>
      <vt:lpstr>Table of contents</vt:lpstr>
      <vt:lpstr>Chapter slide</vt:lpstr>
      <vt:lpstr>Content slide</vt:lpstr>
      <vt:lpstr>Closing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M2M</dc:creator>
  <cp:lastModifiedBy>Sophie</cp:lastModifiedBy>
  <cp:revision>68</cp:revision>
  <dcterms:created xsi:type="dcterms:W3CDTF">2014-10-28T11:07:40Z</dcterms:created>
  <dcterms:modified xsi:type="dcterms:W3CDTF">2020-09-25T05:55:28Z</dcterms:modified>
</cp:coreProperties>
</file>