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  <p:sldMasterId id="2147483676" r:id="rId3"/>
    <p:sldMasterId id="2147483678" r:id="rId4"/>
    <p:sldMasterId id="2147483680" r:id="rId5"/>
    <p:sldMasterId id="2147483662" r:id="rId6"/>
    <p:sldMasterId id="2147483668" r:id="rId7"/>
    <p:sldMasterId id="2147483670" r:id="rId8"/>
    <p:sldMasterId id="2147483672" r:id="rId9"/>
  </p:sldMasterIdLst>
  <p:notesMasterIdLst>
    <p:notesMasterId r:id="rId28"/>
  </p:notesMasterIdLst>
  <p:sldIdLst>
    <p:sldId id="271" r:id="rId10"/>
    <p:sldId id="292" r:id="rId11"/>
    <p:sldId id="277" r:id="rId12"/>
    <p:sldId id="278" r:id="rId13"/>
    <p:sldId id="279" r:id="rId14"/>
    <p:sldId id="280" r:id="rId15"/>
    <p:sldId id="281" r:id="rId16"/>
    <p:sldId id="282" r:id="rId17"/>
    <p:sldId id="285" r:id="rId18"/>
    <p:sldId id="283" r:id="rId19"/>
    <p:sldId id="286" r:id="rId20"/>
    <p:sldId id="284" r:id="rId21"/>
    <p:sldId id="287" r:id="rId22"/>
    <p:sldId id="288" r:id="rId23"/>
    <p:sldId id="289" r:id="rId24"/>
    <p:sldId id="290" r:id="rId25"/>
    <p:sldId id="291" r:id="rId26"/>
    <p:sldId id="270" r:id="rId27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8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4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9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B5B7B-362C-C34A-9C1D-F3D5B867F265}" type="datetimeFigureOut">
              <a:rPr lang="nl-NL" smtClean="0"/>
              <a:t>25-9-2020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1DEA9-BD42-994F-B31C-88F75DEDF0E7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032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1DEA9-BD42-994F-B31C-88F75DEDF0E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1206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8881-EF58-48FA-9CC9-F62F88E74B7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9184" y="4562542"/>
            <a:ext cx="5486400" cy="520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600" b="1" dirty="0">
                <a:solidFill>
                  <a:schemeClr val="bg1"/>
                </a:solidFill>
                <a:latin typeface="Arial"/>
                <a:cs typeface="Arial"/>
              </a:rPr>
              <a:t>Presentation title</a:t>
            </a:r>
          </a:p>
          <a:p>
            <a:pPr lvl="0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625" y="5316538"/>
            <a:ext cx="5486400" cy="3939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dirty="0">
                <a:solidFill>
                  <a:schemeClr val="bg1"/>
                </a:solidFill>
                <a:latin typeface="Arial"/>
                <a:cs typeface="Arial"/>
              </a:rPr>
              <a:t>Subtitle or author’s name</a:t>
            </a:r>
          </a:p>
        </p:txBody>
      </p:sp>
    </p:spTree>
    <p:extLst>
      <p:ext uri="{BB962C8B-B14F-4D97-AF65-F5344CB8AC3E}">
        <p14:creationId xmlns:p14="http://schemas.microsoft.com/office/powerpoint/2010/main" val="2257124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dog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755"/>
            <a:ext cx="9144000" cy="590345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>
                <a:solidFill>
                  <a:schemeClr val="bg1"/>
                </a:solidFill>
                <a:latin typeface="Arial"/>
                <a:cs typeface="Arial"/>
              </a:rPr>
              <a:t>Table of contents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 baseline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Main bullet point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41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643640" y="3093604"/>
            <a:ext cx="6576723" cy="98886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>
                <a:solidFill>
                  <a:schemeClr val="bg1"/>
                </a:solidFill>
                <a:latin typeface="Arial"/>
                <a:cs typeface="Arial"/>
              </a:rPr>
              <a:t>Chapter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803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71488" y="221095"/>
            <a:ext cx="7175500" cy="5365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218BA7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3000" dirty="0">
                <a:solidFill>
                  <a:srgbClr val="218BA7"/>
                </a:solidFill>
                <a:latin typeface="Arial"/>
                <a:cs typeface="Arial"/>
              </a:rPr>
              <a:t>Slide title</a:t>
            </a:r>
          </a:p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8" y="1366838"/>
            <a:ext cx="8358187" cy="47196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091015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33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8881-EF58-48FA-9CC9-F62F88E74B7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9184" y="4562542"/>
            <a:ext cx="5486400" cy="520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600" b="1" dirty="0">
                <a:solidFill>
                  <a:schemeClr val="bg1"/>
                </a:solidFill>
                <a:latin typeface="Arial"/>
                <a:cs typeface="Arial"/>
              </a:rPr>
              <a:t>Presentation title</a:t>
            </a:r>
          </a:p>
          <a:p>
            <a:pPr lvl="0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625" y="5316538"/>
            <a:ext cx="5486400" cy="3939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dirty="0">
                <a:solidFill>
                  <a:schemeClr val="bg1"/>
                </a:solidFill>
                <a:latin typeface="Arial"/>
                <a:cs typeface="Arial"/>
              </a:rPr>
              <a:t>Subtitle or author’s name</a:t>
            </a:r>
          </a:p>
        </p:txBody>
      </p:sp>
    </p:spTree>
    <p:extLst>
      <p:ext uri="{BB962C8B-B14F-4D97-AF65-F5344CB8AC3E}">
        <p14:creationId xmlns:p14="http://schemas.microsoft.com/office/powerpoint/2010/main" val="88893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8881-EF58-48FA-9CC9-F62F88E74B7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9184" y="4562542"/>
            <a:ext cx="5486400" cy="520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600" b="1" dirty="0">
                <a:solidFill>
                  <a:schemeClr val="bg1"/>
                </a:solidFill>
                <a:latin typeface="Arial"/>
                <a:cs typeface="Arial"/>
              </a:rPr>
              <a:t>Presentation title</a:t>
            </a:r>
          </a:p>
          <a:p>
            <a:pPr lvl="0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625" y="5316538"/>
            <a:ext cx="5486400" cy="3939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dirty="0">
                <a:solidFill>
                  <a:schemeClr val="bg1"/>
                </a:solidFill>
                <a:latin typeface="Arial"/>
                <a:cs typeface="Arial"/>
              </a:rPr>
              <a:t>Subtitle or author’s name</a:t>
            </a:r>
          </a:p>
        </p:txBody>
      </p:sp>
    </p:spTree>
    <p:extLst>
      <p:ext uri="{BB962C8B-B14F-4D97-AF65-F5344CB8AC3E}">
        <p14:creationId xmlns:p14="http://schemas.microsoft.com/office/powerpoint/2010/main" val="269386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8881-EF58-48FA-9CC9-F62F88E74B7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9184" y="4562542"/>
            <a:ext cx="5486400" cy="520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600" b="1" dirty="0">
                <a:solidFill>
                  <a:schemeClr val="bg1"/>
                </a:solidFill>
                <a:latin typeface="Arial"/>
                <a:cs typeface="Arial"/>
              </a:rPr>
              <a:t>Presentation title</a:t>
            </a:r>
          </a:p>
          <a:p>
            <a:pPr lvl="0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625" y="5316538"/>
            <a:ext cx="5486400" cy="3939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dirty="0">
                <a:solidFill>
                  <a:schemeClr val="bg1"/>
                </a:solidFill>
                <a:latin typeface="Arial"/>
                <a:cs typeface="Arial"/>
              </a:rPr>
              <a:t>Subtitle or author’s name</a:t>
            </a:r>
          </a:p>
        </p:txBody>
      </p:sp>
    </p:spTree>
    <p:extLst>
      <p:ext uri="{BB962C8B-B14F-4D97-AF65-F5344CB8AC3E}">
        <p14:creationId xmlns:p14="http://schemas.microsoft.com/office/powerpoint/2010/main" val="42214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8881-EF58-48FA-9CC9-F62F88E74B7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9184" y="4562542"/>
            <a:ext cx="5486400" cy="520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600" b="1" dirty="0">
                <a:solidFill>
                  <a:schemeClr val="bg1"/>
                </a:solidFill>
                <a:latin typeface="Arial"/>
                <a:cs typeface="Arial"/>
              </a:rPr>
              <a:t>Presentation title</a:t>
            </a:r>
          </a:p>
          <a:p>
            <a:pPr lvl="0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625" y="5316538"/>
            <a:ext cx="5486400" cy="3939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dirty="0">
                <a:solidFill>
                  <a:schemeClr val="bg1"/>
                </a:solidFill>
                <a:latin typeface="Arial"/>
                <a:cs typeface="Arial"/>
              </a:rPr>
              <a:t>Subtitle or author’s name</a:t>
            </a:r>
          </a:p>
        </p:txBody>
      </p:sp>
    </p:spTree>
    <p:extLst>
      <p:ext uri="{BB962C8B-B14F-4D97-AF65-F5344CB8AC3E}">
        <p14:creationId xmlns:p14="http://schemas.microsoft.com/office/powerpoint/2010/main" val="215305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ou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>
                <a:solidFill>
                  <a:schemeClr val="bg1"/>
                </a:solidFill>
                <a:latin typeface="Arial"/>
                <a:cs typeface="Arial"/>
              </a:rPr>
              <a:t>Table of contents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Main bullet point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4" name="Afbeelding 4" descr="triangle_VIC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6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cow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755"/>
            <a:ext cx="9144000" cy="590345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>
                <a:solidFill>
                  <a:schemeClr val="bg1"/>
                </a:solidFill>
                <a:latin typeface="Arial"/>
                <a:cs typeface="Arial"/>
              </a:rPr>
              <a:t>Table of contents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Main bullet point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47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pig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5" descr="image_1_TD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754"/>
            <a:ext cx="9144000" cy="591615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>
                <a:solidFill>
                  <a:schemeClr val="bg1"/>
                </a:solidFill>
                <a:latin typeface="Arial"/>
                <a:cs typeface="Arial"/>
              </a:rPr>
              <a:t>Table of contents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Main bullet point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3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landscap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455"/>
            <a:ext cx="9144000" cy="5890757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4000" dirty="0">
                <a:solidFill>
                  <a:schemeClr val="bg1"/>
                </a:solidFill>
                <a:latin typeface="Arial"/>
                <a:cs typeface="Arial"/>
              </a:rPr>
              <a:t>Table of contents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Main bullet point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Afbeelding 4" descr="triangle_VICH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3187700" cy="91440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91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"/>
            <a:ext cx="9144000" cy="68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2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1" r="29409" b="2174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5" descr="triangle_VICH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0534"/>
            <a:ext cx="3187700" cy="914400"/>
          </a:xfrm>
          <a:prstGeom prst="rect">
            <a:avLst/>
          </a:prstGeom>
        </p:spPr>
      </p:pic>
      <p:pic>
        <p:nvPicPr>
          <p:cNvPr id="7" name="75BFF09E-E638-4F40-9AC6-EB85DE5E701B" descr="6D9D3164-4440-447E-B53E-75E01F3A8D3E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71" y="304405"/>
            <a:ext cx="1559858" cy="97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ccarlisle\Desktop\Vich.pn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1" b="9415"/>
          <a:stretch/>
        </p:blipFill>
        <p:spPr bwMode="auto">
          <a:xfrm>
            <a:off x="2845909" y="215155"/>
            <a:ext cx="4294480" cy="83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10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23017" r="18544" b="2174"/>
          <a:stretch/>
        </p:blipFill>
        <p:spPr bwMode="auto">
          <a:xfrm>
            <a:off x="0" y="1"/>
            <a:ext cx="9169044" cy="687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5" name="Afbeelding 5" descr="triangle_VICH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0534"/>
            <a:ext cx="3187700" cy="914400"/>
          </a:xfrm>
          <a:prstGeom prst="rect">
            <a:avLst/>
          </a:prstGeom>
        </p:spPr>
      </p:pic>
      <p:pic>
        <p:nvPicPr>
          <p:cNvPr id="7" name="75BFF09E-E638-4F40-9AC6-EB85DE5E701B" descr="6D9D3164-4440-447E-B53E-75E01F3A8D3E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71" y="304405"/>
            <a:ext cx="1559858" cy="97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ccarlisle\Desktop\Vich.pn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1" b="9415"/>
          <a:stretch/>
        </p:blipFill>
        <p:spPr bwMode="auto">
          <a:xfrm>
            <a:off x="2845909" y="215155"/>
            <a:ext cx="4294480" cy="83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64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9" r="30761" b="193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5" name="Afbeelding 5" descr="triangle_VICH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0534"/>
            <a:ext cx="3187700" cy="914400"/>
          </a:xfrm>
          <a:prstGeom prst="rect">
            <a:avLst/>
          </a:prstGeom>
        </p:spPr>
      </p:pic>
      <p:pic>
        <p:nvPicPr>
          <p:cNvPr id="7" name="75BFF09E-E638-4F40-9AC6-EB85DE5E701B" descr="6D9D3164-4440-447E-B53E-75E01F3A8D3E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71" y="304405"/>
            <a:ext cx="1559858" cy="97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ccarlisle\Desktop\Vich.pn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1" b="9415"/>
          <a:stretch/>
        </p:blipFill>
        <p:spPr bwMode="auto">
          <a:xfrm>
            <a:off x="2845909" y="215155"/>
            <a:ext cx="4294480" cy="83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74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553" r="37912" b="10340"/>
          <a:stretch/>
        </p:blipFill>
        <p:spPr bwMode="auto">
          <a:xfrm>
            <a:off x="0" y="-17011"/>
            <a:ext cx="9144000" cy="689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5" name="Afbeelding 5" descr="triangle_VICH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0534"/>
            <a:ext cx="3187700" cy="914400"/>
          </a:xfrm>
          <a:prstGeom prst="rect">
            <a:avLst/>
          </a:prstGeom>
        </p:spPr>
      </p:pic>
      <p:pic>
        <p:nvPicPr>
          <p:cNvPr id="7" name="75BFF09E-E638-4F40-9AC6-EB85DE5E701B" descr="6D9D3164-4440-447E-B53E-75E01F3A8D3E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71" y="304405"/>
            <a:ext cx="1559858" cy="97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ccarlisle\Desktop\Vich.pn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1" b="9415"/>
          <a:stretch/>
        </p:blipFill>
        <p:spPr bwMode="auto">
          <a:xfrm>
            <a:off x="2845909" y="215155"/>
            <a:ext cx="4294480" cy="83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11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9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"/>
            <a:ext cx="9144000" cy="6846513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4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54190"/>
          </a:xfrm>
          <a:prstGeom prst="rect">
            <a:avLst/>
          </a:prstGeom>
        </p:spPr>
      </p:pic>
      <p:pic>
        <p:nvPicPr>
          <p:cNvPr id="9" name="Afbeelding 5" descr="triangle_VICH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0534"/>
            <a:ext cx="3187700" cy="914400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4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"/>
            <a:ext cx="9144000" cy="6846513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0" y="6383618"/>
            <a:ext cx="465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48881-EF58-48FA-9CC9-F62F88E74B7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94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8626" y="2133378"/>
            <a:ext cx="6838950" cy="520700"/>
          </a:xfrm>
        </p:spPr>
        <p:txBody>
          <a:bodyPr/>
          <a:lstStyle/>
          <a:p>
            <a:r>
              <a:rPr lang="en-GB" b="1" dirty="0"/>
              <a:t>GL18 (R) – Impurities: Residual Solvents in New Veterinary Medicinal Products, Active Substance and Excipients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867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CA56F-E965-4AC5-8C3F-3157BA95A2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183" y="284910"/>
            <a:ext cx="7000781" cy="519112"/>
          </a:xfrm>
        </p:spPr>
        <p:txBody>
          <a:bodyPr/>
          <a:lstStyle/>
          <a:p>
            <a:r>
              <a:rPr lang="en-US" dirty="0"/>
              <a:t>Principle (next)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74727F-1B11-4951-BE58-BCA653CC5F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438275"/>
            <a:ext cx="7534275" cy="2714625"/>
          </a:xfrm>
        </p:spPr>
        <p:txBody>
          <a:bodyPr/>
          <a:lstStyle/>
          <a:p>
            <a:r>
              <a:rPr lang="en-US" dirty="0"/>
              <a:t>Class 2 solvents: </a:t>
            </a:r>
          </a:p>
          <a:p>
            <a:pPr lvl="1"/>
            <a:r>
              <a:rPr lang="en-US" sz="1800" dirty="0"/>
              <a:t>Limit use wherever possible and/or reduce amount by processing</a:t>
            </a:r>
          </a:p>
          <a:p>
            <a:pPr lvl="1"/>
            <a:r>
              <a:rPr lang="en-US" sz="1800" dirty="0"/>
              <a:t>PDE limits are provided in GL18 table 2 and based on safety data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Acetonitrile 4.1 mg/day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Hexane 2.9 mg/day…</a:t>
            </a:r>
          </a:p>
        </p:txBody>
      </p:sp>
    </p:spTree>
    <p:extLst>
      <p:ext uri="{BB962C8B-B14F-4D97-AF65-F5344CB8AC3E}">
        <p14:creationId xmlns:p14="http://schemas.microsoft.com/office/powerpoint/2010/main" val="3549698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7BD0ED-89CC-419A-B0FC-5F1D8EE2C7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183" y="237285"/>
            <a:ext cx="7000781" cy="519112"/>
          </a:xfrm>
        </p:spPr>
        <p:txBody>
          <a:bodyPr/>
          <a:lstStyle/>
          <a:p>
            <a:r>
              <a:rPr lang="en-US" dirty="0"/>
              <a:t>Principle (next)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36C72-CC77-4559-9725-923358616E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9125" y="1438275"/>
            <a:ext cx="7353300" cy="2619375"/>
          </a:xfrm>
        </p:spPr>
        <p:txBody>
          <a:bodyPr/>
          <a:lstStyle/>
          <a:p>
            <a:r>
              <a:rPr lang="en-US" dirty="0"/>
              <a:t>Class 3 solvents: </a:t>
            </a:r>
          </a:p>
          <a:p>
            <a:pPr lvl="1"/>
            <a:r>
              <a:rPr lang="en-US" sz="1800" dirty="0"/>
              <a:t>Limit use wherever possible and/or reduce amount by processing</a:t>
            </a:r>
          </a:p>
          <a:p>
            <a:pPr lvl="1"/>
            <a:r>
              <a:rPr lang="en-US" sz="1800" dirty="0"/>
              <a:t>PDE limits 50 mg/day for all class 3 solvents (GL18 table 3)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Ethanol, isopropyl alcohol, acetone..(remember benzene contamination risk for acetone)</a:t>
            </a:r>
          </a:p>
        </p:txBody>
      </p:sp>
    </p:spTree>
    <p:extLst>
      <p:ext uri="{BB962C8B-B14F-4D97-AF65-F5344CB8AC3E}">
        <p14:creationId xmlns:p14="http://schemas.microsoft.com/office/powerpoint/2010/main" val="4189131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1B79A-2E61-4760-808A-6017DEA5CC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3389" y="246810"/>
            <a:ext cx="7000781" cy="519112"/>
          </a:xfrm>
        </p:spPr>
        <p:txBody>
          <a:bodyPr/>
          <a:lstStyle/>
          <a:p>
            <a:r>
              <a:rPr lang="en-US" dirty="0"/>
              <a:t>Options for Class 2 solvents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19077B-7AEA-4F94-8E4E-DA0077ECA2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466850"/>
            <a:ext cx="7486650" cy="2114550"/>
          </a:xfrm>
        </p:spPr>
        <p:txBody>
          <a:bodyPr/>
          <a:lstStyle/>
          <a:p>
            <a:r>
              <a:rPr lang="en-US" dirty="0"/>
              <a:t>Option 1</a:t>
            </a:r>
          </a:p>
          <a:p>
            <a:pPr lvl="1"/>
            <a:r>
              <a:rPr lang="en-US" sz="1800" dirty="0">
                <a:solidFill>
                  <a:srgbClr val="218BA7"/>
                </a:solidFill>
              </a:rPr>
              <a:t>Assumption is that maximum daily dose of VMP is 10g</a:t>
            </a:r>
          </a:p>
          <a:p>
            <a:pPr lvl="1"/>
            <a:r>
              <a:rPr lang="en-US" sz="1800" dirty="0">
                <a:solidFill>
                  <a:srgbClr val="218BA7"/>
                </a:solidFill>
              </a:rPr>
              <a:t>If concentration limits for class 2 solvents are below values in table 2, then no further justification is needed</a:t>
            </a:r>
          </a:p>
          <a:p>
            <a:pPr lvl="1"/>
            <a:r>
              <a:rPr lang="en-US" sz="1800" dirty="0">
                <a:solidFill>
                  <a:srgbClr val="218BA7"/>
                </a:solidFill>
              </a:rPr>
              <a:t>However if class 2 limits are exceeded and daily dose is less than 10g then Option 2 is applied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8697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6ACC0B-A0B4-4B8F-BA12-AC954847DE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6725" y="238125"/>
            <a:ext cx="6980985" cy="527797"/>
          </a:xfrm>
        </p:spPr>
        <p:txBody>
          <a:bodyPr/>
          <a:lstStyle/>
          <a:p>
            <a:r>
              <a:rPr lang="en-US" dirty="0"/>
              <a:t>Options for Class 2 solvents (next)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BC041-B67D-47A1-B023-0977F321BC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9125" y="1457324"/>
            <a:ext cx="8121650" cy="2647951"/>
          </a:xfrm>
        </p:spPr>
        <p:txBody>
          <a:bodyPr/>
          <a:lstStyle/>
          <a:p>
            <a:r>
              <a:rPr lang="en-US" dirty="0"/>
              <a:t>Option 2</a:t>
            </a:r>
          </a:p>
          <a:p>
            <a:pPr lvl="1"/>
            <a:r>
              <a:rPr lang="en-US" sz="1800" dirty="0"/>
              <a:t>Amounts of class 2 solvents in each component (active substance and excipients) of the VMP are added together</a:t>
            </a:r>
          </a:p>
          <a:p>
            <a:pPr lvl="1"/>
            <a:r>
              <a:rPr lang="en-US" sz="1800" dirty="0"/>
              <a:t>Maximum daily dose of the product is used to calculate exposure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exposure is less than PDE for each solvent then GL18 is met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to assess worst case if product has multiple strengths and/or dose regimens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PDE exceeded then Option 3 can be used</a:t>
            </a:r>
          </a:p>
        </p:txBody>
      </p:sp>
    </p:spTree>
    <p:extLst>
      <p:ext uri="{BB962C8B-B14F-4D97-AF65-F5344CB8AC3E}">
        <p14:creationId xmlns:p14="http://schemas.microsoft.com/office/powerpoint/2010/main" val="99563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83E09F-655D-4A9C-A5DF-BB4EA12255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4813" y="256335"/>
            <a:ext cx="7000034" cy="519112"/>
          </a:xfrm>
        </p:spPr>
        <p:txBody>
          <a:bodyPr/>
          <a:lstStyle/>
          <a:p>
            <a:r>
              <a:rPr lang="en-US" dirty="0"/>
              <a:t>Options for Class 2 solvents (next)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D8748-97C8-4490-886D-25FFE67BE8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9125" y="1343024"/>
            <a:ext cx="7305675" cy="4087813"/>
          </a:xfrm>
        </p:spPr>
        <p:txBody>
          <a:bodyPr/>
          <a:lstStyle/>
          <a:p>
            <a:r>
              <a:rPr lang="en-US" dirty="0"/>
              <a:t>Option 3</a:t>
            </a:r>
          </a:p>
          <a:p>
            <a:pPr lvl="1"/>
            <a:r>
              <a:rPr lang="en-US" sz="1800" dirty="0"/>
              <a:t>Justification can be made for higher levels than the PDE on a case-by-case basis: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Correction for bodyweight of actual target species to recalculate actual PDE – 50kg human vs 450kg cow or 110kg pig.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toxicological data to allow new PDE to be calculated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to reduce level of solvent shown to be impracticable and Benefit-Risk assessment to support product with residual solvent at higher level.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Dosage route: topical vs oral vs injection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monthly vs daily dosing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with higher safety risks due to other factors such as oncology VMPs.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879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629E87-77C4-4D1A-A11A-DEFAF41CE1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151" y="256335"/>
            <a:ext cx="7000034" cy="519112"/>
          </a:xfrm>
        </p:spPr>
        <p:txBody>
          <a:bodyPr/>
          <a:lstStyle/>
          <a:p>
            <a:r>
              <a:rPr lang="en-US" dirty="0"/>
              <a:t>Options for Class 3 solvents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9C27B-65DE-428E-ACCA-02D9C62F60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9126" y="1438275"/>
            <a:ext cx="6819060" cy="4487863"/>
          </a:xfrm>
        </p:spPr>
        <p:txBody>
          <a:bodyPr/>
          <a:lstStyle/>
          <a:p>
            <a:r>
              <a:rPr lang="en-US" dirty="0"/>
              <a:t>Option 1</a:t>
            </a:r>
          </a:p>
          <a:p>
            <a:pPr lvl="1"/>
            <a:r>
              <a:rPr lang="en-US" sz="1800" dirty="0"/>
              <a:t>If levels are less than 0.5% (5000 ppm) then no further justification needed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Assumes daily dose of 10g</a:t>
            </a:r>
          </a:p>
          <a:p>
            <a:r>
              <a:rPr lang="en-US" dirty="0"/>
              <a:t>Option 2</a:t>
            </a:r>
          </a:p>
          <a:p>
            <a:pPr lvl="1"/>
            <a:r>
              <a:rPr lang="en-US" sz="1800" dirty="0"/>
              <a:t>Use actual daily dose to justify on PDE of 50 mg/day (as for Class 2 solvents)</a:t>
            </a:r>
          </a:p>
          <a:p>
            <a:pPr lvl="1"/>
            <a:r>
              <a:rPr lang="en-US" sz="1800" dirty="0"/>
              <a:t>Also manufacturing capability assessment to justify higher levels of class 3 solvents.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3992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0F43AD-3436-46B9-8AAE-BF6A68771C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4813" y="237285"/>
            <a:ext cx="7000034" cy="519112"/>
          </a:xfrm>
        </p:spPr>
        <p:txBody>
          <a:bodyPr/>
          <a:lstStyle/>
          <a:p>
            <a:r>
              <a:rPr lang="en-US" dirty="0"/>
              <a:t>Solvents with no adequate toxicological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18DEC-BB5D-4976-914F-773BA62AA9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4813" y="1340528"/>
            <a:ext cx="7729537" cy="458561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Table 4</a:t>
            </a:r>
            <a:r>
              <a:rPr lang="en-US" dirty="0"/>
              <a:t>: Solvents for which no adequate toxicological data was found </a:t>
            </a:r>
          </a:p>
          <a:p>
            <a:r>
              <a:rPr lang="en-US" dirty="0"/>
              <a:t>These are solvents which may be useful but for which there is insufficient safety data on which to base PDE</a:t>
            </a:r>
          </a:p>
          <a:p>
            <a:r>
              <a:rPr lang="en-US" dirty="0"/>
              <a:t>Example of Isopropyl ether present in Active Substance and hence VMP</a:t>
            </a:r>
          </a:p>
          <a:p>
            <a:pPr lvl="1"/>
            <a:r>
              <a:rPr lang="en-US" sz="1600" dirty="0"/>
              <a:t>Safety (MSDS) provided and argument based on similarity to diethyl ether, a class 3 solvent</a:t>
            </a:r>
          </a:p>
          <a:p>
            <a:pPr lvl="1"/>
            <a:r>
              <a:rPr lang="en-US" sz="1600" dirty="0"/>
              <a:t>Level of Active Subs in final VMP gave maximum exposure &lt;0.03 mg/day </a:t>
            </a:r>
            <a:r>
              <a:rPr lang="en-US" sz="1600" dirty="0" err="1"/>
              <a:t>cf</a:t>
            </a:r>
            <a:r>
              <a:rPr lang="en-US" sz="1600" dirty="0"/>
              <a:t> ethyl ether 50mg/day</a:t>
            </a:r>
          </a:p>
          <a:p>
            <a:pPr lvl="1"/>
            <a:r>
              <a:rPr lang="en-US" sz="1600" dirty="0"/>
              <a:t>Argument accepted by National Agencies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477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44A117-6995-4D50-B494-36EA03764E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5639" y="246810"/>
            <a:ext cx="7000781" cy="519112"/>
          </a:xfrm>
        </p:spPr>
        <p:txBody>
          <a:bodyPr/>
          <a:lstStyle/>
          <a:p>
            <a:r>
              <a:rPr lang="en-US" dirty="0"/>
              <a:t>Flow chart for residual solvents assessment</a:t>
            </a:r>
          </a:p>
          <a:p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C8BC784-9CCD-4ACB-80F5-5C4048ABD362}"/>
              </a:ext>
            </a:extLst>
          </p:cNvPr>
          <p:cNvSpPr>
            <a:spLocks noGrp="1"/>
          </p:cNvSpPr>
          <p:nvPr/>
        </p:nvSpPr>
        <p:spPr>
          <a:xfrm>
            <a:off x="1673932" y="2821348"/>
            <a:ext cx="7016824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489E36-8D86-40FC-9C57-5A896C35C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5200"/>
            <a:ext cx="9144001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548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21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9CAE3B3-91EB-4D3C-8633-82DA20A8B3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4066" y="170610"/>
            <a:ext cx="7000781" cy="519112"/>
          </a:xfrm>
        </p:spPr>
        <p:txBody>
          <a:bodyPr/>
          <a:lstStyle/>
          <a:p>
            <a:r>
              <a:rPr lang="en-GB" dirty="0"/>
              <a:t>Disclaimer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A099D20-7B8F-4244-80ED-56AF86CB10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7792" y="1959211"/>
            <a:ext cx="6068415" cy="4419600"/>
          </a:xfrm>
        </p:spPr>
        <p:txBody>
          <a:bodyPr/>
          <a:lstStyle/>
          <a:p>
            <a:r>
              <a:rPr lang="en-US" dirty="0"/>
              <a:t>These slides have been provided for training purposes only.  The presenter has made every attempt to ensure that they are consistent with relevant VICH guideline(s).</a:t>
            </a:r>
          </a:p>
          <a:p>
            <a:r>
              <a:rPr lang="en-US" dirty="0"/>
              <a:t>As always, the original Guideline(s) should be used as the primary source of information for working with regulators.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9557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F72743-60BC-4E76-A1CC-5BE0AA1A22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4813" y="294435"/>
            <a:ext cx="7000781" cy="519112"/>
          </a:xfrm>
        </p:spPr>
        <p:txBody>
          <a:bodyPr/>
          <a:lstStyle/>
          <a:p>
            <a:r>
              <a:rPr lang="en-GB" dirty="0"/>
              <a:t>Quality Guidelines on impurities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4C1EB-C7F8-45CD-9D28-E7A2C44501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GL 18 is one of the guidelines which belongs to the group of guidelines dealing with impurities:</a:t>
            </a:r>
          </a:p>
          <a:p>
            <a:endParaRPr lang="en-US" dirty="0"/>
          </a:p>
          <a:p>
            <a:r>
              <a:rPr lang="en-US" dirty="0"/>
              <a:t>GL10 (R) – Impurities in New Veterinary Drug Substances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GL11 (R) - Impurities in New Veterinary Medicinal Products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GL18 (R) – Impurities – Residual Solvents in New Veterinary Medicinal Products, Active Substance and Excipients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293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7CDCD5-0034-4465-A160-17F077E3AC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8082" y="265860"/>
            <a:ext cx="7000781" cy="519112"/>
          </a:xfrm>
        </p:spPr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159B1-DD91-4C52-9FA3-BAC7C41078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49" y="1506538"/>
            <a:ext cx="8112125" cy="4419600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Scope</a:t>
            </a:r>
          </a:p>
          <a:p>
            <a:r>
              <a:rPr lang="en-US" dirty="0"/>
              <a:t>Analytical Methods</a:t>
            </a:r>
          </a:p>
          <a:p>
            <a:r>
              <a:rPr lang="en-US" dirty="0"/>
              <a:t>Principle</a:t>
            </a:r>
          </a:p>
          <a:p>
            <a:pPr lvl="1"/>
            <a:r>
              <a:rPr lang="en-US" sz="1600" dirty="0"/>
              <a:t>Class 1 Solvents</a:t>
            </a:r>
          </a:p>
          <a:p>
            <a:pPr lvl="1"/>
            <a:r>
              <a:rPr lang="en-US" sz="1600" dirty="0"/>
              <a:t>Class 2 Solvents</a:t>
            </a:r>
          </a:p>
          <a:p>
            <a:pPr lvl="1"/>
            <a:r>
              <a:rPr lang="en-US" sz="1600" dirty="0"/>
              <a:t>Class 3 Solvents</a:t>
            </a:r>
          </a:p>
          <a:p>
            <a:r>
              <a:rPr lang="en-US" dirty="0"/>
              <a:t>Options for Class 2 Solvents</a:t>
            </a:r>
          </a:p>
          <a:p>
            <a:r>
              <a:rPr lang="en-US" dirty="0"/>
              <a:t>Options for Class 3 Solvents</a:t>
            </a:r>
          </a:p>
          <a:p>
            <a:r>
              <a:rPr lang="en-US" dirty="0"/>
              <a:t>Table 4: Solvents for which no adequate Toxicological Data was found </a:t>
            </a:r>
          </a:p>
          <a:p>
            <a:r>
              <a:rPr lang="en-US" dirty="0"/>
              <a:t>Residual Solvents Assessment – Flow Chart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6201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76A260-E509-4162-919D-57E76B5686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167" y="294435"/>
            <a:ext cx="7000781" cy="519112"/>
          </a:xfrm>
        </p:spPr>
        <p:txBody>
          <a:bodyPr/>
          <a:lstStyle/>
          <a:p>
            <a:r>
              <a:rPr lang="en-US" dirty="0"/>
              <a:t>Introduction</a:t>
            </a:r>
            <a:endParaRPr lang="en-GB" sz="2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BE5E5-A60E-4362-AF32-87117E55F9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599" y="1457325"/>
            <a:ext cx="7277101" cy="4468813"/>
          </a:xfrm>
        </p:spPr>
        <p:txBody>
          <a:bodyPr/>
          <a:lstStyle/>
          <a:p>
            <a:r>
              <a:rPr lang="en-US" dirty="0"/>
              <a:t>The objective of GL18 is to recommend acceptable amounts of residual solvents in pharmaceuticals for the safety of target animal and residues in food animals.</a:t>
            </a:r>
          </a:p>
          <a:p>
            <a:r>
              <a:rPr lang="en-US" dirty="0"/>
              <a:t>There is no safe residual solvent level and so all should be removed to the “maximum extent possible”</a:t>
            </a:r>
          </a:p>
          <a:p>
            <a:r>
              <a:rPr lang="en-US" dirty="0"/>
              <a:t>GL18 defines recommend limits based on safety data</a:t>
            </a:r>
          </a:p>
          <a:p>
            <a:r>
              <a:rPr lang="en-US" dirty="0"/>
              <a:t>Guideline is also copied verbatim to </a:t>
            </a:r>
            <a:r>
              <a:rPr lang="en-US" dirty="0" err="1"/>
              <a:t>Ph.Eur</a:t>
            </a:r>
            <a:r>
              <a:rPr lang="en-US" dirty="0"/>
              <a:t>. (5.4) and USP</a:t>
            </a:r>
          </a:p>
          <a:p>
            <a:r>
              <a:rPr lang="en-US" dirty="0"/>
              <a:t>Based on human health assumptions which are extrapolated to vet medicines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771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FB365C-8A82-44CA-A845-76B29AD969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96" y="275385"/>
            <a:ext cx="7000781" cy="519112"/>
          </a:xfrm>
        </p:spPr>
        <p:txBody>
          <a:bodyPr/>
          <a:lstStyle/>
          <a:p>
            <a:r>
              <a:rPr lang="en-US" dirty="0"/>
              <a:t>Scope of GL18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63F47-92D2-41E7-B520-0E7F06FA6C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599" y="1476375"/>
            <a:ext cx="8149479" cy="4141788"/>
          </a:xfrm>
        </p:spPr>
        <p:txBody>
          <a:bodyPr/>
          <a:lstStyle/>
          <a:p>
            <a:r>
              <a:rPr lang="en-US" dirty="0"/>
              <a:t>Applies to new VMPs, active substances and excipients</a:t>
            </a:r>
          </a:p>
          <a:p>
            <a:r>
              <a:rPr lang="en-US" dirty="0"/>
              <a:t>Also applies to VMPs containing existing active substances</a:t>
            </a:r>
          </a:p>
          <a:p>
            <a:pPr lvl="1"/>
            <a:r>
              <a:rPr lang="en-US" sz="1800" dirty="0"/>
              <a:t>See EMEA/CVMP/423/01-FINAL (May 2001)</a:t>
            </a:r>
          </a:p>
          <a:p>
            <a:r>
              <a:rPr lang="en-US" dirty="0"/>
              <a:t>Does </a:t>
            </a:r>
            <a:r>
              <a:rPr lang="en-US" u="sng" dirty="0"/>
              <a:t>not</a:t>
            </a:r>
            <a:r>
              <a:rPr lang="en-US" dirty="0"/>
              <a:t> apply to:</a:t>
            </a:r>
          </a:p>
          <a:p>
            <a:pPr lvl="1"/>
            <a:r>
              <a:rPr lang="en-US" sz="1800" dirty="0"/>
              <a:t>Solvents used as excipients</a:t>
            </a:r>
          </a:p>
          <a:p>
            <a:pPr marL="895350" lvl="2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 limited to 50mg/day as residual solvent but can be 70% as solvent in VMP</a:t>
            </a:r>
          </a:p>
          <a:p>
            <a:pPr lvl="1"/>
            <a:r>
              <a:rPr lang="en-US" sz="1800" dirty="0"/>
              <a:t>Solvents generated as degradation products such as acetic acid from acetates</a:t>
            </a:r>
          </a:p>
          <a:p>
            <a:pPr marL="895350" lvl="2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controlled as impurities and related substances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117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CCB878-9B0A-4277-BB60-659383B80D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6658" y="265860"/>
            <a:ext cx="7000781" cy="519112"/>
          </a:xfrm>
        </p:spPr>
        <p:txBody>
          <a:bodyPr/>
          <a:lstStyle/>
          <a:p>
            <a:r>
              <a:rPr lang="en-US" dirty="0"/>
              <a:t>Analytical 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01286-6148-4F2D-B3C5-575C0F14D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599" y="1457324"/>
            <a:ext cx="8154241" cy="4259263"/>
          </a:xfrm>
        </p:spPr>
        <p:txBody>
          <a:bodyPr/>
          <a:lstStyle/>
          <a:p>
            <a:r>
              <a:rPr lang="en-US" dirty="0"/>
              <a:t>Residual solvents should be determined by validated analytical method.</a:t>
            </a:r>
          </a:p>
          <a:p>
            <a:r>
              <a:rPr lang="en-US" dirty="0"/>
              <a:t>Method is </a:t>
            </a:r>
            <a:r>
              <a:rPr lang="en-US" u="sng" dirty="0"/>
              <a:t>usually</a:t>
            </a:r>
            <a:r>
              <a:rPr lang="en-US" dirty="0"/>
              <a:t> gas chromatography but other analytical procedure can be justified</a:t>
            </a:r>
          </a:p>
          <a:p>
            <a:pPr lvl="1"/>
            <a:r>
              <a:rPr lang="en-US" sz="1800" dirty="0"/>
              <a:t>Methods for determining solvents are described in </a:t>
            </a:r>
            <a:r>
              <a:rPr lang="en-US" sz="1800" dirty="0" err="1"/>
              <a:t>Ph.Eur</a:t>
            </a:r>
            <a:r>
              <a:rPr lang="en-US" sz="1800" dirty="0"/>
              <a:t>.</a:t>
            </a:r>
          </a:p>
          <a:p>
            <a:r>
              <a:rPr lang="en-US" dirty="0"/>
              <a:t>If </a:t>
            </a:r>
            <a:r>
              <a:rPr lang="en-US" u="sng" dirty="0"/>
              <a:t>only</a:t>
            </a:r>
            <a:r>
              <a:rPr lang="en-US" dirty="0"/>
              <a:t> class 3 solvents are present non-specific method such as ‘loss on drying’ may be used if justified</a:t>
            </a:r>
          </a:p>
          <a:p>
            <a:pPr lvl="1"/>
            <a:r>
              <a:rPr lang="en-US" sz="1800" dirty="0"/>
              <a:t>May need adjustment for high water content products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004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E62440-A842-4CAB-9E68-EFA002E6F6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182" y="303960"/>
            <a:ext cx="7000781" cy="519112"/>
          </a:xfrm>
        </p:spPr>
        <p:txBody>
          <a:bodyPr/>
          <a:lstStyle/>
          <a:p>
            <a:r>
              <a:rPr lang="en-US" dirty="0"/>
              <a:t>Principle</a:t>
            </a:r>
            <a:endParaRPr lang="en-GB" sz="2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8754C-A92C-467E-AA46-5BA2BEEC98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466850"/>
            <a:ext cx="7200900" cy="4230688"/>
          </a:xfrm>
          <a:noFill/>
        </p:spPr>
        <p:txBody>
          <a:bodyPr/>
          <a:lstStyle/>
          <a:p>
            <a:r>
              <a:rPr lang="en-US" dirty="0"/>
              <a:t>Uses ‘Permitted Daily Exposure’ (PDE) to set limits for residual solvents</a:t>
            </a:r>
          </a:p>
          <a:p>
            <a:r>
              <a:rPr lang="en-US" dirty="0"/>
              <a:t>Four types/classes of solvents are defined</a:t>
            </a:r>
          </a:p>
          <a:p>
            <a:pPr lvl="1"/>
            <a:r>
              <a:rPr lang="en-US" sz="1800" dirty="0"/>
              <a:t>Class 1: to be avoided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218BA7"/>
                </a:solidFill>
              </a:rPr>
              <a:t>Known/suspected human carcinogens, environmental hazards</a:t>
            </a:r>
          </a:p>
          <a:p>
            <a:pPr lvl="1"/>
            <a:r>
              <a:rPr lang="en-US" sz="1800" dirty="0"/>
              <a:t>Class 2: to be limited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218BA7"/>
                </a:solidFill>
              </a:rPr>
              <a:t>Non-genotoxic animal carcinogens, neurotoxicity, teratogenicity</a:t>
            </a:r>
            <a:r>
              <a:rPr lang="en-US" sz="1600" dirty="0"/>
              <a:t> </a:t>
            </a:r>
          </a:p>
          <a:p>
            <a:pPr lvl="1"/>
            <a:r>
              <a:rPr lang="en-US" sz="1800" dirty="0"/>
              <a:t>Class 3: low toxic potential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218BA7"/>
                </a:solidFill>
              </a:rPr>
              <a:t>Low potential toxicity in man</a:t>
            </a:r>
          </a:p>
          <a:p>
            <a:pPr lvl="1"/>
            <a:r>
              <a:rPr lang="en-US" sz="2000" dirty="0"/>
              <a:t>Table 4 solvents</a:t>
            </a:r>
            <a:r>
              <a:rPr lang="en-US" sz="1600" dirty="0"/>
              <a:t>: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218BA7"/>
                </a:solidFill>
              </a:rPr>
              <a:t>No adequate toxicological data available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218BA7"/>
                </a:solidFill>
              </a:rPr>
              <a:t>Often useful solvents which need further justification</a:t>
            </a:r>
          </a:p>
        </p:txBody>
      </p:sp>
    </p:spTree>
    <p:extLst>
      <p:ext uri="{BB962C8B-B14F-4D97-AF65-F5344CB8AC3E}">
        <p14:creationId xmlns:p14="http://schemas.microsoft.com/office/powerpoint/2010/main" val="939589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4F0BD9-2A6A-49E7-ACDC-293C3E1F29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673" y="265860"/>
            <a:ext cx="7000781" cy="519112"/>
          </a:xfrm>
        </p:spPr>
        <p:txBody>
          <a:bodyPr/>
          <a:lstStyle/>
          <a:p>
            <a:r>
              <a:rPr lang="en-US" dirty="0"/>
              <a:t>Principle (next)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34282-7C2D-491E-A54E-9C48AA6D06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257299"/>
            <a:ext cx="7105650" cy="3352801"/>
          </a:xfrm>
          <a:solidFill>
            <a:schemeClr val="bg1">
              <a:alpha val="39000"/>
            </a:schemeClr>
          </a:solidFill>
        </p:spPr>
        <p:txBody>
          <a:bodyPr/>
          <a:lstStyle/>
          <a:p>
            <a:r>
              <a:rPr lang="en-US" dirty="0"/>
              <a:t>Class 1 solvents: </a:t>
            </a:r>
          </a:p>
          <a:p>
            <a:pPr lvl="1"/>
            <a:r>
              <a:rPr lang="en-US" sz="1800" dirty="0"/>
              <a:t>Avoid if at all possible or reduce amount by processing</a:t>
            </a:r>
          </a:p>
          <a:p>
            <a:pPr lvl="1"/>
            <a:r>
              <a:rPr lang="en-US" sz="1800" dirty="0"/>
              <a:t>Do not have PDE limits (unlike class 2 or 3 solvents)</a:t>
            </a:r>
          </a:p>
          <a:p>
            <a:pPr lvl="1"/>
            <a:r>
              <a:rPr lang="en-US" sz="1800" dirty="0"/>
              <a:t>Limits are absolute ppm levels</a:t>
            </a:r>
          </a:p>
          <a:p>
            <a:pPr lvl="1"/>
            <a:r>
              <a:rPr lang="en-US" sz="1800" dirty="0"/>
              <a:t>Provided in GL18 table 1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benzene 2ppm, carbon tetrachloride 4ppm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1,1,1-trichloroethane 1500ppm set as environmental not safety hazard</a:t>
            </a:r>
          </a:p>
          <a:p>
            <a:r>
              <a:rPr lang="en-US" dirty="0"/>
              <a:t>Be aware of benzene contamination risk</a:t>
            </a:r>
          </a:p>
          <a:p>
            <a:pPr lvl="1"/>
            <a:r>
              <a:rPr lang="en-US" sz="1800" dirty="0"/>
              <a:t>Level of benzene in acetone and toluene needs to be considered and justified</a:t>
            </a:r>
          </a:p>
        </p:txBody>
      </p:sp>
    </p:spTree>
    <p:extLst>
      <p:ext uri="{BB962C8B-B14F-4D97-AF65-F5344CB8AC3E}">
        <p14:creationId xmlns:p14="http://schemas.microsoft.com/office/powerpoint/2010/main" val="408863764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able of contents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hapt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los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1050</Words>
  <Application>Microsoft Office PowerPoint</Application>
  <PresentationFormat>Affichage à l'écran (4:3)</PresentationFormat>
  <Paragraphs>113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9</vt:i4>
      </vt:variant>
      <vt:variant>
        <vt:lpstr>Titres des diapositives</vt:lpstr>
      </vt:variant>
      <vt:variant>
        <vt:i4>18</vt:i4>
      </vt:variant>
    </vt:vector>
  </HeadingPairs>
  <TitlesOfParts>
    <vt:vector size="30" baseType="lpstr">
      <vt:lpstr>Arial</vt:lpstr>
      <vt:lpstr>Calibri</vt:lpstr>
      <vt:lpstr>Wingdings</vt:lpstr>
      <vt:lpstr>Cover slide</vt:lpstr>
      <vt:lpstr>1_Cover slide</vt:lpstr>
      <vt:lpstr>2_Cover slide</vt:lpstr>
      <vt:lpstr>3_Cover slide</vt:lpstr>
      <vt:lpstr>4_Cover slide</vt:lpstr>
      <vt:lpstr>Table of contents</vt:lpstr>
      <vt:lpstr>Chapter slide</vt:lpstr>
      <vt:lpstr>Content slide</vt:lpstr>
      <vt:lpstr>Closing slide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M2M</dc:creator>
  <cp:lastModifiedBy>Sophie</cp:lastModifiedBy>
  <cp:revision>91</cp:revision>
  <dcterms:created xsi:type="dcterms:W3CDTF">2014-10-28T11:07:40Z</dcterms:created>
  <dcterms:modified xsi:type="dcterms:W3CDTF">2020-09-25T05:59:18Z</dcterms:modified>
</cp:coreProperties>
</file>