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97" r:id="rId1"/>
    <p:sldMasterId id="2147484109" r:id="rId2"/>
  </p:sldMasterIdLst>
  <p:notesMasterIdLst>
    <p:notesMasterId r:id="rId16"/>
  </p:notesMasterIdLst>
  <p:handoutMasterIdLst>
    <p:handoutMasterId r:id="rId17"/>
  </p:handoutMasterIdLst>
  <p:sldIdLst>
    <p:sldId id="481" r:id="rId3"/>
    <p:sldId id="708" r:id="rId4"/>
    <p:sldId id="709" r:id="rId5"/>
    <p:sldId id="714" r:id="rId6"/>
    <p:sldId id="710" r:id="rId7"/>
    <p:sldId id="661" r:id="rId8"/>
    <p:sldId id="711" r:id="rId9"/>
    <p:sldId id="704" r:id="rId10"/>
    <p:sldId id="707" r:id="rId11"/>
    <p:sldId id="712" r:id="rId12"/>
    <p:sldId id="705" r:id="rId13"/>
    <p:sldId id="713" r:id="rId14"/>
    <p:sldId id="638" r:id="rId15"/>
  </p:sldIdLst>
  <p:sldSz cx="9144000" cy="6858000" type="screen4x3"/>
  <p:notesSz cx="6858000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Narrow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Narrow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Narrow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Narrow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Narrow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 Narrow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 Narrow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 Narrow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 Narrow" pitchFamily="34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09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1071">
          <p15:clr>
            <a:srgbClr val="A4A3A4"/>
          </p15:clr>
        </p15:guide>
        <p15:guide id="4" orient="horz" pos="2160">
          <p15:clr>
            <a:srgbClr val="A4A3A4"/>
          </p15:clr>
        </p15:guide>
        <p15:guide id="5" orient="horz" pos="2750">
          <p15:clr>
            <a:srgbClr val="A4A3A4"/>
          </p15:clr>
        </p15:guide>
        <p15:guide id="6" orient="horz" pos="3203">
          <p15:clr>
            <a:srgbClr val="A4A3A4"/>
          </p15:clr>
        </p15:guide>
        <p15:guide id="7" pos="2880">
          <p15:clr>
            <a:srgbClr val="A4A3A4"/>
          </p15:clr>
        </p15:guide>
        <p15:guide id="8" pos="2381">
          <p15:clr>
            <a:srgbClr val="A4A3A4"/>
          </p15:clr>
        </p15:guide>
        <p15:guide id="9" pos="1519">
          <p15:clr>
            <a:srgbClr val="A4A3A4"/>
          </p15:clr>
        </p15:guide>
        <p15:guide id="10" pos="1202">
          <p15:clr>
            <a:srgbClr val="A4A3A4"/>
          </p15:clr>
        </p15:guide>
        <p15:guide id="11" pos="55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therine Bertrand-Ferrandis" initials="CBF" lastIdx="1" clrIdx="0"/>
  <p:cmAuthor id="1" name="Anne Reale-Bailly" initials="AR" lastIdx="28" clrIdx="1"/>
  <p:cmAuthor id="2" name="Emily" initials="Emily" lastIdx="1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FF"/>
    <a:srgbClr val="A50021"/>
    <a:srgbClr val="6CCCB3"/>
    <a:srgbClr val="AFEFCD"/>
    <a:srgbClr val="FF7C80"/>
    <a:srgbClr val="C97A11"/>
    <a:srgbClr val="00A1DA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1698" autoAdjust="0"/>
  </p:normalViewPr>
  <p:slideViewPr>
    <p:cSldViewPr showGuides="1">
      <p:cViewPr varScale="1">
        <p:scale>
          <a:sx n="107" d="100"/>
          <a:sy n="107" d="100"/>
        </p:scale>
        <p:origin x="-1734" y="-90"/>
      </p:cViewPr>
      <p:guideLst>
        <p:guide orient="horz" pos="709"/>
        <p:guide orient="horz" pos="482"/>
        <p:guide orient="horz" pos="1071"/>
        <p:guide orient="horz" pos="2160"/>
        <p:guide orient="horz" pos="2750"/>
        <p:guide orient="horz" pos="3203"/>
        <p:guide pos="2880"/>
        <p:guide pos="2381"/>
        <p:guide pos="1519"/>
        <p:guide pos="1202"/>
        <p:guide pos="55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390"/>
    </p:cViewPr>
  </p:sorterViewPr>
  <p:notesViewPr>
    <p:cSldViewPr showGuides="1">
      <p:cViewPr>
        <p:scale>
          <a:sx n="100" d="100"/>
          <a:sy n="100" d="100"/>
        </p:scale>
        <p:origin x="-1566" y="216"/>
      </p:cViewPr>
      <p:guideLst>
        <p:guide orient="horz" pos="3127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094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56" tIns="45627" rIns="91256" bIns="45627" numCol="1" anchor="t" anchorCtr="0" compatLnSpc="1">
            <a:prstTxWarp prst="textNoShape">
              <a:avLst/>
            </a:prstTxWarp>
          </a:bodyPr>
          <a:lstStyle>
            <a:lvl1pPr defTabSz="912376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453" y="0"/>
            <a:ext cx="297094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56" tIns="45627" rIns="91256" bIns="45627" numCol="1" anchor="t" anchorCtr="0" compatLnSpc="1">
            <a:prstTxWarp prst="textNoShape">
              <a:avLst/>
            </a:prstTxWarp>
          </a:bodyPr>
          <a:lstStyle>
            <a:lvl1pPr algn="r" defTabSz="912376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750"/>
            <a:ext cx="297094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56" tIns="45627" rIns="91256" bIns="45627" numCol="1" anchor="b" anchorCtr="0" compatLnSpc="1">
            <a:prstTxWarp prst="textNoShape">
              <a:avLst/>
            </a:prstTxWarp>
          </a:bodyPr>
          <a:lstStyle>
            <a:lvl1pPr defTabSz="912376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453" y="9429750"/>
            <a:ext cx="297094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56" tIns="45627" rIns="91256" bIns="45627" numCol="1" anchor="b" anchorCtr="0" compatLnSpc="1">
            <a:prstTxWarp prst="textNoShape">
              <a:avLst/>
            </a:prstTxWarp>
          </a:bodyPr>
          <a:lstStyle>
            <a:lvl1pPr algn="r" defTabSz="912376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6AF3104-7EC0-4AB5-9BCD-542700D0FAC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5363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0946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68" tIns="46233" rIns="92468" bIns="46233" numCol="1" anchor="t" anchorCtr="0" compatLnSpc="1">
            <a:prstTxWarp prst="textNoShape">
              <a:avLst/>
            </a:prstTxWarp>
          </a:bodyPr>
          <a:lstStyle>
            <a:lvl1pPr defTabSz="926485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453" y="0"/>
            <a:ext cx="2970946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68" tIns="46233" rIns="92468" bIns="46233" numCol="1" anchor="t" anchorCtr="0" compatLnSpc="1">
            <a:prstTxWarp prst="textNoShape">
              <a:avLst/>
            </a:prstTxWarp>
          </a:bodyPr>
          <a:lstStyle>
            <a:lvl1pPr algn="r" defTabSz="926485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9325" y="742950"/>
            <a:ext cx="4967288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482" y="4718050"/>
            <a:ext cx="5487041" cy="446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68" tIns="46233" rIns="92468" bIns="462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166"/>
            <a:ext cx="2970946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68" tIns="46233" rIns="92468" bIns="46233" numCol="1" anchor="b" anchorCtr="0" compatLnSpc="1">
            <a:prstTxWarp prst="textNoShape">
              <a:avLst/>
            </a:prstTxWarp>
          </a:bodyPr>
          <a:lstStyle>
            <a:lvl1pPr defTabSz="926485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453" y="9428166"/>
            <a:ext cx="2970946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68" tIns="46233" rIns="92468" bIns="46233" numCol="1" anchor="b" anchorCtr="0" compatLnSpc="1">
            <a:prstTxWarp prst="textNoShape">
              <a:avLst/>
            </a:prstTxWarp>
          </a:bodyPr>
          <a:lstStyle>
            <a:lvl1pPr algn="r" defTabSz="926485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4975CB9-C0EF-4656-BE98-B5F4D35B212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71721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5513" eaLnBrk="0" hangingPunct="0">
              <a:defRPr sz="320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defRPr>
            </a:lvl1pPr>
            <a:lvl2pPr marL="742950" indent="-285750" defTabSz="925513" eaLnBrk="0" hangingPunct="0">
              <a:defRPr sz="320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defRPr>
            </a:lvl2pPr>
            <a:lvl3pPr marL="1143000" indent="-228600" defTabSz="925513" eaLnBrk="0" hangingPunct="0">
              <a:defRPr sz="320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defRPr>
            </a:lvl3pPr>
            <a:lvl4pPr marL="1600200" indent="-228600" defTabSz="925513" eaLnBrk="0" hangingPunct="0">
              <a:defRPr sz="320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defRPr>
            </a:lvl4pPr>
            <a:lvl5pPr marL="2057400" indent="-228600" defTabSz="925513" eaLnBrk="0" hangingPunct="0">
              <a:defRPr sz="320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defRPr>
            </a:lvl9pPr>
          </a:lstStyle>
          <a:p>
            <a:pPr eaLnBrk="1" hangingPunct="1"/>
            <a:fld id="{37D3260E-2219-436B-83B4-A2B81DA31DD6}" type="slidenum">
              <a:rPr lang="fr-FR" sz="1200" smtClean="0">
                <a:latin typeface="Arial" charset="0"/>
              </a:rPr>
              <a:pPr eaLnBrk="1" hangingPunct="1"/>
              <a:t>1</a:t>
            </a:fld>
            <a:endParaRPr lang="fr-FR" sz="1200" smtClean="0">
              <a:latin typeface="Arial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7738" y="744538"/>
            <a:ext cx="4964112" cy="3722687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82" y="4716466"/>
            <a:ext cx="5487041" cy="4465637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6381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AAC50C-B28D-4AB6-90DD-948EB2F111EF}" type="slidenum">
              <a:rPr lang="en-US" altLang="fr-FR"/>
              <a:pPr/>
              <a:t>6</a:t>
            </a:fld>
            <a:endParaRPr lang="en-US" altLang="fr-FR"/>
          </a:p>
        </p:txBody>
      </p:sp>
      <p:sp>
        <p:nvSpPr>
          <p:cNvPr id="302082" name="Rectangle 7"/>
          <p:cNvSpPr txBox="1">
            <a:spLocks noGrp="1" noChangeArrowheads="1"/>
          </p:cNvSpPr>
          <p:nvPr/>
        </p:nvSpPr>
        <p:spPr bwMode="auto">
          <a:xfrm>
            <a:off x="3885580" y="9429968"/>
            <a:ext cx="2972421" cy="496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59" tIns="46080" rIns="92159" bIns="46080" anchor="b"/>
          <a:lstStyle>
            <a:lvl1pPr defTabSz="922338">
              <a:defRPr>
                <a:solidFill>
                  <a:schemeClr val="tx1"/>
                </a:solidFill>
                <a:latin typeface="Arial" charset="0"/>
              </a:defRPr>
            </a:lvl1pPr>
            <a:lvl2pPr marL="749300" indent="-288925" defTabSz="922338">
              <a:defRPr>
                <a:solidFill>
                  <a:schemeClr val="tx1"/>
                </a:solidFill>
                <a:latin typeface="Arial" charset="0"/>
              </a:defRPr>
            </a:lvl2pPr>
            <a:lvl3pPr marL="1152525" indent="-230188" defTabSz="922338">
              <a:defRPr>
                <a:solidFill>
                  <a:schemeClr val="tx1"/>
                </a:solidFill>
                <a:latin typeface="Arial" charset="0"/>
              </a:defRPr>
            </a:lvl3pPr>
            <a:lvl4pPr marL="1612900" indent="-230188" defTabSz="922338">
              <a:defRPr>
                <a:solidFill>
                  <a:schemeClr val="tx1"/>
                </a:solidFill>
                <a:latin typeface="Arial" charset="0"/>
              </a:defRPr>
            </a:lvl4pPr>
            <a:lvl5pPr marL="2073275" indent="-230188" defTabSz="922338">
              <a:defRPr>
                <a:solidFill>
                  <a:schemeClr val="tx1"/>
                </a:solidFill>
                <a:latin typeface="Arial" charset="0"/>
              </a:defRPr>
            </a:lvl5pPr>
            <a:lvl6pPr marL="2530475" indent="-230188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87675" indent="-230188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44875" indent="-230188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02075" indent="-230188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0" hangingPunct="0"/>
            <a:fld id="{462AD187-00F2-4072-BB2E-AF6688131C2A}" type="slidenum">
              <a:rPr lang="en-US" altLang="fr-FR" sz="1200" b="0"/>
              <a:pPr algn="r" eaLnBrk="0" hangingPunct="0"/>
              <a:t>6</a:t>
            </a:fld>
            <a:endParaRPr lang="en-US" altLang="fr-FR" sz="1200" b="0"/>
          </a:p>
        </p:txBody>
      </p:sp>
      <p:sp>
        <p:nvSpPr>
          <p:cNvPr id="302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715832"/>
            <a:ext cx="5028579" cy="4466649"/>
          </a:xfrm>
        </p:spPr>
        <p:txBody>
          <a:bodyPr lIns="92159" tIns="46080" rIns="92159" bIns="46080"/>
          <a:lstStyle/>
          <a:p>
            <a:r>
              <a:rPr lang="en-US" altLang="fr-FR"/>
              <a:t>Harmonized protocols for studies needed by regulatory agencies to demonstrate product safety, efficacy, and quality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AAC50C-B28D-4AB6-90DD-948EB2F111EF}" type="slidenum">
              <a:rPr lang="en-US" altLang="fr-FR"/>
              <a:pPr/>
              <a:t>7</a:t>
            </a:fld>
            <a:endParaRPr lang="en-US" altLang="fr-FR"/>
          </a:p>
        </p:txBody>
      </p:sp>
      <p:sp>
        <p:nvSpPr>
          <p:cNvPr id="302082" name="Rectangle 7"/>
          <p:cNvSpPr txBox="1">
            <a:spLocks noGrp="1" noChangeArrowheads="1"/>
          </p:cNvSpPr>
          <p:nvPr/>
        </p:nvSpPr>
        <p:spPr bwMode="auto">
          <a:xfrm>
            <a:off x="3885580" y="9429968"/>
            <a:ext cx="2972421" cy="496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59" tIns="46080" rIns="92159" bIns="46080" anchor="b"/>
          <a:lstStyle>
            <a:lvl1pPr defTabSz="922338">
              <a:defRPr>
                <a:solidFill>
                  <a:schemeClr val="tx1"/>
                </a:solidFill>
                <a:latin typeface="Arial" charset="0"/>
              </a:defRPr>
            </a:lvl1pPr>
            <a:lvl2pPr marL="749300" indent="-288925" defTabSz="922338">
              <a:defRPr>
                <a:solidFill>
                  <a:schemeClr val="tx1"/>
                </a:solidFill>
                <a:latin typeface="Arial" charset="0"/>
              </a:defRPr>
            </a:lvl2pPr>
            <a:lvl3pPr marL="1152525" indent="-230188" defTabSz="922338">
              <a:defRPr>
                <a:solidFill>
                  <a:schemeClr val="tx1"/>
                </a:solidFill>
                <a:latin typeface="Arial" charset="0"/>
              </a:defRPr>
            </a:lvl3pPr>
            <a:lvl4pPr marL="1612900" indent="-230188" defTabSz="922338">
              <a:defRPr>
                <a:solidFill>
                  <a:schemeClr val="tx1"/>
                </a:solidFill>
                <a:latin typeface="Arial" charset="0"/>
              </a:defRPr>
            </a:lvl4pPr>
            <a:lvl5pPr marL="2073275" indent="-230188" defTabSz="922338">
              <a:defRPr>
                <a:solidFill>
                  <a:schemeClr val="tx1"/>
                </a:solidFill>
                <a:latin typeface="Arial" charset="0"/>
              </a:defRPr>
            </a:lvl5pPr>
            <a:lvl6pPr marL="2530475" indent="-230188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87675" indent="-230188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44875" indent="-230188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02075" indent="-230188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0" hangingPunct="0"/>
            <a:fld id="{462AD187-00F2-4072-BB2E-AF6688131C2A}" type="slidenum">
              <a:rPr lang="en-US" altLang="fr-FR" sz="1200" b="0"/>
              <a:pPr algn="r" eaLnBrk="0" hangingPunct="0"/>
              <a:t>7</a:t>
            </a:fld>
            <a:endParaRPr lang="en-US" altLang="fr-FR" sz="1200" b="0"/>
          </a:p>
        </p:txBody>
      </p:sp>
      <p:sp>
        <p:nvSpPr>
          <p:cNvPr id="302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715832"/>
            <a:ext cx="5028579" cy="4466649"/>
          </a:xfrm>
        </p:spPr>
        <p:txBody>
          <a:bodyPr lIns="92159" tIns="46080" rIns="92159" bIns="46080"/>
          <a:lstStyle/>
          <a:p>
            <a:r>
              <a:rPr lang="en-US" altLang="fr-FR"/>
              <a:t>Harmonized protocols for studies needed by regulatory agencies to demonstrate product safety, efficacy, and quality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kumimoji="1" lang="ja-JP" altLang="en-US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39532" indent="-28443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37742" indent="-22754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92839" indent="-22754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47936" indent="-22754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03033" indent="-227548" defTabSz="4550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58130" indent="-227548" defTabSz="4550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13227" indent="-227548" defTabSz="4550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68323" indent="-227548" defTabSz="4550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9C4F88F5-1BC1-4F20-8395-1ECAD137FEC4}" type="slidenum">
              <a:rPr kumimoji="1" lang="ja-JP" altLang="en-US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3008" y="1556792"/>
            <a:ext cx="4042792" cy="43106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4008" y="1556792"/>
            <a:ext cx="4042792" cy="43106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9903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25413"/>
            <a:ext cx="2057400" cy="574198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25413"/>
            <a:ext cx="6019800" cy="574198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3270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3008" y="1556792"/>
            <a:ext cx="4042792" cy="43106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4008" y="1556792"/>
            <a:ext cx="4042792" cy="43106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5292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0bb76d84-9210-446c-b3e2-97d50107fa65" descr="E47F57DC-C39B-4AE1-9C25-3E2173A3883C@oielan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-15602"/>
            <a:ext cx="9149569" cy="6873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 marL="742950" indent="-285750">
              <a:buClr>
                <a:schemeClr val="bg2">
                  <a:lumMod val="75000"/>
                </a:schemeClr>
              </a:buClr>
              <a:buFont typeface="Arial" pitchFamily="34" charset="0"/>
              <a:buChar char="•"/>
              <a:defRPr sz="2400"/>
            </a:lvl2pPr>
            <a:lvl3pPr marL="1257300" indent="-342900">
              <a:buFont typeface="Courier New" pitchFamily="49" charset="0"/>
              <a:buChar char="o"/>
              <a:defRPr sz="2000"/>
            </a:lvl3pPr>
            <a:lvl4pPr marL="1714500" indent="-342900">
              <a:buFont typeface="Wingdings" pitchFamily="2" charset="2"/>
              <a:buChar char="ü"/>
              <a:defRPr sz="1800"/>
            </a:lvl4pPr>
            <a:lvl5pPr>
              <a:defRPr sz="1800"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8" name="Rectangle 5"/>
          <p:cNvSpPr txBox="1">
            <a:spLocks noChangeArrowheads="1"/>
          </p:cNvSpPr>
          <p:nvPr userDrawn="1"/>
        </p:nvSpPr>
        <p:spPr>
          <a:xfrm>
            <a:off x="8611046" y="6524451"/>
            <a:ext cx="425450" cy="288925"/>
          </a:xfrm>
          <a:prstGeom prst="rect">
            <a:avLst/>
          </a:prstGeom>
          <a:ln/>
        </p:spPr>
        <p:txBody>
          <a:bodyPr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 Narrow" pitchFamily="34" charset="0"/>
                <a:ea typeface="+mn-ea"/>
                <a:cs typeface="Times New Roman" pitchFamily="18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 Narrow" pitchFamily="34" charset="0"/>
                <a:ea typeface="+mn-ea"/>
                <a:cs typeface="Times New Roman" pitchFamily="18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 Narrow" pitchFamily="34" charset="0"/>
                <a:ea typeface="+mn-ea"/>
                <a:cs typeface="Times New Roman" pitchFamily="18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 Narrow" pitchFamily="34" charset="0"/>
                <a:ea typeface="+mn-ea"/>
                <a:cs typeface="Times New Roman" pitchFamily="18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Arial Narrow" pitchFamily="34" charset="0"/>
                <a:ea typeface="+mn-ea"/>
                <a:cs typeface="Times New Roman" pitchFamily="18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Arial Narrow" pitchFamily="34" charset="0"/>
                <a:ea typeface="+mn-ea"/>
                <a:cs typeface="Times New Roman" pitchFamily="18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Arial Narrow" pitchFamily="34" charset="0"/>
                <a:ea typeface="+mn-ea"/>
                <a:cs typeface="Times New Roman" pitchFamily="18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Arial Narrow" pitchFamily="34" charset="0"/>
                <a:ea typeface="+mn-ea"/>
                <a:cs typeface="Times New Roman" pitchFamily="18" charset="0"/>
              </a:defRPr>
            </a:lvl9pPr>
          </a:lstStyle>
          <a:p>
            <a:pPr algn="r">
              <a:defRPr/>
            </a:pPr>
            <a:fld id="{BC4869F1-28AE-4357-8977-7965D21B2911}" type="slidenum">
              <a:rPr lang="fr-FR" sz="900" smtClean="0">
                <a:solidFill>
                  <a:srgbClr val="FFFFFF">
                    <a:lumMod val="50000"/>
                  </a:srgbClr>
                </a:solidFill>
              </a:rPr>
              <a:pPr algn="r">
                <a:defRPr/>
              </a:pPr>
              <a:t>‹#›</a:t>
            </a:fld>
            <a:endParaRPr lang="fr-FR" sz="900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696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Titre 1"/>
          <p:cNvSpPr txBox="1">
            <a:spLocks/>
          </p:cNvSpPr>
          <p:nvPr userDrawn="1"/>
        </p:nvSpPr>
        <p:spPr bwMode="auto">
          <a:xfrm>
            <a:off x="457200" y="1254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990000"/>
                </a:solidFill>
                <a:latin typeface="TradeGothic Bold" pitchFamily="2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990000"/>
                </a:solidFill>
                <a:latin typeface="TradeGothic Bold" pitchFamily="2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990000"/>
                </a:solidFill>
                <a:latin typeface="TradeGothic Bold" pitchFamily="2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990000"/>
                </a:solidFill>
                <a:latin typeface="TradeGothic Bold" pitchFamily="2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0000"/>
                </a:solidFill>
                <a:latin typeface="TradeGothic Bold" pitchFamily="2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0000"/>
                </a:solidFill>
                <a:latin typeface="TradeGothic Bold" pitchFamily="2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0000"/>
                </a:solidFill>
                <a:latin typeface="TradeGothic Bold" pitchFamily="2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0000"/>
                </a:solidFill>
                <a:latin typeface="TradeGothic Bold" pitchFamily="2" charset="0"/>
              </a:defRPr>
            </a:lvl9pPr>
          </a:lstStyle>
          <a:p>
            <a:r>
              <a:rPr lang="fr-FR" kern="0" dirty="0" smtClean="0"/>
              <a:t>Modifiez le style du titre</a:t>
            </a:r>
            <a:endParaRPr lang="fr-FR" kern="0" dirty="0"/>
          </a:p>
        </p:txBody>
      </p:sp>
    </p:spTree>
    <p:extLst>
      <p:ext uri="{BB962C8B-B14F-4D97-AF65-F5344CB8AC3E}">
        <p14:creationId xmlns:p14="http://schemas.microsoft.com/office/powerpoint/2010/main" val="496739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2773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0202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536782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851306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0078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25413"/>
            <a:ext cx="2057400" cy="574198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25413"/>
            <a:ext cx="6019800" cy="574198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661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0bb76d84-9210-446c-b3e2-97d50107fa65" descr="E47F57DC-C39B-4AE1-9C25-3E2173A3883C@oielan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-15602"/>
            <a:ext cx="9149569" cy="6873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 marL="742950" indent="-285750">
              <a:buClr>
                <a:schemeClr val="bg2">
                  <a:lumMod val="75000"/>
                </a:schemeClr>
              </a:buClr>
              <a:buFont typeface="Arial" pitchFamily="34" charset="0"/>
              <a:buChar char="•"/>
              <a:defRPr sz="2400"/>
            </a:lvl2pPr>
            <a:lvl3pPr marL="1257300" indent="-342900">
              <a:buFont typeface="Courier New" pitchFamily="49" charset="0"/>
              <a:buChar char="o"/>
              <a:defRPr sz="2000"/>
            </a:lvl3pPr>
            <a:lvl4pPr marL="1714500" indent="-342900">
              <a:buFont typeface="Wingdings" pitchFamily="2" charset="2"/>
              <a:buChar char="ü"/>
              <a:defRPr sz="1800"/>
            </a:lvl4pPr>
            <a:lvl5pPr>
              <a:defRPr sz="1800"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8" name="Rectangle 5"/>
          <p:cNvSpPr txBox="1">
            <a:spLocks noChangeArrowheads="1"/>
          </p:cNvSpPr>
          <p:nvPr userDrawn="1"/>
        </p:nvSpPr>
        <p:spPr>
          <a:xfrm>
            <a:off x="8611046" y="6524451"/>
            <a:ext cx="425450" cy="288925"/>
          </a:xfrm>
          <a:prstGeom prst="rect">
            <a:avLst/>
          </a:prstGeom>
          <a:ln/>
        </p:spPr>
        <p:txBody>
          <a:bodyPr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 Narrow" pitchFamily="34" charset="0"/>
                <a:ea typeface="+mn-ea"/>
                <a:cs typeface="Times New Roman" pitchFamily="18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 Narrow" pitchFamily="34" charset="0"/>
                <a:ea typeface="+mn-ea"/>
                <a:cs typeface="Times New Roman" pitchFamily="18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 Narrow" pitchFamily="34" charset="0"/>
                <a:ea typeface="+mn-ea"/>
                <a:cs typeface="Times New Roman" pitchFamily="18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 Narrow" pitchFamily="34" charset="0"/>
                <a:ea typeface="+mn-ea"/>
                <a:cs typeface="Times New Roman" pitchFamily="18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Arial Narrow" pitchFamily="34" charset="0"/>
                <a:ea typeface="+mn-ea"/>
                <a:cs typeface="Times New Roman" pitchFamily="18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Arial Narrow" pitchFamily="34" charset="0"/>
                <a:ea typeface="+mn-ea"/>
                <a:cs typeface="Times New Roman" pitchFamily="18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Arial Narrow" pitchFamily="34" charset="0"/>
                <a:ea typeface="+mn-ea"/>
                <a:cs typeface="Times New Roman" pitchFamily="18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Arial Narrow" pitchFamily="34" charset="0"/>
                <a:ea typeface="+mn-ea"/>
                <a:cs typeface="Times New Roman" pitchFamily="18" charset="0"/>
              </a:defRPr>
            </a:lvl9pPr>
          </a:lstStyle>
          <a:p>
            <a:pPr algn="r">
              <a:defRPr/>
            </a:pPr>
            <a:fld id="{BC4869F1-28AE-4357-8977-7965D21B2911}" type="slidenum">
              <a:rPr lang="fr-FR" sz="900" smtClean="0"/>
              <a:pPr algn="r">
                <a:defRPr/>
              </a:pPr>
              <a:t>‹#›</a:t>
            </a:fld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3680637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602599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Titre 1"/>
          <p:cNvSpPr txBox="1">
            <a:spLocks/>
          </p:cNvSpPr>
          <p:nvPr userDrawn="1"/>
        </p:nvSpPr>
        <p:spPr bwMode="auto">
          <a:xfrm>
            <a:off x="457200" y="1254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990000"/>
                </a:solidFill>
                <a:latin typeface="TradeGothic Bold" pitchFamily="2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990000"/>
                </a:solidFill>
                <a:latin typeface="TradeGothic Bold" pitchFamily="2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990000"/>
                </a:solidFill>
                <a:latin typeface="TradeGothic Bold" pitchFamily="2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990000"/>
                </a:solidFill>
                <a:latin typeface="TradeGothic Bold" pitchFamily="2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0000"/>
                </a:solidFill>
                <a:latin typeface="TradeGothic Bold" pitchFamily="2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0000"/>
                </a:solidFill>
                <a:latin typeface="TradeGothic Bold" pitchFamily="2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0000"/>
                </a:solidFill>
                <a:latin typeface="TradeGothic Bold" pitchFamily="2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0000"/>
                </a:solidFill>
                <a:latin typeface="TradeGothic Bold" pitchFamily="2" charset="0"/>
              </a:defRPr>
            </a:lvl9pPr>
          </a:lstStyle>
          <a:p>
            <a:r>
              <a:rPr lang="fr-FR" kern="0" smtClean="0"/>
              <a:t>Modifiez le style du titre</a:t>
            </a:r>
            <a:endParaRPr lang="fr-FR" kern="0" dirty="0"/>
          </a:p>
        </p:txBody>
      </p:sp>
    </p:spTree>
    <p:extLst>
      <p:ext uri="{BB962C8B-B14F-4D97-AF65-F5344CB8AC3E}">
        <p14:creationId xmlns:p14="http://schemas.microsoft.com/office/powerpoint/2010/main" val="302333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913805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8731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5306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138800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47833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6634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ourbe_parfaite_bis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70" y="5673725"/>
            <a:ext cx="9144000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54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2"/>
            <a:r>
              <a:rPr lang="fr-FR" dirty="0" smtClean="0"/>
              <a:t>Deuxième niveau</a:t>
            </a:r>
          </a:p>
          <a:p>
            <a:pPr lvl="3"/>
            <a:endParaRPr lang="fr-FR" dirty="0" smtClean="0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1338" y="6453188"/>
            <a:ext cx="42545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18C9FC-B757-4036-B340-D3A6CA9DA4AE}" type="slidenum">
              <a:rPr lang="fr-F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  <p:pic>
        <p:nvPicPr>
          <p:cNvPr id="2054" name="Picture 6" descr="oieLOGO(court)"/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088" y="6165850"/>
            <a:ext cx="1331912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0bb76d84-9210-446c-b3e2-97d50107fa65" descr="E47F57DC-C39B-4AE1-9C25-3E2173A3883C@oielan2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-15602"/>
            <a:ext cx="9149569" cy="6873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5"/>
          <p:cNvSpPr txBox="1">
            <a:spLocks noChangeArrowheads="1"/>
          </p:cNvSpPr>
          <p:nvPr userDrawn="1"/>
        </p:nvSpPr>
        <p:spPr>
          <a:xfrm>
            <a:off x="8611046" y="6524451"/>
            <a:ext cx="425450" cy="288925"/>
          </a:xfrm>
          <a:prstGeom prst="rect">
            <a:avLst/>
          </a:prstGeom>
          <a:ln/>
        </p:spPr>
        <p:txBody>
          <a:bodyPr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 Narrow" pitchFamily="34" charset="0"/>
                <a:ea typeface="+mn-ea"/>
                <a:cs typeface="Times New Roman" pitchFamily="18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 Narrow" pitchFamily="34" charset="0"/>
                <a:ea typeface="+mn-ea"/>
                <a:cs typeface="Times New Roman" pitchFamily="18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 Narrow" pitchFamily="34" charset="0"/>
                <a:ea typeface="+mn-ea"/>
                <a:cs typeface="Times New Roman" pitchFamily="18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 Narrow" pitchFamily="34" charset="0"/>
                <a:ea typeface="+mn-ea"/>
                <a:cs typeface="Times New Roman" pitchFamily="18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Arial Narrow" pitchFamily="34" charset="0"/>
                <a:ea typeface="+mn-ea"/>
                <a:cs typeface="Times New Roman" pitchFamily="18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Arial Narrow" pitchFamily="34" charset="0"/>
                <a:ea typeface="+mn-ea"/>
                <a:cs typeface="Times New Roman" pitchFamily="18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Arial Narrow" pitchFamily="34" charset="0"/>
                <a:ea typeface="+mn-ea"/>
                <a:cs typeface="Times New Roman" pitchFamily="18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Arial Narrow" pitchFamily="34" charset="0"/>
                <a:ea typeface="+mn-ea"/>
                <a:cs typeface="Times New Roman" pitchFamily="18" charset="0"/>
              </a:defRPr>
            </a:lvl9pPr>
          </a:lstStyle>
          <a:p>
            <a:pPr algn="r">
              <a:defRPr/>
            </a:pPr>
            <a:fld id="{BC4869F1-28AE-4357-8977-7965D21B2911}" type="slidenum">
              <a:rPr lang="fr-FR" sz="900" smtClean="0"/>
              <a:pPr algn="r">
                <a:defRPr/>
              </a:pPr>
              <a:t>‹#›</a:t>
            </a:fld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714289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1" r:id="rId1"/>
    <p:sldLayoutId id="2147484099" r:id="rId2"/>
    <p:sldLayoutId id="2147484102" r:id="rId3"/>
    <p:sldLayoutId id="2147484100" r:id="rId4"/>
    <p:sldLayoutId id="2147484103" r:id="rId5"/>
    <p:sldLayoutId id="2147484104" r:id="rId6"/>
    <p:sldLayoutId id="2147484105" r:id="rId7"/>
    <p:sldLayoutId id="2147484106" r:id="rId8"/>
    <p:sldLayoutId id="2147484107" r:id="rId9"/>
    <p:sldLayoutId id="2147484108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radeGothic Bold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radeGothic Bold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radeGothic Bold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radeGothic Bold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radeGothic Bold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radeGothic Bold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radeGothic Bold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radeGothic Bold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Char char="•"/>
        <a:defRPr sz="2800">
          <a:solidFill>
            <a:srgbClr val="151515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151515"/>
          </a:solidFill>
          <a:latin typeface="Arial" pitchFamily="34" charset="0"/>
          <a:cs typeface="Arial" pitchFamily="34" charset="0"/>
        </a:defRPr>
      </a:lvl3pPr>
      <a:lvl4pPr marL="1371600" indent="0" algn="l" rtl="0" eaLnBrk="0" fontAlgn="base" hangingPunct="0">
        <a:spcBef>
          <a:spcPct val="20000"/>
        </a:spcBef>
        <a:spcAft>
          <a:spcPct val="0"/>
        </a:spcAft>
        <a:buNone/>
        <a:defRPr sz="2000">
          <a:solidFill>
            <a:schemeClr val="bg2">
              <a:lumMod val="75000"/>
            </a:schemeClr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ourbe_parfaite_bis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70" y="5673725"/>
            <a:ext cx="9144000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54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2"/>
            <a:r>
              <a:rPr lang="fr-FR" dirty="0" smtClean="0"/>
              <a:t>Deuxième niveau</a:t>
            </a:r>
          </a:p>
          <a:p>
            <a:pPr lvl="3"/>
            <a:endParaRPr lang="fr-FR" dirty="0" smtClean="0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1338" y="6453188"/>
            <a:ext cx="42545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C618C9FC-B757-4036-B340-D3A6CA9DA4AE}" type="slidenum">
              <a:rPr lang="fr-FR">
                <a:solidFill>
                  <a:srgbClr val="000000"/>
                </a:solidFill>
                <a:latin typeface="TradeGothic"/>
              </a:rPr>
              <a:pPr>
                <a:defRPr/>
              </a:pPr>
              <a:t>‹#›</a:t>
            </a:fld>
            <a:endParaRPr lang="fr-FR">
              <a:solidFill>
                <a:srgbClr val="000000"/>
              </a:solidFill>
              <a:latin typeface="TradeGothic"/>
            </a:endParaRPr>
          </a:p>
        </p:txBody>
      </p:sp>
      <p:pic>
        <p:nvPicPr>
          <p:cNvPr id="2054" name="Picture 6" descr="oieLOGO(court)"/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088" y="6165850"/>
            <a:ext cx="1331912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0bb76d84-9210-446c-b3e2-97d50107fa65" descr="E47F57DC-C39B-4AE1-9C25-3E2173A3883C@oielan2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-15602"/>
            <a:ext cx="9149569" cy="6873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5"/>
          <p:cNvSpPr txBox="1">
            <a:spLocks noChangeArrowheads="1"/>
          </p:cNvSpPr>
          <p:nvPr userDrawn="1"/>
        </p:nvSpPr>
        <p:spPr>
          <a:xfrm>
            <a:off x="8611046" y="6524451"/>
            <a:ext cx="425450" cy="288925"/>
          </a:xfrm>
          <a:prstGeom prst="rect">
            <a:avLst/>
          </a:prstGeom>
          <a:ln/>
        </p:spPr>
        <p:txBody>
          <a:bodyPr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 Narrow" pitchFamily="34" charset="0"/>
                <a:ea typeface="+mn-ea"/>
                <a:cs typeface="Times New Roman" pitchFamily="18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 Narrow" pitchFamily="34" charset="0"/>
                <a:ea typeface="+mn-ea"/>
                <a:cs typeface="Times New Roman" pitchFamily="18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 Narrow" pitchFamily="34" charset="0"/>
                <a:ea typeface="+mn-ea"/>
                <a:cs typeface="Times New Roman" pitchFamily="18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 Narrow" pitchFamily="34" charset="0"/>
                <a:ea typeface="+mn-ea"/>
                <a:cs typeface="Times New Roman" pitchFamily="18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Arial Narrow" pitchFamily="34" charset="0"/>
                <a:ea typeface="+mn-ea"/>
                <a:cs typeface="Times New Roman" pitchFamily="18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Arial Narrow" pitchFamily="34" charset="0"/>
                <a:ea typeface="+mn-ea"/>
                <a:cs typeface="Times New Roman" pitchFamily="18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Arial Narrow" pitchFamily="34" charset="0"/>
                <a:ea typeface="+mn-ea"/>
                <a:cs typeface="Times New Roman" pitchFamily="18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Arial Narrow" pitchFamily="34" charset="0"/>
                <a:ea typeface="+mn-ea"/>
                <a:cs typeface="Times New Roman" pitchFamily="18" charset="0"/>
              </a:defRPr>
            </a:lvl9pPr>
          </a:lstStyle>
          <a:p>
            <a:pPr algn="r">
              <a:defRPr/>
            </a:pPr>
            <a:fld id="{BC4869F1-28AE-4357-8977-7965D21B2911}" type="slidenum">
              <a:rPr lang="fr-FR" sz="900" smtClean="0">
                <a:solidFill>
                  <a:srgbClr val="FFFFFF">
                    <a:lumMod val="50000"/>
                  </a:srgbClr>
                </a:solidFill>
              </a:rPr>
              <a:pPr algn="r">
                <a:defRPr/>
              </a:pPr>
              <a:t>‹#›</a:t>
            </a:fld>
            <a:endParaRPr lang="fr-FR" sz="900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755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111" r:id="rId2"/>
    <p:sldLayoutId id="2147484112" r:id="rId3"/>
    <p:sldLayoutId id="2147484113" r:id="rId4"/>
    <p:sldLayoutId id="2147484114" r:id="rId5"/>
    <p:sldLayoutId id="2147484115" r:id="rId6"/>
    <p:sldLayoutId id="2147484116" r:id="rId7"/>
    <p:sldLayoutId id="2147484117" r:id="rId8"/>
    <p:sldLayoutId id="2147484118" r:id="rId9"/>
    <p:sldLayoutId id="2147484119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radeGothic Bold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radeGothic Bold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radeGothic Bold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radeGothic Bold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radeGothic Bold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radeGothic Bold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radeGothic Bold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TradeGothic Bold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Char char="•"/>
        <a:defRPr sz="2800">
          <a:solidFill>
            <a:srgbClr val="151515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151515"/>
          </a:solidFill>
          <a:latin typeface="Arial" pitchFamily="34" charset="0"/>
          <a:cs typeface="Arial" pitchFamily="34" charset="0"/>
        </a:defRPr>
      </a:lvl3pPr>
      <a:lvl4pPr marL="1371600" indent="0" algn="l" rtl="0" eaLnBrk="0" fontAlgn="base" hangingPunct="0">
        <a:spcBef>
          <a:spcPct val="20000"/>
        </a:spcBef>
        <a:spcAft>
          <a:spcPct val="0"/>
        </a:spcAft>
        <a:buNone/>
        <a:defRPr sz="2000">
          <a:solidFill>
            <a:schemeClr val="bg2">
              <a:lumMod val="75000"/>
            </a:schemeClr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1feaa36b-5ab2-456e-88ec-ac9d9fbc0931" descr="515CD075-1405-4282-A578-A1948276D3BF@oielan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9180512" cy="6889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 descr="O:\com\Pubmz\ADMIN\CHARTE GRAPHIQUE OIE\REFONTE 2013\ELEMENTS Guide Visual OIE\01-iso+logo+slogan color\iso+logotipo+slogan-RGB-JPG\168K\iso+logo+slogan-RGB-OIE-open-an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284" y="4528912"/>
            <a:ext cx="7647432" cy="1420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490861"/>
            <a:ext cx="8208912" cy="2082155"/>
          </a:xfrm>
        </p:spPr>
        <p:txBody>
          <a:bodyPr/>
          <a:lstStyle/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VICH and veterinary medicines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availability</a:t>
            </a:r>
            <a:r>
              <a:rPr lang="en-US" sz="38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8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ja-JP" sz="38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ja-JP" sz="38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altLang="ja-JP" sz="28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VICH5 Conference, October 2015, Tokyo</a:t>
            </a: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8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fr-FR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oneTexte 5"/>
          <p:cNvSpPr txBox="1"/>
          <p:nvPr/>
        </p:nvSpPr>
        <p:spPr>
          <a:xfrm>
            <a:off x="1763688" y="5765300"/>
            <a:ext cx="691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Jean-Pierre Orand</a:t>
            </a:r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ANSES, France, OIE Reference Centre</a:t>
            </a:r>
            <a:endParaRPr lang="en-GB" sz="1600" dirty="0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82588" y="-27384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r-BE" altLang="en-US" dirty="0"/>
              <a:t>VICH </a:t>
            </a:r>
            <a:r>
              <a:rPr lang="en-GB" altLang="en-US" dirty="0"/>
              <a:t>Guiding Principles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66228" y="1124793"/>
            <a:ext cx="9258300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decision making process in VICH should </a:t>
            </a:r>
            <a:r>
              <a:rPr lang="en-GB" alt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through consensus between industry and competent authorities</a:t>
            </a:r>
          </a:p>
          <a:p>
            <a:pPr eaLnBrk="1" fontAlgn="auto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Procedures should ensure the smooth and consistent functioning of the process for </a:t>
            </a:r>
            <a:r>
              <a:rPr lang="en-GB" alt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preparation, consultation and adoption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of Guidelines</a:t>
            </a:r>
          </a:p>
          <a:p>
            <a:pPr eaLnBrk="1" fontAlgn="auto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New topics for development of Guidelines requires acceptance of all full VICH members</a:t>
            </a:r>
          </a:p>
          <a:p>
            <a:pPr eaLnBrk="1" fontAlgn="auto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GB" alt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Harmonised requirements should replace corresponding regional requirements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Transparent and cost-effective procedures, open for public 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comments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Consultation by all regulatory authorities in VICH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Consultation procedure by dissemination to </a:t>
            </a: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OIE Member 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Countries through OIE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VICH public 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website</a:t>
            </a:r>
          </a:p>
          <a:p>
            <a:pPr eaLnBrk="1" fontAlgn="auto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  <a:defRPr/>
            </a:pPr>
            <a:endParaRPr lang="en-GB" altLang="en-US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67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タイトル 3"/>
          <p:cNvSpPr>
            <a:spLocks noGrp="1"/>
          </p:cNvSpPr>
          <p:nvPr>
            <p:ph type="title"/>
          </p:nvPr>
        </p:nvSpPr>
        <p:spPr bwMode="auto">
          <a:xfrm>
            <a:off x="26988" y="187425"/>
            <a:ext cx="4056062" cy="649287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ja-JP" altLang="en-US" sz="3600" dirty="0"/>
              <a:t>V</a:t>
            </a:r>
            <a:r>
              <a:rPr lang="en-US" altLang="ja-JP" sz="3600" dirty="0"/>
              <a:t>ICH Guidelines</a:t>
            </a:r>
            <a:endParaRPr lang="ja-JP" altLang="en-US" sz="3600" dirty="0"/>
          </a:p>
        </p:txBody>
      </p:sp>
      <p:sp>
        <p:nvSpPr>
          <p:cNvPr id="30723" name="スライド番号プレースホルダー 1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7DF66547-A323-418D-8D12-77A02904372C}" type="slidenum">
              <a:rPr kumimoji="1" lang="ja-JP" altLang="en-US"/>
              <a:pPr/>
              <a:t>11</a:t>
            </a:fld>
            <a:endParaRPr kumimoji="1" lang="ja-JP" altLang="en-US"/>
          </a:p>
        </p:txBody>
      </p:sp>
      <p:sp>
        <p:nvSpPr>
          <p:cNvPr id="3" name="Ellipse 2"/>
          <p:cNvSpPr/>
          <p:nvPr/>
        </p:nvSpPr>
        <p:spPr>
          <a:xfrm>
            <a:off x="251520" y="3789040"/>
            <a:ext cx="5760640" cy="2736304"/>
          </a:xfrm>
          <a:prstGeom prst="ellipse">
            <a:avLst/>
          </a:prstGeom>
          <a:solidFill>
            <a:srgbClr val="6CCC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Pharmaceuticals (40)</a:t>
            </a:r>
          </a:p>
          <a:p>
            <a:pPr lvl="1"/>
            <a:r>
              <a:rPr lang="en-US" altLang="ja-JP" sz="1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-Quality (14)</a:t>
            </a:r>
          </a:p>
          <a:p>
            <a:pPr lvl="1"/>
            <a:r>
              <a:rPr lang="en-US" altLang="ja-JP" sz="1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-Efficacy (10)</a:t>
            </a:r>
          </a:p>
          <a:p>
            <a:pPr lvl="1"/>
            <a:r>
              <a:rPr lang="en-US" altLang="ja-JP" sz="1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-Environmental Safety (2) </a:t>
            </a:r>
          </a:p>
          <a:p>
            <a:pPr lvl="1"/>
            <a:r>
              <a:rPr lang="en-US" altLang="ja-JP" sz="1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-Metabolism and Residues (4)  </a:t>
            </a:r>
          </a:p>
          <a:p>
            <a:pPr lvl="1"/>
            <a:r>
              <a:rPr lang="en-US" altLang="ja-JP" sz="1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-Toxicology (7)</a:t>
            </a:r>
          </a:p>
          <a:p>
            <a:pPr lvl="1"/>
            <a:r>
              <a:rPr lang="en-US" altLang="ja-JP" sz="1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-Target Animal Safety (1)</a:t>
            </a:r>
          </a:p>
          <a:p>
            <a:pPr lvl="1"/>
            <a:r>
              <a:rPr lang="en-US" altLang="ja-JP" sz="1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-Antimicrobial Safety (2)     </a:t>
            </a:r>
            <a:endParaRPr lang="en-US" altLang="ja-JP" sz="180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1331640" y="1484784"/>
            <a:ext cx="4692683" cy="127444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(7)</a:t>
            </a:r>
          </a:p>
          <a:p>
            <a:pPr lvl="1"/>
            <a:r>
              <a:rPr lang="en-US" altLang="ja-JP" sz="18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-GCP (1)</a:t>
            </a:r>
          </a:p>
          <a:p>
            <a:pPr lvl="1"/>
            <a:r>
              <a:rPr lang="en-US" altLang="ja-JP" sz="18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</a:t>
            </a:r>
            <a:r>
              <a:rPr lang="en-US" altLang="ja-JP" sz="180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Pharmacovigilance</a:t>
            </a:r>
            <a:r>
              <a:rPr lang="en-US" altLang="ja-JP" sz="18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(5)</a:t>
            </a:r>
          </a:p>
          <a:p>
            <a:pPr lvl="1"/>
            <a:r>
              <a:rPr lang="en-US" altLang="ja-JP" sz="18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-File Format (1)</a:t>
            </a:r>
            <a:endParaRPr lang="ja-JP" altLang="en-US" sz="180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4572000" y="2564904"/>
            <a:ext cx="4248472" cy="151216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Biologicals</a:t>
            </a:r>
            <a:r>
              <a:rPr lang="en-US" altLang="ja-JP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(6)</a:t>
            </a:r>
          </a:p>
          <a:p>
            <a:r>
              <a:rPr lang="en-US" altLang="ja-JP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ja-JP" sz="18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-Quality (3)</a:t>
            </a:r>
          </a:p>
          <a:p>
            <a:r>
              <a:rPr lang="en-US" altLang="ja-JP" sz="18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-Target Animal Safety (3)</a:t>
            </a:r>
          </a:p>
        </p:txBody>
      </p:sp>
    </p:spTree>
    <p:extLst>
      <p:ext uri="{BB962C8B-B14F-4D97-AF65-F5344CB8AC3E}">
        <p14:creationId xmlns:p14="http://schemas.microsoft.com/office/powerpoint/2010/main" val="831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ChangeArrowheads="1"/>
          </p:cNvSpPr>
          <p:nvPr/>
        </p:nvSpPr>
        <p:spPr bwMode="auto">
          <a:xfrm>
            <a:off x="179388" y="1268760"/>
            <a:ext cx="8785100" cy="4295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1200"/>
              </a:spcBef>
              <a:spcAft>
                <a:spcPts val="600"/>
              </a:spcAft>
              <a:buClr>
                <a:srgbClr val="595959"/>
              </a:buClr>
              <a:buFont typeface="Arial" charset="0"/>
              <a:buChar char="•"/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Opportunity </a:t>
            </a: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GB" altLang="en-US" sz="2400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regulators and industry </a:t>
            </a: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discuss 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topics, to </a:t>
            </a: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jointly create review or 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update</a:t>
            </a:r>
            <a:r>
              <a:rPr lang="en-GB" altLang="en-US" sz="2400" b="1" u="sng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draft </a:t>
            </a: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guidelines on 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regulatory requirements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Clr>
                <a:srgbClr val="595959"/>
              </a:buClr>
              <a:buFont typeface="Arial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All VICH GLs are adopted </a:t>
            </a:r>
            <a:r>
              <a:rPr lang="en-US" altLang="en-US" sz="2400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consensus</a:t>
            </a:r>
            <a:endParaRPr lang="en-GB" altLang="en-US" sz="2400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buClr>
                <a:srgbClr val="595959"/>
              </a:buClr>
              <a:buFont typeface="Arial" charset="0"/>
              <a:buChar char="•"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Reduce the use of animal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testing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buClr>
                <a:srgbClr val="595959"/>
              </a:buClr>
              <a:buFont typeface="Arial" charset="0"/>
              <a:buChar char="•"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Wider </a:t>
            </a:r>
            <a:r>
              <a:rPr lang="en-US" alt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harmonisation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through the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observers, Outreach Forum, opportunity to update regional standards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buClr>
                <a:srgbClr val="595959"/>
              </a:buClr>
              <a:buFont typeface="Arial" charset="0"/>
              <a:buChar char="•"/>
            </a:pPr>
            <a:r>
              <a:rPr lang="en-US" altLang="en-US" sz="2800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 wide </a:t>
            </a:r>
            <a:r>
              <a:rPr lang="en-US" altLang="en-US" sz="2800" dirty="0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harmonisation</a:t>
            </a:r>
            <a:r>
              <a:rPr lang="en-US" altLang="en-US" sz="2800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requirements for development of Veterinary </a:t>
            </a:r>
            <a:r>
              <a:rPr lang="en-US" altLang="en-US" sz="28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products, reduce </a:t>
            </a:r>
            <a:r>
              <a:rPr lang="en-US" altLang="en-US" sz="2800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costs and therefore increase availability of Veterinary </a:t>
            </a:r>
            <a:r>
              <a:rPr lang="en-US" altLang="en-US" sz="28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Medicines</a:t>
            </a:r>
            <a:endParaRPr lang="en-GB" altLang="en-US" sz="2800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49263" y="-27384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GB" sz="4000" dirty="0"/>
              <a:t>Achievements </a:t>
            </a:r>
          </a:p>
        </p:txBody>
      </p:sp>
    </p:spTree>
    <p:extLst>
      <p:ext uri="{BB962C8B-B14F-4D97-AF65-F5344CB8AC3E}">
        <p14:creationId xmlns:p14="http://schemas.microsoft.com/office/powerpoint/2010/main" val="413918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fondoblanco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8" y="0"/>
            <a:ext cx="9138242" cy="6858000"/>
          </a:xfrm>
          <a:prstGeom prst="rect">
            <a:avLst/>
          </a:prstGeom>
        </p:spPr>
      </p:pic>
      <p:sp>
        <p:nvSpPr>
          <p:cNvPr id="7" name="Sous-titre 6"/>
          <p:cNvSpPr txBox="1">
            <a:spLocks/>
          </p:cNvSpPr>
          <p:nvPr/>
        </p:nvSpPr>
        <p:spPr>
          <a:xfrm>
            <a:off x="5758" y="548680"/>
            <a:ext cx="9138242" cy="86409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Char char="•"/>
              <a:defRPr sz="2800">
                <a:solidFill>
                  <a:srgbClr val="15151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151515"/>
                </a:solidFill>
                <a:latin typeface="Arial" pitchFamily="34" charset="0"/>
                <a:cs typeface="Arial" pitchFamily="34" charset="0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2">
                    <a:lumMod val="75000"/>
                  </a:schemeClr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buNone/>
            </a:pPr>
            <a:r>
              <a:rPr lang="en-US" sz="40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Thank</a:t>
            </a:r>
            <a:r>
              <a:rPr lang="en-US" sz="4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you</a:t>
            </a:r>
            <a:r>
              <a:rPr lang="en-US" sz="4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for</a:t>
            </a:r>
            <a:r>
              <a:rPr lang="en-US" sz="4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your attention!</a:t>
            </a:r>
            <a:endParaRPr lang="en-GB" sz="4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0773833" y="60748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pic>
        <p:nvPicPr>
          <p:cNvPr id="8" name="Picture 6" descr="page10-1035-full copi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94260" y="1676566"/>
            <a:ext cx="2010633" cy="33366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 descr="O:\com\Pubmz\ADMIN\CHARTE GRAPHIQUE OIE\REFONTE 2013\ELEMENTS Guide Visual OIE\01-iso+logo+slogan color\iso+logotipo+slogan-RGB-JPG\168K\iso+logo+slogan-RGB-OIE-close-an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104976"/>
            <a:ext cx="7647432" cy="1420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579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 bwMode="auto">
          <a:xfrm>
            <a:off x="344488" y="161925"/>
            <a:ext cx="8229600" cy="89081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BE" altLang="en-US" sz="3200" dirty="0" err="1" smtClean="0">
                <a:solidFill>
                  <a:srgbClr val="A50021"/>
                </a:solidFill>
              </a:rPr>
              <a:t>Why</a:t>
            </a:r>
            <a:r>
              <a:rPr lang="fr-BE" altLang="en-US" sz="3200" dirty="0" smtClean="0">
                <a:solidFill>
                  <a:srgbClr val="A50021"/>
                </a:solidFill>
              </a:rPr>
              <a:t> </a:t>
            </a:r>
            <a:r>
              <a:rPr lang="fr-BE" altLang="en-US" sz="3200" dirty="0" err="1" smtClean="0">
                <a:solidFill>
                  <a:srgbClr val="A50021"/>
                </a:solidFill>
              </a:rPr>
              <a:t>Veterinary</a:t>
            </a:r>
            <a:r>
              <a:rPr lang="fr-BE" altLang="en-US" sz="3200" dirty="0" smtClean="0">
                <a:solidFill>
                  <a:srgbClr val="A50021"/>
                </a:solidFill>
              </a:rPr>
              <a:t> </a:t>
            </a:r>
            <a:r>
              <a:rPr lang="fr-BE" altLang="en-US" sz="3200" dirty="0" err="1" smtClean="0">
                <a:solidFill>
                  <a:srgbClr val="A50021"/>
                </a:solidFill>
              </a:rPr>
              <a:t>Medicines</a:t>
            </a:r>
            <a:r>
              <a:rPr lang="fr-BE" altLang="en-US" sz="3200" dirty="0" smtClean="0">
                <a:solidFill>
                  <a:srgbClr val="A50021"/>
                </a:solidFill>
              </a:rPr>
              <a:t> are not </a:t>
            </a:r>
            <a:r>
              <a:rPr lang="fr-BE" altLang="en-US" sz="3200" dirty="0" err="1" smtClean="0">
                <a:solidFill>
                  <a:srgbClr val="A50021"/>
                </a:solidFill>
              </a:rPr>
              <a:t>available</a:t>
            </a:r>
            <a:r>
              <a:rPr lang="fr-BE" altLang="en-US" sz="3200" dirty="0" smtClean="0">
                <a:solidFill>
                  <a:srgbClr val="A50021"/>
                </a:solidFill>
              </a:rPr>
              <a:t> ?</a:t>
            </a: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198561" y="1916832"/>
            <a:ext cx="8837935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VMPs are essential for animal health, for producing safe food, for economical development… for human health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Quality, efficacy and safety of VMPs are also essential</a:t>
            </a: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Need for a minimum 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of studies, clinical trials, requirement for manufacturing, for surveillance (</a:t>
            </a:r>
            <a:r>
              <a:rPr lang="en-GB" alt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pharmacovigilance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 to be sure that risks for animal health, human health and environment are managed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Studies, clinical trials represent </a:t>
            </a:r>
            <a:r>
              <a:rPr lang="en-GB" altLang="en-US" sz="24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investment for industries and need a long time.</a:t>
            </a:r>
          </a:p>
        </p:txBody>
      </p:sp>
    </p:spTree>
    <p:extLst>
      <p:ext uri="{BB962C8B-B14F-4D97-AF65-F5344CB8AC3E}">
        <p14:creationId xmlns:p14="http://schemas.microsoft.com/office/powerpoint/2010/main" val="244971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 bwMode="auto">
          <a:xfrm>
            <a:off x="344488" y="161925"/>
            <a:ext cx="8229600" cy="89081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BE" altLang="en-US" dirty="0" err="1">
                <a:solidFill>
                  <a:srgbClr val="A50021"/>
                </a:solidFill>
              </a:rPr>
              <a:t>Why</a:t>
            </a:r>
            <a:r>
              <a:rPr lang="fr-BE" altLang="en-US" dirty="0">
                <a:solidFill>
                  <a:srgbClr val="A50021"/>
                </a:solidFill>
              </a:rPr>
              <a:t> </a:t>
            </a:r>
            <a:r>
              <a:rPr lang="fr-BE" altLang="en-US" dirty="0" err="1">
                <a:solidFill>
                  <a:srgbClr val="A50021"/>
                </a:solidFill>
              </a:rPr>
              <a:t>Veterinary</a:t>
            </a:r>
            <a:r>
              <a:rPr lang="fr-BE" altLang="en-US" dirty="0">
                <a:solidFill>
                  <a:srgbClr val="A50021"/>
                </a:solidFill>
              </a:rPr>
              <a:t> </a:t>
            </a:r>
            <a:r>
              <a:rPr lang="fr-BE" altLang="en-US" dirty="0" err="1">
                <a:solidFill>
                  <a:srgbClr val="A50021"/>
                </a:solidFill>
              </a:rPr>
              <a:t>Medicines</a:t>
            </a:r>
            <a:r>
              <a:rPr lang="fr-BE" altLang="en-US" dirty="0">
                <a:solidFill>
                  <a:srgbClr val="A50021"/>
                </a:solidFill>
              </a:rPr>
              <a:t> are not </a:t>
            </a:r>
            <a:r>
              <a:rPr lang="fr-BE" altLang="en-US" dirty="0" err="1">
                <a:solidFill>
                  <a:srgbClr val="A50021"/>
                </a:solidFill>
              </a:rPr>
              <a:t>available</a:t>
            </a:r>
            <a:r>
              <a:rPr lang="fr-BE" altLang="en-US" dirty="0">
                <a:solidFill>
                  <a:srgbClr val="A50021"/>
                </a:solidFill>
              </a:rPr>
              <a:t> ?</a:t>
            </a:r>
            <a:endParaRPr lang="fr-BE" altLang="en-US" sz="3200" dirty="0" smtClean="0">
              <a:solidFill>
                <a:srgbClr val="A50021"/>
              </a:solidFill>
            </a:endParaRP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198561" y="1556792"/>
            <a:ext cx="8837935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buNone/>
            </a:pPr>
            <a:r>
              <a:rPr lang="fr-BE" altLang="en-US" sz="2800" b="1" dirty="0" err="1">
                <a:solidFill>
                  <a:srgbClr val="A50021"/>
                </a:solidFill>
              </a:rPr>
              <a:t>Costs</a:t>
            </a:r>
            <a:r>
              <a:rPr lang="fr-BE" altLang="en-US" sz="2800" b="1" dirty="0">
                <a:solidFill>
                  <a:srgbClr val="A50021"/>
                </a:solidFill>
              </a:rPr>
              <a:t> to </a:t>
            </a:r>
            <a:r>
              <a:rPr lang="fr-BE" altLang="en-US" sz="2800" b="1" dirty="0" err="1">
                <a:solidFill>
                  <a:srgbClr val="A50021"/>
                </a:solidFill>
              </a:rPr>
              <a:t>develop</a:t>
            </a:r>
            <a:r>
              <a:rPr lang="fr-BE" altLang="en-US" sz="2800" b="1" dirty="0">
                <a:solidFill>
                  <a:srgbClr val="A50021"/>
                </a:solidFill>
              </a:rPr>
              <a:t> a VMP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It takes a long time to develop a new product :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7.5 years for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farm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animal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products, 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4.3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years for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companion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animal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products,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4.0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years for MS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minor species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products.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And the direct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costs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are high : 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8.0M-€50M for farm animal products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5.0M-€48M companion animal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products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0.5M-€20M for Minor Species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products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Data based on a 2011 IFAH survey in Europe.</a:t>
            </a: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23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1268760"/>
            <a:ext cx="7134746" cy="340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60" y="4744450"/>
            <a:ext cx="7131124" cy="1772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 bwMode="auto">
          <a:xfrm>
            <a:off x="344488" y="161925"/>
            <a:ext cx="8229600" cy="89081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BE" altLang="en-US" sz="3200" dirty="0" err="1" smtClean="0">
                <a:solidFill>
                  <a:srgbClr val="A50021"/>
                </a:solidFill>
              </a:rPr>
              <a:t>Costs</a:t>
            </a:r>
            <a:r>
              <a:rPr lang="fr-BE" altLang="en-US" sz="3200" dirty="0" smtClean="0">
                <a:solidFill>
                  <a:srgbClr val="A50021"/>
                </a:solidFill>
              </a:rPr>
              <a:t> to </a:t>
            </a:r>
            <a:r>
              <a:rPr lang="fr-BE" altLang="en-US" sz="3200" dirty="0" err="1" smtClean="0">
                <a:solidFill>
                  <a:srgbClr val="A50021"/>
                </a:solidFill>
              </a:rPr>
              <a:t>develop</a:t>
            </a:r>
            <a:r>
              <a:rPr lang="fr-BE" altLang="en-US" sz="3200" dirty="0" smtClean="0">
                <a:solidFill>
                  <a:srgbClr val="A50021"/>
                </a:solidFill>
              </a:rPr>
              <a:t> VMP – new </a:t>
            </a:r>
            <a:r>
              <a:rPr lang="fr-BE" altLang="en-US" sz="3200" dirty="0" err="1" smtClean="0">
                <a:solidFill>
                  <a:srgbClr val="A50021"/>
                </a:solidFill>
              </a:rPr>
              <a:t>species</a:t>
            </a:r>
            <a:endParaRPr lang="fr-BE" altLang="en-US" sz="3200" dirty="0" smtClean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28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 bwMode="auto">
          <a:xfrm>
            <a:off x="344488" y="161925"/>
            <a:ext cx="8229600" cy="89081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BE" altLang="en-US" sz="3200" dirty="0" err="1" smtClean="0">
                <a:solidFill>
                  <a:srgbClr val="A50021"/>
                </a:solidFill>
              </a:rPr>
              <a:t>Why</a:t>
            </a:r>
            <a:r>
              <a:rPr lang="fr-BE" altLang="en-US" sz="3200" dirty="0" smtClean="0">
                <a:solidFill>
                  <a:srgbClr val="A50021"/>
                </a:solidFill>
              </a:rPr>
              <a:t> </a:t>
            </a:r>
            <a:r>
              <a:rPr lang="fr-BE" altLang="en-US" sz="3200" dirty="0" err="1" smtClean="0">
                <a:solidFill>
                  <a:srgbClr val="A50021"/>
                </a:solidFill>
              </a:rPr>
              <a:t>Veterinary</a:t>
            </a:r>
            <a:r>
              <a:rPr lang="fr-BE" altLang="en-US" sz="3200" dirty="0" smtClean="0">
                <a:solidFill>
                  <a:srgbClr val="A50021"/>
                </a:solidFill>
              </a:rPr>
              <a:t> </a:t>
            </a:r>
            <a:r>
              <a:rPr lang="fr-BE" altLang="en-US" sz="3200" dirty="0" err="1" smtClean="0">
                <a:solidFill>
                  <a:srgbClr val="A50021"/>
                </a:solidFill>
              </a:rPr>
              <a:t>Medicines</a:t>
            </a:r>
            <a:r>
              <a:rPr lang="fr-BE" altLang="en-US" sz="3200" dirty="0" smtClean="0">
                <a:solidFill>
                  <a:srgbClr val="A50021"/>
                </a:solidFill>
              </a:rPr>
              <a:t> are not </a:t>
            </a:r>
            <a:r>
              <a:rPr lang="fr-BE" altLang="en-US" sz="3200" dirty="0" err="1" smtClean="0">
                <a:solidFill>
                  <a:srgbClr val="A50021"/>
                </a:solidFill>
              </a:rPr>
              <a:t>available</a:t>
            </a:r>
            <a:r>
              <a:rPr lang="fr-BE" altLang="en-US" sz="3200" dirty="0" smtClean="0">
                <a:solidFill>
                  <a:srgbClr val="A50021"/>
                </a:solidFill>
              </a:rPr>
              <a:t> ?</a:t>
            </a: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198560" y="1844824"/>
            <a:ext cx="8837935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Each country </a:t>
            </a: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has its own 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specificities: </a:t>
            </a:r>
          </a:p>
          <a:p>
            <a:pPr lvl="1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Regarding the animal population (aquaculture in Asia is more developed)</a:t>
            </a:r>
          </a:p>
          <a:p>
            <a:pPr lvl="1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Regarding the animal diseases (FMD, IA… different serotype in different regions</a:t>
            </a:r>
            <a:r>
              <a:rPr lang="en-GB" altLang="en-US" sz="2000" b="1" u="sng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Specific requirement for registration (studies, labelling..)</a:t>
            </a:r>
          </a:p>
          <a:p>
            <a:pPr lvl="1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Specific regulation, specific fees….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If the market is not  sufficient</a:t>
            </a:r>
            <a:r>
              <a:rPr lang="en-GB" altLang="en-US" sz="2400" b="1" u="sng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industry will not invest and develop </a:t>
            </a: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products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GB" altLang="en-US" sz="2400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of a balance between economical cost of product development and safety and efficacy of a product</a:t>
            </a:r>
          </a:p>
        </p:txBody>
      </p:sp>
    </p:spTree>
    <p:extLst>
      <p:ext uri="{BB962C8B-B14F-4D97-AF65-F5344CB8AC3E}">
        <p14:creationId xmlns:p14="http://schemas.microsoft.com/office/powerpoint/2010/main" val="125865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893912" y="908720"/>
            <a:ext cx="5486400" cy="896144"/>
          </a:xfrm>
          <a:ln/>
        </p:spPr>
        <p:txBody>
          <a:bodyPr/>
          <a:lstStyle/>
          <a:p>
            <a:r>
              <a:rPr lang="en-US" altLang="fr-FR" dirty="0"/>
              <a:t>Goals of VICH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23528" y="1605880"/>
            <a:ext cx="8496944" cy="4343400"/>
          </a:xfrm>
          <a:ln/>
        </p:spPr>
        <p:txBody>
          <a:bodyPr/>
          <a:lstStyle/>
          <a:p>
            <a:pPr marL="344488" indent="-344488"/>
            <a:endParaRPr lang="en-US" sz="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altLang="fr-FR" sz="2400" dirty="0" smtClean="0"/>
              <a:t>VICH </a:t>
            </a:r>
            <a:r>
              <a:rPr lang="en-US" altLang="fr-FR" sz="2400" b="1" dirty="0" smtClean="0">
                <a:solidFill>
                  <a:srgbClr val="990000"/>
                </a:solidFill>
                <a:ea typeface="+mj-ea"/>
              </a:rPr>
              <a:t>establishes </a:t>
            </a:r>
            <a:r>
              <a:rPr lang="en-US" altLang="fr-FR" sz="2400" b="1" dirty="0">
                <a:solidFill>
                  <a:srgbClr val="990000"/>
                </a:solidFill>
                <a:ea typeface="+mj-ea"/>
              </a:rPr>
              <a:t>harmonized technical requirements </a:t>
            </a:r>
            <a:r>
              <a:rPr lang="en-US" altLang="fr-FR" sz="2400" dirty="0"/>
              <a:t>for registration </a:t>
            </a:r>
            <a:r>
              <a:rPr lang="en-US" altLang="fr-FR" sz="2400" dirty="0" smtClean="0"/>
              <a:t>of </a:t>
            </a:r>
            <a:r>
              <a:rPr lang="en-US" altLang="fr-FR" sz="2400" dirty="0"/>
              <a:t>veterinary medicinal products </a:t>
            </a:r>
            <a:r>
              <a:rPr lang="en-US" sz="2400" dirty="0"/>
              <a:t>thereby reducing or obviating duplication of testing carried out during the research and development of </a:t>
            </a:r>
            <a:r>
              <a:rPr lang="en-US" sz="2400" dirty="0" smtClean="0"/>
              <a:t>veterinary </a:t>
            </a:r>
            <a:r>
              <a:rPr lang="en-US" sz="2400" dirty="0"/>
              <a:t>medicines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altLang="fr-FR" sz="800" dirty="0"/>
          </a:p>
          <a:p>
            <a:pPr>
              <a:buFont typeface="Wingdings" panose="05000000000000000000" pitchFamily="2" charset="2"/>
              <a:buChar char="ü"/>
            </a:pPr>
            <a:endParaRPr lang="en-US" sz="9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To </a:t>
            </a:r>
            <a:r>
              <a:rPr lang="en-US" sz="2400" b="1" dirty="0">
                <a:solidFill>
                  <a:srgbClr val="990000"/>
                </a:solidFill>
              </a:rPr>
              <a:t>avoid divergent future requirements </a:t>
            </a:r>
            <a:r>
              <a:rPr lang="en-US" sz="2400" dirty="0"/>
              <a:t>through </a:t>
            </a:r>
            <a:r>
              <a:rPr lang="en-US" sz="2400" dirty="0" err="1"/>
              <a:t>harmonisation</a:t>
            </a:r>
            <a:r>
              <a:rPr lang="en-US" sz="2400" dirty="0"/>
              <a:t> of selected topics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/>
              <a:t>To </a:t>
            </a:r>
            <a:r>
              <a:rPr lang="en-US" sz="2400" b="1" dirty="0">
                <a:solidFill>
                  <a:srgbClr val="990000"/>
                </a:solidFill>
              </a:rPr>
              <a:t>contribute to the protection </a:t>
            </a:r>
            <a:r>
              <a:rPr lang="en-US" sz="2400" dirty="0"/>
              <a:t>of public </a:t>
            </a:r>
            <a:r>
              <a:rPr lang="en-US" sz="2400" dirty="0" smtClean="0"/>
              <a:t>health, of animal health </a:t>
            </a:r>
            <a:r>
              <a:rPr lang="en-US" sz="2400" dirty="0"/>
              <a:t>from an international perspective</a:t>
            </a:r>
            <a:r>
              <a:rPr lang="en-US" sz="2400" dirty="0" smtClean="0"/>
              <a:t>;</a:t>
            </a:r>
          </a:p>
          <a:p>
            <a:pPr marL="344488" indent="-344488"/>
            <a:endParaRPr lang="en-US" sz="2400" dirty="0"/>
          </a:p>
          <a:p>
            <a:pPr marL="344488" indent="-344488"/>
            <a:endParaRPr lang="en-US" altLang="fr-FR" sz="900" dirty="0"/>
          </a:p>
          <a:p>
            <a:pPr marL="344488" indent="-344488"/>
            <a:endParaRPr lang="en-US" altLang="fr-FR" sz="2400" dirty="0"/>
          </a:p>
        </p:txBody>
      </p:sp>
      <p:sp>
        <p:nvSpPr>
          <p:cNvPr id="301060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0" hangingPunct="0"/>
            <a:endParaRPr lang="fr-FR" altLang="fr-FR" sz="1400" b="0">
              <a:latin typeface="Times New Roman" pitchFamily="18" charset="0"/>
            </a:endParaRPr>
          </a:p>
        </p:txBody>
      </p:sp>
      <p:pic>
        <p:nvPicPr>
          <p:cNvPr id="7" name="Picture 12" descr="VICH header and footer-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8" y="-26906"/>
            <a:ext cx="6570136" cy="1322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858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893912" y="908720"/>
            <a:ext cx="5486400" cy="896144"/>
          </a:xfrm>
          <a:ln/>
        </p:spPr>
        <p:txBody>
          <a:bodyPr/>
          <a:lstStyle/>
          <a:p>
            <a:r>
              <a:rPr lang="en-US" altLang="fr-FR" dirty="0"/>
              <a:t>Goals of VICH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23528" y="1605880"/>
            <a:ext cx="8496944" cy="4343400"/>
          </a:xfrm>
          <a:ln/>
        </p:spPr>
        <p:txBody>
          <a:bodyPr/>
          <a:lstStyle/>
          <a:p>
            <a:pPr marL="344488" indent="-344488"/>
            <a:endParaRPr lang="en-US" sz="800" dirty="0" smtClean="0"/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sz="2400" dirty="0" smtClean="0"/>
              <a:t>VICH aims </a:t>
            </a:r>
            <a:r>
              <a:rPr lang="en-US" sz="2400" dirty="0"/>
              <a:t>at </a:t>
            </a:r>
            <a:r>
              <a:rPr lang="en-US" sz="2400" dirty="0" smtClean="0"/>
              <a:t>a </a:t>
            </a:r>
            <a:r>
              <a:rPr lang="en-US" sz="2400" dirty="0"/>
              <a:t>wider dissemination and acceptance of VICH guidelines and co-operation on a more global </a:t>
            </a:r>
            <a:r>
              <a:rPr lang="en-US" sz="2400" dirty="0" smtClean="0"/>
              <a:t>level. Its </a:t>
            </a:r>
            <a:r>
              <a:rPr lang="en-US" sz="2400" dirty="0"/>
              <a:t>objective </a:t>
            </a:r>
            <a:r>
              <a:rPr lang="en-US" sz="2400" dirty="0" smtClean="0"/>
              <a:t>is a </a:t>
            </a:r>
            <a:r>
              <a:rPr lang="en-US" sz="2400" dirty="0">
                <a:solidFill>
                  <a:srgbClr val="990000"/>
                </a:solidFill>
              </a:rPr>
              <a:t>wider international </a:t>
            </a:r>
            <a:r>
              <a:rPr lang="en-US" sz="2400" dirty="0" err="1" smtClean="0">
                <a:solidFill>
                  <a:srgbClr val="990000"/>
                </a:solidFill>
              </a:rPr>
              <a:t>harmonisation</a:t>
            </a:r>
            <a:r>
              <a:rPr lang="en-US" sz="2400" dirty="0" smtClean="0">
                <a:solidFill>
                  <a:srgbClr val="990000"/>
                </a:solidFill>
              </a:rPr>
              <a:t> </a:t>
            </a:r>
            <a:r>
              <a:rPr lang="en-US" sz="2400" dirty="0"/>
              <a:t>of technical requirements, which </a:t>
            </a:r>
            <a:r>
              <a:rPr lang="en-US" sz="2400" dirty="0" smtClean="0"/>
              <a:t>is, </a:t>
            </a:r>
            <a:r>
              <a:rPr lang="en-US" sz="2400" dirty="0"/>
              <a:t>through the </a:t>
            </a:r>
            <a:r>
              <a:rPr lang="en-US" dirty="0">
                <a:solidFill>
                  <a:srgbClr val="990000"/>
                </a:solidFill>
              </a:rPr>
              <a:t>VICH Outreach Forum implemented in June 2012 </a:t>
            </a:r>
            <a:endParaRPr lang="fr-FR" altLang="fr-FR" dirty="0">
              <a:solidFill>
                <a:srgbClr val="990000"/>
              </a:solidFill>
            </a:endParaRP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fr-FR" altLang="fr-FR" sz="2400" dirty="0"/>
              <a:t>Objectives of the global </a:t>
            </a:r>
            <a:r>
              <a:rPr lang="fr-FR" altLang="fr-FR" sz="2400" dirty="0" err="1"/>
              <a:t>Outreach</a:t>
            </a:r>
            <a:r>
              <a:rPr lang="fr-FR" altLang="fr-FR" dirty="0"/>
              <a:t>:</a:t>
            </a:r>
          </a:p>
          <a:p>
            <a:pPr lvl="1" eaLnBrk="1" hangingPunct="1"/>
            <a:r>
              <a:rPr lang="fr-FR" altLang="fr-FR" sz="2400" dirty="0"/>
              <a:t>international harmonisation,</a:t>
            </a:r>
          </a:p>
          <a:p>
            <a:pPr lvl="1" eaLnBrk="1" hangingPunct="1"/>
            <a:r>
              <a:rPr lang="fr-FR" altLang="fr-FR" sz="2400" dirty="0" err="1">
                <a:solidFill>
                  <a:srgbClr val="990000"/>
                </a:solidFill>
                <a:latin typeface="Arial" pitchFamily="34" charset="0"/>
                <a:ea typeface="+mn-ea"/>
                <a:cs typeface="Arial" pitchFamily="34" charset="0"/>
              </a:rPr>
              <a:t>better</a:t>
            </a:r>
            <a:r>
              <a:rPr lang="fr-FR" altLang="fr-FR" sz="2400" dirty="0">
                <a:solidFill>
                  <a:srgbClr val="990000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fr-FR" altLang="fr-FR" sz="2400" dirty="0" err="1">
                <a:solidFill>
                  <a:srgbClr val="990000"/>
                </a:solidFill>
                <a:latin typeface="Arial" pitchFamily="34" charset="0"/>
                <a:ea typeface="+mn-ea"/>
                <a:cs typeface="Arial" pitchFamily="34" charset="0"/>
              </a:rPr>
              <a:t>access</a:t>
            </a:r>
            <a:r>
              <a:rPr lang="fr-FR" altLang="fr-FR" sz="2400" dirty="0">
                <a:solidFill>
                  <a:srgbClr val="990000"/>
                </a:solidFill>
                <a:latin typeface="Arial" pitchFamily="34" charset="0"/>
                <a:ea typeface="+mn-ea"/>
                <a:cs typeface="Arial" pitchFamily="34" charset="0"/>
              </a:rPr>
              <a:t> to </a:t>
            </a:r>
            <a:r>
              <a:rPr lang="fr-FR" altLang="fr-FR" sz="2400" dirty="0" err="1">
                <a:solidFill>
                  <a:srgbClr val="990000"/>
                </a:solidFill>
                <a:latin typeface="Arial" pitchFamily="34" charset="0"/>
                <a:ea typeface="+mn-ea"/>
                <a:cs typeface="Arial" pitchFamily="34" charset="0"/>
              </a:rPr>
              <a:t>VMPs</a:t>
            </a:r>
            <a:r>
              <a:rPr lang="fr-FR" altLang="fr-FR" sz="2400" dirty="0"/>
              <a:t>,</a:t>
            </a:r>
          </a:p>
          <a:p>
            <a:pPr lvl="1" eaLnBrk="1" hangingPunct="1"/>
            <a:r>
              <a:rPr lang="fr-FR" altLang="fr-FR" sz="2400" dirty="0" err="1"/>
              <a:t>mutual</a:t>
            </a:r>
            <a:r>
              <a:rPr lang="fr-FR" altLang="fr-FR" sz="2400" dirty="0"/>
              <a:t> recognition and </a:t>
            </a:r>
            <a:r>
              <a:rPr lang="fr-FR" altLang="fr-FR" sz="2400" dirty="0" err="1"/>
              <a:t>regional</a:t>
            </a:r>
            <a:r>
              <a:rPr lang="fr-FR" altLang="fr-FR" sz="2400" dirty="0"/>
              <a:t> </a:t>
            </a:r>
            <a:r>
              <a:rPr lang="fr-FR" altLang="fr-FR" sz="2400" dirty="0" err="1"/>
              <a:t>approaches</a:t>
            </a:r>
            <a:endParaRPr lang="en-US" sz="2400" dirty="0" smtClean="0"/>
          </a:p>
          <a:p>
            <a:pPr marL="344488" indent="-344488"/>
            <a:endParaRPr lang="en-US" altLang="fr-FR" sz="900" dirty="0"/>
          </a:p>
          <a:p>
            <a:pPr marL="344488" indent="-344488"/>
            <a:endParaRPr lang="en-US" altLang="fr-FR" sz="2400" dirty="0"/>
          </a:p>
        </p:txBody>
      </p:sp>
      <p:sp>
        <p:nvSpPr>
          <p:cNvPr id="301060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0" hangingPunct="0"/>
            <a:endParaRPr lang="fr-FR" altLang="fr-FR" sz="1400" b="0">
              <a:latin typeface="Times New Roman" pitchFamily="18" charset="0"/>
            </a:endParaRPr>
          </a:p>
        </p:txBody>
      </p:sp>
      <p:pic>
        <p:nvPicPr>
          <p:cNvPr id="7" name="Picture 12" descr="VICH header and footer-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8" y="-26906"/>
            <a:ext cx="6570136" cy="1322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686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1" descr="C:\Users\Public\Pictures\Sample Pictures\19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205038"/>
            <a:ext cx="8640763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79388" y="188913"/>
            <a:ext cx="2447925" cy="64770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GB" altLang="ja-JP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VICH </a:t>
            </a:r>
            <a:r>
              <a:rPr lang="en-GB" altLang="ja-JP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=</a:t>
            </a:r>
            <a:endParaRPr kumimoji="1" lang="ja-JP" altLang="en-US" dirty="0">
              <a:solidFill>
                <a:srgbClr val="C0000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4213" y="801688"/>
            <a:ext cx="7896225" cy="1152525"/>
          </a:xfrm>
          <a:ln>
            <a:miter lim="800000"/>
            <a:headEnd/>
            <a:tailEnd/>
          </a:ln>
        </p:spPr>
        <p:txBody>
          <a:bodyPr>
            <a:no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>
              <a:spcBef>
                <a:spcPct val="23000"/>
              </a:spcBef>
              <a:buClr>
                <a:srgbClr val="0E2C8A"/>
              </a:buClr>
              <a:buFont typeface="Arial" panose="020B0604020202020204" pitchFamily="34" charset="0"/>
              <a:buNone/>
              <a:defRPr/>
            </a:pPr>
            <a:r>
              <a:rPr lang="en-GB" altLang="ja-JP" sz="2400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International </a:t>
            </a:r>
            <a:r>
              <a:rPr lang="en-GB" altLang="ja-JP" sz="2400" dirty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Cooperation </a:t>
            </a:r>
            <a:endParaRPr lang="en-GB" altLang="ja-JP" sz="2400" dirty="0" smtClean="0">
              <a:solidFill>
                <a:srgbClr val="5959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  <a:p>
            <a:pPr marL="0" indent="0">
              <a:spcBef>
                <a:spcPct val="23000"/>
              </a:spcBef>
              <a:buClr>
                <a:srgbClr val="0E2C8A"/>
              </a:buClr>
              <a:buFont typeface="Arial" panose="020B0604020202020204" pitchFamily="34" charset="0"/>
              <a:buNone/>
              <a:defRPr/>
            </a:pPr>
            <a:r>
              <a:rPr lang="en-GB" altLang="ja-JP" sz="2400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on Harmonisation of </a:t>
            </a:r>
            <a:r>
              <a:rPr lang="en-GB" altLang="ja-JP" sz="2400" dirty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Technical </a:t>
            </a:r>
            <a:r>
              <a:rPr lang="en-GB" altLang="ja-JP" sz="2400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Requirements </a:t>
            </a:r>
          </a:p>
          <a:p>
            <a:pPr marL="0" indent="0">
              <a:spcBef>
                <a:spcPct val="23000"/>
              </a:spcBef>
              <a:buClr>
                <a:srgbClr val="0E2C8A"/>
              </a:buClr>
              <a:buFont typeface="Arial" panose="020B0604020202020204" pitchFamily="34" charset="0"/>
              <a:buNone/>
              <a:defRPr/>
            </a:pPr>
            <a:r>
              <a:rPr lang="en-GB" altLang="ja-JP" sz="2400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for </a:t>
            </a:r>
            <a:r>
              <a:rPr lang="en-GB" altLang="ja-JP" sz="2400" dirty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Registration </a:t>
            </a:r>
            <a:r>
              <a:rPr lang="en-GB" altLang="ja-JP" sz="2400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of </a:t>
            </a:r>
            <a:r>
              <a:rPr lang="en-GB" altLang="ja-JP" sz="2400" dirty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Veterinary Medicinal </a:t>
            </a:r>
            <a:r>
              <a:rPr lang="en-GB" altLang="ja-JP" sz="2400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Products (VMPs)</a:t>
            </a:r>
            <a:endParaRPr lang="en-GB" altLang="ja-JP" sz="2400" dirty="0">
              <a:solidFill>
                <a:srgbClr val="5959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247775" y="485298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fr-FR" altLang="en-US" sz="2800">
              <a:latin typeface="Arial" charset="0"/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6300193" y="3580332"/>
            <a:ext cx="864096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nl-BE" altLang="en-US" sz="2400" b="1" dirty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rgbClr val="FF0000"/>
                </a:solidFill>
                <a:latin typeface="Tahoma" pitchFamily="34" charset="0"/>
              </a:rPr>
              <a:t>USA</a:t>
            </a:r>
            <a:endParaRPr lang="fr-FR" altLang="en-US" sz="2400" dirty="0">
              <a:ln>
                <a:solidFill>
                  <a:schemeClr val="bg1">
                    <a:lumMod val="85000"/>
                  </a:schemeClr>
                </a:solidFill>
              </a:ln>
              <a:latin typeface="Tahoma" pitchFamily="34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971600" y="3364308"/>
            <a:ext cx="648071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nl-BE" altLang="en-US" sz="2400" b="1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rgbClr val="FF0000"/>
                </a:solidFill>
                <a:latin typeface="Tahoma" pitchFamily="34" charset="0"/>
              </a:rPr>
              <a:t>EU</a:t>
            </a:r>
            <a:endParaRPr lang="fr-FR" altLang="en-US" sz="2400" dirty="0">
              <a:ln>
                <a:solidFill>
                  <a:schemeClr val="bg1">
                    <a:lumMod val="85000"/>
                  </a:schemeClr>
                </a:solidFill>
              </a:ln>
              <a:latin typeface="Tahoma" pitchFamily="34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4092893" y="3645024"/>
            <a:ext cx="1271195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nl-BE" altLang="en-US" sz="2400" b="1" dirty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rgbClr val="FF0000"/>
                </a:solidFill>
                <a:latin typeface="Tahoma" pitchFamily="34" charset="0"/>
              </a:rPr>
              <a:t>Japan</a:t>
            </a:r>
            <a:endParaRPr lang="fr-FR" altLang="en-US" sz="2400" dirty="0">
              <a:ln>
                <a:solidFill>
                  <a:schemeClr val="bg1">
                    <a:lumMod val="85000"/>
                  </a:schemeClr>
                </a:solidFill>
              </a:ln>
              <a:latin typeface="Tahoma" pitchFamily="34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3707904" y="4942909"/>
            <a:ext cx="201622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nl-BE" altLang="en-US" sz="2000" b="1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rgbClr val="0070C0"/>
                </a:solidFill>
                <a:latin typeface="Tahoma" pitchFamily="34" charset="0"/>
              </a:rPr>
              <a:t>Australia/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nl-BE" altLang="en-US" sz="2000" b="1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rgbClr val="0070C0"/>
                </a:solidFill>
                <a:latin typeface="Tahoma" pitchFamily="34" charset="0"/>
              </a:rPr>
              <a:t>New Zealand</a:t>
            </a:r>
            <a:endParaRPr lang="fr-FR" altLang="en-US" sz="2000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rgbClr val="0070C0"/>
              </a:solidFill>
              <a:latin typeface="Tahoma" pitchFamily="34" charset="0"/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6660232" y="3212976"/>
            <a:ext cx="13758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nl-BE" altLang="en-US" sz="20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Tahoma" pitchFamily="34" charset="0"/>
              </a:rPr>
              <a:t>Canada</a:t>
            </a:r>
            <a:endParaRPr lang="fr-FR" altLang="en-US" sz="2000" dirty="0">
              <a:ln>
                <a:solidFill>
                  <a:schemeClr val="bg1"/>
                </a:solidFill>
              </a:ln>
              <a:solidFill>
                <a:srgbClr val="0070C0"/>
              </a:solidFill>
              <a:latin typeface="Tahoma" pitchFamily="34" charset="0"/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827584" y="5158933"/>
            <a:ext cx="12195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nl-BE" altLang="en-US" sz="2000" b="1" dirty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rgbClr val="0070C0"/>
                </a:solidFill>
                <a:latin typeface="Tahoma" pitchFamily="34" charset="0"/>
              </a:rPr>
              <a:t>South </a:t>
            </a:r>
            <a:br>
              <a:rPr lang="nl-BE" altLang="en-US" sz="2000" b="1" dirty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rgbClr val="0070C0"/>
                </a:solidFill>
                <a:latin typeface="Tahoma" pitchFamily="34" charset="0"/>
              </a:rPr>
            </a:br>
            <a:r>
              <a:rPr lang="nl-BE" altLang="en-US" sz="2000" b="1" dirty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rgbClr val="0070C0"/>
                </a:solidFill>
                <a:latin typeface="Tahoma" pitchFamily="34" charset="0"/>
              </a:rPr>
              <a:t>Africa</a:t>
            </a:r>
            <a:endParaRPr lang="fr-FR" altLang="en-US" sz="2000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rgbClr val="0070C0"/>
              </a:solidFill>
              <a:latin typeface="Tahoma" pitchFamily="34" charset="0"/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5867400" y="5732463"/>
            <a:ext cx="1354138" cy="3429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nl-BE" altLang="ja-JP" sz="1800" b="1" dirty="0" smtClean="0">
                <a:solidFill>
                  <a:schemeClr val="bg1"/>
                </a:solidFill>
                <a:latin typeface="Tahoma" pitchFamily="34" charset="0"/>
              </a:rPr>
              <a:t>Observers</a:t>
            </a:r>
            <a:endParaRPr lang="fr-FR" altLang="ja-JP" sz="21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3492500" y="2420938"/>
            <a:ext cx="1736725" cy="341312"/>
          </a:xfrm>
          <a:prstGeom prst="rect">
            <a:avLst/>
          </a:prstGeom>
          <a:solidFill>
            <a:srgbClr val="FF0000"/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nl-BE" altLang="ja-JP" sz="1800" b="1" dirty="0" smtClean="0">
                <a:solidFill>
                  <a:schemeClr val="bg1"/>
                </a:solidFill>
                <a:latin typeface="Tahoma" pitchFamily="34" charset="0"/>
              </a:rPr>
              <a:t>Full </a:t>
            </a:r>
            <a:r>
              <a:rPr lang="nl-BE" altLang="ja-JP" sz="1800" b="1" dirty="0">
                <a:solidFill>
                  <a:schemeClr val="bg1"/>
                </a:solidFill>
                <a:latin typeface="Tahoma" pitchFamily="34" charset="0"/>
              </a:rPr>
              <a:t>Members</a:t>
            </a:r>
            <a:endParaRPr lang="fr-FR" altLang="ja-JP" sz="21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7452320" y="4941168"/>
            <a:ext cx="1285928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nl-BE" altLang="en-US" sz="1800" b="1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rgbClr val="00B050"/>
                </a:solidFill>
                <a:latin typeface="Tahoma" pitchFamily="34" charset="0"/>
              </a:rPr>
              <a:t>CAMEVET</a:t>
            </a:r>
            <a:endParaRPr lang="fr-FR" altLang="en-US" sz="2100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rgbClr val="00B050"/>
              </a:solidFill>
              <a:latin typeface="Tahoma" pitchFamily="34" charset="0"/>
            </a:endParaRPr>
          </a:p>
        </p:txBody>
      </p:sp>
      <p:cxnSp>
        <p:nvCxnSpPr>
          <p:cNvPr id="3" name="直線コネクタ 2"/>
          <p:cNvCxnSpPr>
            <a:stCxn id="19" idx="0"/>
            <a:endCxn id="16" idx="2"/>
          </p:cNvCxnSpPr>
          <p:nvPr/>
        </p:nvCxnSpPr>
        <p:spPr>
          <a:xfrm flipV="1">
            <a:off x="6545263" y="3582988"/>
            <a:ext cx="803275" cy="2149475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>
            <a:stCxn id="19" idx="1"/>
            <a:endCxn id="18" idx="3"/>
          </p:cNvCxnSpPr>
          <p:nvPr/>
        </p:nvCxnSpPr>
        <p:spPr>
          <a:xfrm flipH="1" flipV="1">
            <a:off x="2047875" y="5481638"/>
            <a:ext cx="3819525" cy="422275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>
            <a:stCxn id="20" idx="2"/>
            <a:endCxn id="13" idx="0"/>
          </p:cNvCxnSpPr>
          <p:nvPr/>
        </p:nvCxnSpPr>
        <p:spPr>
          <a:xfrm>
            <a:off x="4360863" y="2762250"/>
            <a:ext cx="368300" cy="8826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>
            <a:stCxn id="20" idx="2"/>
            <a:endCxn id="12" idx="3"/>
          </p:cNvCxnSpPr>
          <p:nvPr/>
        </p:nvCxnSpPr>
        <p:spPr>
          <a:xfrm flipH="1">
            <a:off x="1619250" y="2762250"/>
            <a:ext cx="2741613" cy="8143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>
            <a:stCxn id="20" idx="2"/>
            <a:endCxn id="11" idx="1"/>
          </p:cNvCxnSpPr>
          <p:nvPr/>
        </p:nvCxnSpPr>
        <p:spPr>
          <a:xfrm>
            <a:off x="4360863" y="2762250"/>
            <a:ext cx="1939925" cy="10302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4935113" y="4176713"/>
            <a:ext cx="1696297" cy="701731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nl-BE" altLang="ja-JP" sz="2400" b="1" dirty="0" err="1">
                <a:solidFill>
                  <a:schemeClr val="bg1"/>
                </a:solidFill>
                <a:latin typeface="Tahoma" pitchFamily="34" charset="0"/>
              </a:rPr>
              <a:t>Outreach</a:t>
            </a:r>
            <a:r>
              <a:rPr lang="nl-BE" altLang="ja-JP" sz="2400" b="1" dirty="0">
                <a:solidFill>
                  <a:schemeClr val="bg1"/>
                </a:solidFill>
                <a:latin typeface="Tahoma" pitchFamily="34" charset="0"/>
              </a:rPr>
              <a:t> </a:t>
            </a:r>
          </a:p>
          <a:p>
            <a:pPr algn="ctr">
              <a:lnSpc>
                <a:spcPct val="90000"/>
              </a:lnSpc>
            </a:pPr>
            <a:r>
              <a:rPr lang="nl-BE" altLang="ja-JP" sz="2000" b="1" dirty="0">
                <a:solidFill>
                  <a:schemeClr val="bg1"/>
                </a:solidFill>
                <a:latin typeface="Tahoma" pitchFamily="34" charset="0"/>
              </a:rPr>
              <a:t>Forum</a:t>
            </a:r>
            <a:endParaRPr lang="fr-FR" altLang="ja-JP" sz="18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37" name="Text Box 10"/>
          <p:cNvSpPr txBox="1">
            <a:spLocks noChangeArrowheads="1"/>
          </p:cNvSpPr>
          <p:nvPr/>
        </p:nvSpPr>
        <p:spPr bwMode="auto">
          <a:xfrm>
            <a:off x="7461009" y="5373216"/>
            <a:ext cx="1200971" cy="31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nl-BE" altLang="en-US" sz="1600" b="1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rgbClr val="00B050"/>
                </a:solidFill>
                <a:latin typeface="Tahoma" pitchFamily="34" charset="0"/>
              </a:rPr>
              <a:t>Argentina</a:t>
            </a:r>
            <a:endParaRPr lang="fr-FR" altLang="en-US" sz="1600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rgbClr val="00B050"/>
              </a:solidFill>
              <a:latin typeface="Tahoma" pitchFamily="34" charset="0"/>
            </a:endParaRPr>
          </a:p>
        </p:txBody>
      </p:sp>
      <p:sp>
        <p:nvSpPr>
          <p:cNvPr id="38" name="Text Box 10"/>
          <p:cNvSpPr txBox="1">
            <a:spLocks noChangeArrowheads="1"/>
          </p:cNvSpPr>
          <p:nvPr/>
        </p:nvSpPr>
        <p:spPr bwMode="auto">
          <a:xfrm>
            <a:off x="7775491" y="4509120"/>
            <a:ext cx="771366" cy="31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nl-BE" altLang="en-US" sz="1600" b="1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rgbClr val="00B050"/>
                </a:solidFill>
                <a:latin typeface="Tahoma" pitchFamily="34" charset="0"/>
              </a:rPr>
              <a:t>Brazil</a:t>
            </a:r>
            <a:endParaRPr lang="fr-FR" altLang="en-US" sz="1600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rgbClr val="00B050"/>
              </a:solidFill>
              <a:latin typeface="Tahoma" pitchFamily="34" charset="0"/>
            </a:endParaRPr>
          </a:p>
        </p:txBody>
      </p:sp>
      <p:sp>
        <p:nvSpPr>
          <p:cNvPr id="39" name="Text Box 10"/>
          <p:cNvSpPr txBox="1">
            <a:spLocks noChangeArrowheads="1"/>
          </p:cNvSpPr>
          <p:nvPr/>
        </p:nvSpPr>
        <p:spPr bwMode="auto">
          <a:xfrm>
            <a:off x="7162441" y="4222888"/>
            <a:ext cx="910827" cy="31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nl-BE" altLang="en-US" sz="1600" b="1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rgbClr val="00B050"/>
                </a:solidFill>
                <a:latin typeface="Tahoma" pitchFamily="34" charset="0"/>
              </a:rPr>
              <a:t>Mexico</a:t>
            </a:r>
            <a:endParaRPr lang="fr-FR" altLang="en-US" sz="1600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rgbClr val="00B050"/>
              </a:solidFill>
              <a:latin typeface="Tahoma" pitchFamily="34" charset="0"/>
            </a:endParaRPr>
          </a:p>
        </p:txBody>
      </p:sp>
      <p:sp>
        <p:nvSpPr>
          <p:cNvPr id="40" name="Text Box 10"/>
          <p:cNvSpPr txBox="1">
            <a:spLocks noChangeArrowheads="1"/>
          </p:cNvSpPr>
          <p:nvPr/>
        </p:nvSpPr>
        <p:spPr bwMode="auto">
          <a:xfrm>
            <a:off x="3782748" y="4005064"/>
            <a:ext cx="933269" cy="31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nl-BE" altLang="en-US" sz="1600" b="1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rgbClr val="00B050"/>
                </a:solidFill>
                <a:latin typeface="Tahoma" pitchFamily="34" charset="0"/>
              </a:rPr>
              <a:t>Taiwan</a:t>
            </a:r>
            <a:endParaRPr lang="fr-FR" altLang="en-US" sz="1600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rgbClr val="00B050"/>
              </a:solidFill>
              <a:latin typeface="Tahoma" pitchFamily="34" charset="0"/>
            </a:endParaRPr>
          </a:p>
        </p:txBody>
      </p:sp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2974209" y="3717032"/>
            <a:ext cx="769763" cy="31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nl-BE" altLang="en-US" sz="1600" b="1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rgbClr val="00B050"/>
                </a:solidFill>
                <a:latin typeface="Tahoma" pitchFamily="34" charset="0"/>
              </a:rPr>
              <a:t>China</a:t>
            </a:r>
            <a:endParaRPr lang="fr-FR" altLang="en-US" sz="1600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rgbClr val="00B050"/>
              </a:solidFill>
              <a:latin typeface="Tahoma" pitchFamily="34" charset="0"/>
            </a:endParaRPr>
          </a:p>
        </p:txBody>
      </p:sp>
      <p:sp>
        <p:nvSpPr>
          <p:cNvPr id="42" name="Text Box 10"/>
          <p:cNvSpPr txBox="1">
            <a:spLocks noChangeArrowheads="1"/>
          </p:cNvSpPr>
          <p:nvPr/>
        </p:nvSpPr>
        <p:spPr bwMode="auto">
          <a:xfrm>
            <a:off x="3382201" y="3573016"/>
            <a:ext cx="788999" cy="31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nl-BE" altLang="en-US" sz="1600" b="1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rgbClr val="00B050"/>
                </a:solidFill>
                <a:latin typeface="Tahoma" pitchFamily="34" charset="0"/>
              </a:rPr>
              <a:t>Korea</a:t>
            </a:r>
            <a:endParaRPr lang="fr-FR" altLang="en-US" sz="1600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rgbClr val="00B050"/>
              </a:solidFill>
              <a:latin typeface="Tahoma" pitchFamily="34" charset="0"/>
            </a:endParaRPr>
          </a:p>
        </p:txBody>
      </p:sp>
      <p:sp>
        <p:nvSpPr>
          <p:cNvPr id="43" name="Text Box 10"/>
          <p:cNvSpPr txBox="1">
            <a:spLocks noChangeArrowheads="1"/>
          </p:cNvSpPr>
          <p:nvPr/>
        </p:nvSpPr>
        <p:spPr bwMode="auto">
          <a:xfrm>
            <a:off x="2915816" y="4005064"/>
            <a:ext cx="881972" cy="31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nl-BE" altLang="en-US" sz="1600" b="1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rgbClr val="00B050"/>
                </a:solidFill>
                <a:latin typeface="Tahoma" pitchFamily="34" charset="0"/>
              </a:rPr>
              <a:t>ASEAN</a:t>
            </a:r>
            <a:endParaRPr lang="fr-FR" altLang="en-US" sz="1600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rgbClr val="00B050"/>
              </a:solidFill>
              <a:latin typeface="Tahoma" pitchFamily="34" charset="0"/>
            </a:endParaRPr>
          </a:p>
        </p:txBody>
      </p:sp>
      <p:sp>
        <p:nvSpPr>
          <p:cNvPr id="49" name="Text Box 10"/>
          <p:cNvSpPr txBox="1">
            <a:spLocks noChangeArrowheads="1"/>
          </p:cNvSpPr>
          <p:nvPr/>
        </p:nvSpPr>
        <p:spPr bwMode="auto">
          <a:xfrm>
            <a:off x="3059832" y="4221088"/>
            <a:ext cx="1074333" cy="31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nl-BE" altLang="en-US" sz="1600" b="1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rgbClr val="00B050"/>
                </a:solidFill>
                <a:latin typeface="Tahoma" pitchFamily="34" charset="0"/>
              </a:rPr>
              <a:t>Thailand</a:t>
            </a:r>
            <a:endParaRPr lang="fr-FR" altLang="en-US" sz="1600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rgbClr val="00B050"/>
              </a:solidFill>
              <a:latin typeface="Tahoma" pitchFamily="34" charset="0"/>
            </a:endParaRPr>
          </a:p>
        </p:txBody>
      </p:sp>
      <p:sp>
        <p:nvSpPr>
          <p:cNvPr id="50" name="Text Box 10"/>
          <p:cNvSpPr txBox="1">
            <a:spLocks noChangeArrowheads="1"/>
          </p:cNvSpPr>
          <p:nvPr/>
        </p:nvSpPr>
        <p:spPr bwMode="auto">
          <a:xfrm>
            <a:off x="2915816" y="4509120"/>
            <a:ext cx="1087157" cy="31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nl-BE" altLang="en-US" sz="1600" b="1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rgbClr val="00B050"/>
                </a:solidFill>
                <a:latin typeface="Tahoma" pitchFamily="34" charset="0"/>
              </a:rPr>
              <a:t>Malaysia</a:t>
            </a:r>
            <a:endParaRPr lang="fr-FR" altLang="en-US" sz="1600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rgbClr val="00B050"/>
              </a:solidFill>
              <a:latin typeface="Tahoma" pitchFamily="34" charset="0"/>
            </a:endParaRPr>
          </a:p>
        </p:txBody>
      </p:sp>
      <p:sp>
        <p:nvSpPr>
          <p:cNvPr id="55" name="Text Box 10"/>
          <p:cNvSpPr txBox="1">
            <a:spLocks noChangeArrowheads="1"/>
          </p:cNvSpPr>
          <p:nvPr/>
        </p:nvSpPr>
        <p:spPr bwMode="auto">
          <a:xfrm>
            <a:off x="2339752" y="4149080"/>
            <a:ext cx="731290" cy="31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nl-BE" altLang="en-US" sz="1600" b="1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rgbClr val="00B050"/>
                </a:solidFill>
                <a:latin typeface="Tahoma" pitchFamily="34" charset="0"/>
              </a:rPr>
              <a:t>India</a:t>
            </a:r>
            <a:endParaRPr lang="fr-FR" altLang="en-US" sz="1600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rgbClr val="00B050"/>
              </a:solidFill>
              <a:latin typeface="Tahoma" pitchFamily="34" charset="0"/>
            </a:endParaRPr>
          </a:p>
        </p:txBody>
      </p:sp>
      <p:sp>
        <p:nvSpPr>
          <p:cNvPr id="56" name="Text Box 10"/>
          <p:cNvSpPr txBox="1">
            <a:spLocks noChangeArrowheads="1"/>
          </p:cNvSpPr>
          <p:nvPr/>
        </p:nvSpPr>
        <p:spPr bwMode="auto">
          <a:xfrm>
            <a:off x="562492" y="3933056"/>
            <a:ext cx="1055097" cy="31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nl-BE" altLang="en-US" sz="1600" b="1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rgbClr val="00B050"/>
                </a:solidFill>
                <a:latin typeface="Tahoma" pitchFamily="34" charset="0"/>
              </a:rPr>
              <a:t>Morocco</a:t>
            </a:r>
            <a:endParaRPr lang="fr-FR" altLang="en-US" sz="1600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rgbClr val="00B050"/>
              </a:solidFill>
              <a:latin typeface="Tahoma" pitchFamily="34" charset="0"/>
            </a:endParaRPr>
          </a:p>
        </p:txBody>
      </p:sp>
      <p:sp>
        <p:nvSpPr>
          <p:cNvPr id="57" name="Text Box 10"/>
          <p:cNvSpPr txBox="1">
            <a:spLocks noChangeArrowheads="1"/>
          </p:cNvSpPr>
          <p:nvPr/>
        </p:nvSpPr>
        <p:spPr bwMode="auto">
          <a:xfrm>
            <a:off x="1979712" y="2924944"/>
            <a:ext cx="862737" cy="31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nl-BE" altLang="en-US" sz="1600" b="1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rgbClr val="00B050"/>
                </a:solidFill>
                <a:latin typeface="Tahoma" pitchFamily="34" charset="0"/>
              </a:rPr>
              <a:t>Russia</a:t>
            </a:r>
            <a:endParaRPr lang="fr-FR" altLang="en-US" sz="1600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rgbClr val="00B050"/>
              </a:solidFill>
              <a:latin typeface="Tahoma" pitchFamily="34" charset="0"/>
            </a:endParaRPr>
          </a:p>
        </p:txBody>
      </p: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1616897" y="3573016"/>
            <a:ext cx="989374" cy="31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nl-BE" altLang="en-US" sz="1600" b="1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rgbClr val="00B050"/>
                </a:solidFill>
                <a:latin typeface="Tahoma" pitchFamily="34" charset="0"/>
              </a:rPr>
              <a:t>Ukraine</a:t>
            </a:r>
            <a:endParaRPr lang="fr-FR" altLang="en-US" sz="1600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rgbClr val="00B050"/>
              </a:solidFill>
              <a:latin typeface="Tahoma" pitchFamily="34" charset="0"/>
            </a:endParaRPr>
          </a:p>
        </p:txBody>
      </p:sp>
      <p:sp>
        <p:nvSpPr>
          <p:cNvPr id="59" name="Text Box 10"/>
          <p:cNvSpPr txBox="1">
            <a:spLocks noChangeArrowheads="1"/>
          </p:cNvSpPr>
          <p:nvPr/>
        </p:nvSpPr>
        <p:spPr bwMode="auto">
          <a:xfrm>
            <a:off x="539552" y="4311504"/>
            <a:ext cx="1040670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nl-BE" altLang="en-US" sz="1800" b="1" dirty="0" smtClean="0">
                <a:solidFill>
                  <a:srgbClr val="00B050"/>
                </a:solidFill>
                <a:latin typeface="Tahoma" pitchFamily="34" charset="0"/>
              </a:rPr>
              <a:t>UEMOA</a:t>
            </a:r>
            <a:endParaRPr lang="fr-FR" altLang="en-US" sz="2100" dirty="0">
              <a:solidFill>
                <a:srgbClr val="00B050"/>
              </a:solidFill>
              <a:latin typeface="Tahoma" pitchFamily="34" charset="0"/>
            </a:endParaRPr>
          </a:p>
        </p:txBody>
      </p:sp>
      <p:cxnSp>
        <p:nvCxnSpPr>
          <p:cNvPr id="1094" name="直線コネクタ 1093"/>
          <p:cNvCxnSpPr>
            <a:stCxn id="19" idx="1"/>
          </p:cNvCxnSpPr>
          <p:nvPr/>
        </p:nvCxnSpPr>
        <p:spPr>
          <a:xfrm flipH="1" flipV="1">
            <a:off x="5219700" y="5516563"/>
            <a:ext cx="647700" cy="38735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506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9" grpId="0" animBg="1"/>
      <p:bldP spid="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 bwMode="auto">
          <a:xfrm>
            <a:off x="344488" y="53752"/>
            <a:ext cx="8229600" cy="11430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BE" altLang="en-US" dirty="0"/>
              <a:t>VICH Objectives</a:t>
            </a: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-17463" y="1464642"/>
            <a:ext cx="9144001" cy="549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Establish and implement harmonised requirements for veterinary medicines in the VICH regions, which</a:t>
            </a:r>
          </a:p>
          <a:p>
            <a:pPr lvl="1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Tx/>
              <a:buChar char="•"/>
              <a:defRPr/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Meet high standards of Quality, Safety &amp; Efficacy to protect public health, animal health &amp; welfare and the environment</a:t>
            </a:r>
          </a:p>
          <a:p>
            <a:pPr lvl="1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Tx/>
              <a:buChar char="•"/>
              <a:defRPr/>
            </a:pPr>
            <a:r>
              <a:rPr lang="en-GB" altLang="en-US" sz="24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Minimise the use of test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animals and </a:t>
            </a:r>
            <a:r>
              <a:rPr lang="en-GB" altLang="en-US" sz="24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costs of product development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Ensure </a:t>
            </a: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efficient processes 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 maintaining and monitoring </a:t>
            </a:r>
            <a:r>
              <a:rPr lang="en-GB" altLang="en-US" sz="24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consistent interpretation of data requirements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following implementation    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Provide technical guidance enabling response to significant emerging global issues and science of relevance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Tx/>
              <a:buChar char="•"/>
              <a:defRPr/>
            </a:pPr>
            <a:endParaRPr lang="en-GB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Tx/>
              <a:buChar char="•"/>
              <a:defRPr/>
            </a:pPr>
            <a:endParaRPr lang="en-GB" alt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62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Modèle par défaut">
  <a:themeElements>
    <a:clrScheme name="1_Modèle par défaut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1_Modèle par défaut">
      <a:majorFont>
        <a:latin typeface="TradeGothic Bold"/>
        <a:ea typeface=""/>
        <a:cs typeface=""/>
      </a:majorFont>
      <a:minorFont>
        <a:latin typeface="Trade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Modèle par défaut">
  <a:themeElements>
    <a:clrScheme name="1_Modèle par défaut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1_Modèle par défaut">
      <a:majorFont>
        <a:latin typeface="TradeGothic Bold"/>
        <a:ea typeface=""/>
        <a:cs typeface=""/>
      </a:majorFont>
      <a:minorFont>
        <a:latin typeface="Trade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23495</TotalTime>
  <Words>826</Words>
  <Application>Microsoft Office PowerPoint</Application>
  <PresentationFormat>On-screen Show (4:3)</PresentationFormat>
  <Paragraphs>122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2_Modèle par défaut</vt:lpstr>
      <vt:lpstr>3_Modèle par défaut</vt:lpstr>
      <vt:lpstr>VICH and veterinary medicines availability  VICH5 Conference, October 2015, Tokyo   </vt:lpstr>
      <vt:lpstr>Why Veterinary Medicines are not available ?</vt:lpstr>
      <vt:lpstr>Why Veterinary Medicines are not available ?</vt:lpstr>
      <vt:lpstr>Costs to develop VMP – new species</vt:lpstr>
      <vt:lpstr>Why Veterinary Medicines are not available ?</vt:lpstr>
      <vt:lpstr>Goals of VICH</vt:lpstr>
      <vt:lpstr>Goals of VICH</vt:lpstr>
      <vt:lpstr>VICH =</vt:lpstr>
      <vt:lpstr>VICH Objectives</vt:lpstr>
      <vt:lpstr>VICH Guiding Principles</vt:lpstr>
      <vt:lpstr>VICH Guidelines</vt:lpstr>
      <vt:lpstr>Achievements </vt:lpstr>
      <vt:lpstr>PowerPoint Presentation</vt:lpstr>
    </vt:vector>
  </TitlesOfParts>
  <Company>OIE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GM</dc:creator>
  <cp:lastModifiedBy>Sophie Frederickx</cp:lastModifiedBy>
  <cp:revision>2253</cp:revision>
  <cp:lastPrinted>2015-09-30T13:33:51Z</cp:lastPrinted>
  <dcterms:created xsi:type="dcterms:W3CDTF">2002-04-15T09:40:04Z</dcterms:created>
  <dcterms:modified xsi:type="dcterms:W3CDTF">2015-11-05T08:50:18Z</dcterms:modified>
</cp:coreProperties>
</file>