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62" r:id="rId6"/>
    <p:sldId id="261" r:id="rId7"/>
    <p:sldId id="259" r:id="rId8"/>
    <p:sldId id="260"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ggirala, Hesha Jani"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60" d="100"/>
          <a:sy n="60" d="100"/>
        </p:scale>
        <p:origin x="1396"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AD59949C-1BEE-4146-BD21-59C420B167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81000"/>
            <a:ext cx="30781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a:extLst>
              <a:ext uri="{FF2B5EF4-FFF2-40B4-BE49-F238E27FC236}">
                <a16:creationId xmlns:a16="http://schemas.microsoft.com/office/drawing/2014/main" id="{C4773798-70C9-42AD-9A64-09953F0083B2}"/>
              </a:ext>
            </a:extLst>
          </p:cNvPr>
          <p:cNvSpPr>
            <a:spLocks noGrp="1"/>
          </p:cNvSpPr>
          <p:nvPr>
            <p:ph type="dt" sz="half" idx="10"/>
          </p:nvPr>
        </p:nvSpPr>
        <p:spPr>
          <a:xfrm>
            <a:off x="3773488" y="6354763"/>
            <a:ext cx="2133600" cy="365125"/>
          </a:xfrm>
        </p:spPr>
        <p:txBody>
          <a:bodyPr/>
          <a:lstStyle>
            <a:lvl1pPr>
              <a:defRPr/>
            </a:lvl1pPr>
          </a:lstStyle>
          <a:p>
            <a:pPr>
              <a:defRPr/>
            </a:pPr>
            <a:fld id="{2854E44D-BDEC-49FA-BC26-7205B13B3E51}" type="datetimeFigureOut">
              <a:rPr lang="en-US"/>
              <a:pPr>
                <a:defRPr/>
              </a:pPr>
              <a:t>11/14/2017</a:t>
            </a:fld>
            <a:endParaRPr lang="en-US"/>
          </a:p>
        </p:txBody>
      </p:sp>
      <p:sp>
        <p:nvSpPr>
          <p:cNvPr id="6" name="Footer Placeholder 4">
            <a:extLst>
              <a:ext uri="{FF2B5EF4-FFF2-40B4-BE49-F238E27FC236}">
                <a16:creationId xmlns:a16="http://schemas.microsoft.com/office/drawing/2014/main" id="{AF3A76A8-26CA-4A8A-BCA5-2A334794599F}"/>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89775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A10761-2EE2-4FDD-9C7D-8A90AB44D6CF}"/>
              </a:ext>
            </a:extLst>
          </p:cNvPr>
          <p:cNvSpPr txBox="1">
            <a:spLocks noChangeArrowheads="1"/>
          </p:cNvSpPr>
          <p:nvPr/>
        </p:nvSpPr>
        <p:spPr bwMode="auto">
          <a:xfrm>
            <a:off x="7162800"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2797B3FC-B4CE-4740-BC35-F98A847C7E44}"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5" name="Picture 7">
            <a:extLst>
              <a:ext uri="{FF2B5EF4-FFF2-40B4-BE49-F238E27FC236}">
                <a16:creationId xmlns:a16="http://schemas.microsoft.com/office/drawing/2014/main" id="{342291EC-D53E-4166-A977-BFF594966E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5665788"/>
            <a:ext cx="76200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41EA93EF-DCFA-4D0B-846F-2D98BC438035}"/>
              </a:ext>
            </a:extLst>
          </p:cNvPr>
          <p:cNvSpPr>
            <a:spLocks noGrp="1"/>
          </p:cNvSpPr>
          <p:nvPr>
            <p:ph type="dt" sz="half" idx="10"/>
          </p:nvPr>
        </p:nvSpPr>
        <p:spPr>
          <a:xfrm>
            <a:off x="3500438" y="6354763"/>
            <a:ext cx="2133600" cy="365125"/>
          </a:xfrm>
        </p:spPr>
        <p:txBody>
          <a:bodyPr/>
          <a:lstStyle>
            <a:lvl1pPr>
              <a:defRPr/>
            </a:lvl1pPr>
          </a:lstStyle>
          <a:p>
            <a:pPr>
              <a:defRPr/>
            </a:pPr>
            <a:fld id="{9CB653FD-4F9B-4863-9051-6070E690E843}" type="datetimeFigureOut">
              <a:rPr lang="en-US"/>
              <a:pPr>
                <a:defRPr/>
              </a:pPr>
              <a:t>11/14/2017</a:t>
            </a:fld>
            <a:endParaRPr lang="en-US"/>
          </a:p>
        </p:txBody>
      </p:sp>
      <p:sp>
        <p:nvSpPr>
          <p:cNvPr id="7" name="Footer Placeholder 4">
            <a:extLst>
              <a:ext uri="{FF2B5EF4-FFF2-40B4-BE49-F238E27FC236}">
                <a16:creationId xmlns:a16="http://schemas.microsoft.com/office/drawing/2014/main" id="{55C5B17A-2FD9-49A8-AB4A-77D85524E719}"/>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291641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9BAC7082-52EE-48F3-860D-7374D81AA8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9538" y="2446338"/>
            <a:ext cx="4208462"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0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B1D3A0-ABED-4FEE-A7A9-CD118DEF21B1}"/>
              </a:ext>
            </a:extLst>
          </p:cNvPr>
          <p:cNvSpPr txBox="1">
            <a:spLocks noChangeArrowheads="1"/>
          </p:cNvSpPr>
          <p:nvPr/>
        </p:nvSpPr>
        <p:spPr bwMode="auto">
          <a:xfrm>
            <a:off x="8548688"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C7C391B0-A3D6-40F9-816C-4CA6E7A5B30A}"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5" name="Picture 7">
            <a:extLst>
              <a:ext uri="{FF2B5EF4-FFF2-40B4-BE49-F238E27FC236}">
                <a16:creationId xmlns:a16="http://schemas.microsoft.com/office/drawing/2014/main" id="{3D67D85D-E5DB-4F35-98BE-AB4F8B03FF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177800"/>
            <a:ext cx="63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5ED999F-52F5-44E4-B3A5-0CE11C5656E0}"/>
              </a:ext>
            </a:extLst>
          </p:cNvPr>
          <p:cNvSpPr>
            <a:spLocks noGrp="1"/>
          </p:cNvSpPr>
          <p:nvPr>
            <p:ph type="dt" sz="half" idx="10"/>
          </p:nvPr>
        </p:nvSpPr>
        <p:spPr>
          <a:xfrm>
            <a:off x="3609975" y="6350000"/>
            <a:ext cx="2133600" cy="365125"/>
          </a:xfrm>
        </p:spPr>
        <p:txBody>
          <a:bodyPr/>
          <a:lstStyle>
            <a:lvl1pPr>
              <a:defRPr/>
            </a:lvl1pPr>
          </a:lstStyle>
          <a:p>
            <a:pPr>
              <a:defRPr/>
            </a:pPr>
            <a:fld id="{7FCB6D96-03A5-4077-AC5D-0931E14CE05F}" type="datetimeFigureOut">
              <a:rPr lang="en-US"/>
              <a:pPr>
                <a:defRPr/>
              </a:pPr>
              <a:t>11/14/2017</a:t>
            </a:fld>
            <a:endParaRPr lang="en-US"/>
          </a:p>
        </p:txBody>
      </p:sp>
      <p:sp>
        <p:nvSpPr>
          <p:cNvPr id="7" name="Footer Placeholder 4">
            <a:extLst>
              <a:ext uri="{FF2B5EF4-FFF2-40B4-BE49-F238E27FC236}">
                <a16:creationId xmlns:a16="http://schemas.microsoft.com/office/drawing/2014/main" id="{56F0DE1F-6CA2-4871-94C6-E62F903E0018}"/>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266219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9F1F2D-D93A-48BF-B810-95ABC4CB1FE5}"/>
              </a:ext>
            </a:extLst>
          </p:cNvPr>
          <p:cNvSpPr txBox="1">
            <a:spLocks noChangeArrowheads="1"/>
          </p:cNvSpPr>
          <p:nvPr/>
        </p:nvSpPr>
        <p:spPr bwMode="auto">
          <a:xfrm>
            <a:off x="8548688"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79EFAEF1-D3E9-492D-8D09-EE48AC65D829}"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5" name="Picture 7">
            <a:extLst>
              <a:ext uri="{FF2B5EF4-FFF2-40B4-BE49-F238E27FC236}">
                <a16:creationId xmlns:a16="http://schemas.microsoft.com/office/drawing/2014/main" id="{129D8C66-1D21-422A-B953-2E8F2506AE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177800"/>
            <a:ext cx="63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3851" y="1023679"/>
            <a:ext cx="8509103" cy="926020"/>
          </a:xfrm>
        </p:spPr>
        <p:txBody>
          <a:bodyPr/>
          <a:lstStyle/>
          <a:p>
            <a:r>
              <a:rPr lang="en-US"/>
              <a:t>Click to edit Master title style</a:t>
            </a:r>
          </a:p>
        </p:txBody>
      </p:sp>
      <p:sp>
        <p:nvSpPr>
          <p:cNvPr id="3" name="Content Placeholder 2"/>
          <p:cNvSpPr>
            <a:spLocks noGrp="1"/>
          </p:cNvSpPr>
          <p:nvPr>
            <p:ph idx="1"/>
          </p:nvPr>
        </p:nvSpPr>
        <p:spPr>
          <a:xfrm>
            <a:off x="323852" y="2009776"/>
            <a:ext cx="8509103" cy="42860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D109006A-012D-4689-94E3-BFA79ED5F726}"/>
              </a:ext>
            </a:extLst>
          </p:cNvPr>
          <p:cNvSpPr>
            <a:spLocks noGrp="1"/>
          </p:cNvSpPr>
          <p:nvPr>
            <p:ph type="dt" sz="half" idx="10"/>
          </p:nvPr>
        </p:nvSpPr>
        <p:spPr>
          <a:xfrm>
            <a:off x="3676650" y="6375400"/>
            <a:ext cx="2133600" cy="365125"/>
          </a:xfrm>
        </p:spPr>
        <p:txBody>
          <a:bodyPr/>
          <a:lstStyle>
            <a:lvl1pPr algn="ctr">
              <a:defRPr/>
            </a:lvl1pPr>
          </a:lstStyle>
          <a:p>
            <a:pPr>
              <a:defRPr/>
            </a:pPr>
            <a:fld id="{B8BF9B2D-D0A5-4A30-8D12-4B4765A1BCDF}" type="datetimeFigureOut">
              <a:rPr lang="en-US"/>
              <a:pPr>
                <a:defRPr/>
              </a:pPr>
              <a:t>11/14/2017</a:t>
            </a:fld>
            <a:endParaRPr lang="en-US"/>
          </a:p>
        </p:txBody>
      </p:sp>
      <p:sp>
        <p:nvSpPr>
          <p:cNvPr id="7" name="Footer Placeholder 4">
            <a:extLst>
              <a:ext uri="{FF2B5EF4-FFF2-40B4-BE49-F238E27FC236}">
                <a16:creationId xmlns:a16="http://schemas.microsoft.com/office/drawing/2014/main" id="{64265C86-0A59-4B8E-AAB6-1D5C89CF6CAD}"/>
              </a:ext>
            </a:extLst>
          </p:cNvPr>
          <p:cNvSpPr>
            <a:spLocks noGrp="1"/>
          </p:cNvSpPr>
          <p:nvPr>
            <p:ph type="ftr" sz="quarter" idx="11"/>
          </p:nvPr>
        </p:nvSpPr>
        <p:spPr>
          <a:xfrm>
            <a:off x="24765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411790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7906E51-3114-4BAD-AE44-6926E2EBF540}"/>
              </a:ext>
            </a:extLst>
          </p:cNvPr>
          <p:cNvSpPr txBox="1">
            <a:spLocks noChangeArrowheads="1"/>
          </p:cNvSpPr>
          <p:nvPr/>
        </p:nvSpPr>
        <p:spPr bwMode="auto">
          <a:xfrm>
            <a:off x="8548688"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86ED0C9A-5458-473F-B1E8-601F7F2DE84F}"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6" name="Picture 7">
            <a:extLst>
              <a:ext uri="{FF2B5EF4-FFF2-40B4-BE49-F238E27FC236}">
                <a16:creationId xmlns:a16="http://schemas.microsoft.com/office/drawing/2014/main" id="{057CA11E-5004-401A-BFA9-4A97F7DD72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177800"/>
            <a:ext cx="63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72E6D017-DCBB-42BD-8760-33E91208AA79}"/>
              </a:ext>
            </a:extLst>
          </p:cNvPr>
          <p:cNvSpPr>
            <a:spLocks noGrp="1"/>
          </p:cNvSpPr>
          <p:nvPr>
            <p:ph type="dt" sz="half" idx="10"/>
          </p:nvPr>
        </p:nvSpPr>
        <p:spPr>
          <a:xfrm>
            <a:off x="3514725" y="6380163"/>
            <a:ext cx="2133600" cy="365125"/>
          </a:xfrm>
        </p:spPr>
        <p:txBody>
          <a:bodyPr/>
          <a:lstStyle>
            <a:lvl1pPr>
              <a:defRPr/>
            </a:lvl1pPr>
          </a:lstStyle>
          <a:p>
            <a:pPr>
              <a:defRPr/>
            </a:pPr>
            <a:fld id="{1C1908DD-DCDA-4D21-8D78-CF158922AEB0}" type="datetimeFigureOut">
              <a:rPr lang="en-US"/>
              <a:pPr>
                <a:defRPr/>
              </a:pPr>
              <a:t>11/14/2017</a:t>
            </a:fld>
            <a:endParaRPr lang="en-US"/>
          </a:p>
        </p:txBody>
      </p:sp>
      <p:sp>
        <p:nvSpPr>
          <p:cNvPr id="8" name="Footer Placeholder 4">
            <a:extLst>
              <a:ext uri="{FF2B5EF4-FFF2-40B4-BE49-F238E27FC236}">
                <a16:creationId xmlns:a16="http://schemas.microsoft.com/office/drawing/2014/main" id="{211DBC12-620A-49BD-8CED-592E9427733A}"/>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251595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62B7923-C3D1-476F-B264-B920D9CEF1DB}"/>
              </a:ext>
            </a:extLst>
          </p:cNvPr>
          <p:cNvSpPr txBox="1">
            <a:spLocks noChangeArrowheads="1"/>
          </p:cNvSpPr>
          <p:nvPr/>
        </p:nvSpPr>
        <p:spPr bwMode="auto">
          <a:xfrm>
            <a:off x="8548688"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B73305F7-0B0D-4B86-83DD-68F56EEFF3D4}"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8" name="Picture 7">
            <a:extLst>
              <a:ext uri="{FF2B5EF4-FFF2-40B4-BE49-F238E27FC236}">
                <a16:creationId xmlns:a16="http://schemas.microsoft.com/office/drawing/2014/main" id="{E3F3689C-8197-4098-A69D-CCD07F64FE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177800"/>
            <a:ext cx="63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a:extLst>
              <a:ext uri="{FF2B5EF4-FFF2-40B4-BE49-F238E27FC236}">
                <a16:creationId xmlns:a16="http://schemas.microsoft.com/office/drawing/2014/main" id="{F37B3DC3-A15E-4CA5-A7B2-0B08B35F0D6B}"/>
              </a:ext>
            </a:extLst>
          </p:cNvPr>
          <p:cNvSpPr>
            <a:spLocks noGrp="1"/>
          </p:cNvSpPr>
          <p:nvPr>
            <p:ph type="dt" sz="half" idx="10"/>
          </p:nvPr>
        </p:nvSpPr>
        <p:spPr>
          <a:xfrm>
            <a:off x="3886200" y="6384925"/>
            <a:ext cx="2133600" cy="365125"/>
          </a:xfrm>
        </p:spPr>
        <p:txBody>
          <a:bodyPr/>
          <a:lstStyle>
            <a:lvl1pPr>
              <a:defRPr/>
            </a:lvl1pPr>
          </a:lstStyle>
          <a:p>
            <a:pPr>
              <a:defRPr/>
            </a:pPr>
            <a:fld id="{3032F5B4-E6C4-459D-9C4D-B4F30CD02DD3}" type="datetimeFigureOut">
              <a:rPr lang="en-US"/>
              <a:pPr>
                <a:defRPr/>
              </a:pPr>
              <a:t>11/14/2017</a:t>
            </a:fld>
            <a:endParaRPr lang="en-US"/>
          </a:p>
        </p:txBody>
      </p:sp>
      <p:sp>
        <p:nvSpPr>
          <p:cNvPr id="10" name="Footer Placeholder 4">
            <a:extLst>
              <a:ext uri="{FF2B5EF4-FFF2-40B4-BE49-F238E27FC236}">
                <a16:creationId xmlns:a16="http://schemas.microsoft.com/office/drawing/2014/main" id="{17516B71-B98C-4113-94CD-0F87D29157C7}"/>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258743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BA7A00-ADAB-4283-8B92-5E2D905A5C42}"/>
              </a:ext>
            </a:extLst>
          </p:cNvPr>
          <p:cNvSpPr txBox="1">
            <a:spLocks noChangeArrowheads="1"/>
          </p:cNvSpPr>
          <p:nvPr/>
        </p:nvSpPr>
        <p:spPr bwMode="auto">
          <a:xfrm>
            <a:off x="8548688"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505C2726-9D36-42DD-AECF-F6CEAC0E6005}"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4" name="Picture 7">
            <a:extLst>
              <a:ext uri="{FF2B5EF4-FFF2-40B4-BE49-F238E27FC236}">
                <a16:creationId xmlns:a16="http://schemas.microsoft.com/office/drawing/2014/main" id="{6EA196A1-24E9-42FB-95C9-E7C3673C71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177800"/>
            <a:ext cx="63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Date Placeholder 2">
            <a:extLst>
              <a:ext uri="{FF2B5EF4-FFF2-40B4-BE49-F238E27FC236}">
                <a16:creationId xmlns:a16="http://schemas.microsoft.com/office/drawing/2014/main" id="{E510BE74-2502-4A54-986F-F065EA682EB2}"/>
              </a:ext>
            </a:extLst>
          </p:cNvPr>
          <p:cNvSpPr>
            <a:spLocks noGrp="1"/>
          </p:cNvSpPr>
          <p:nvPr>
            <p:ph type="dt" sz="half" idx="10"/>
          </p:nvPr>
        </p:nvSpPr>
        <p:spPr>
          <a:xfrm>
            <a:off x="3595688" y="6391275"/>
            <a:ext cx="2133600" cy="365125"/>
          </a:xfrm>
        </p:spPr>
        <p:txBody>
          <a:bodyPr/>
          <a:lstStyle>
            <a:lvl1pPr>
              <a:defRPr/>
            </a:lvl1pPr>
          </a:lstStyle>
          <a:p>
            <a:pPr>
              <a:defRPr/>
            </a:pPr>
            <a:fld id="{B9E69804-21D5-401F-8C37-DDE2D10CDDCF}" type="datetimeFigureOut">
              <a:rPr lang="en-US"/>
              <a:pPr>
                <a:defRPr/>
              </a:pPr>
              <a:t>11/14/2017</a:t>
            </a:fld>
            <a:endParaRPr lang="en-US"/>
          </a:p>
        </p:txBody>
      </p:sp>
      <p:sp>
        <p:nvSpPr>
          <p:cNvPr id="6" name="Footer Placeholder 4">
            <a:extLst>
              <a:ext uri="{FF2B5EF4-FFF2-40B4-BE49-F238E27FC236}">
                <a16:creationId xmlns:a16="http://schemas.microsoft.com/office/drawing/2014/main" id="{5B301CB9-8789-4FDC-B10C-146AD29B8C78}"/>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3253068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BBF551-B547-4741-8ABD-83BD59D1642F}"/>
              </a:ext>
            </a:extLst>
          </p:cNvPr>
          <p:cNvSpPr txBox="1">
            <a:spLocks noChangeArrowheads="1"/>
          </p:cNvSpPr>
          <p:nvPr/>
        </p:nvSpPr>
        <p:spPr bwMode="auto">
          <a:xfrm>
            <a:off x="8548688"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A242F9AC-2608-438C-B3E1-BC75BE90B89E}"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6" name="Picture 7">
            <a:extLst>
              <a:ext uri="{FF2B5EF4-FFF2-40B4-BE49-F238E27FC236}">
                <a16:creationId xmlns:a16="http://schemas.microsoft.com/office/drawing/2014/main" id="{5CE27013-ECE5-4376-BFE2-AB9600C869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177800"/>
            <a:ext cx="63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ADBF2954-8BD0-463B-9255-35921D7317B7}"/>
              </a:ext>
            </a:extLst>
          </p:cNvPr>
          <p:cNvSpPr>
            <a:spLocks noGrp="1"/>
          </p:cNvSpPr>
          <p:nvPr>
            <p:ph type="dt" sz="half" idx="10"/>
          </p:nvPr>
        </p:nvSpPr>
        <p:spPr>
          <a:xfrm>
            <a:off x="3465513" y="6350000"/>
            <a:ext cx="2133600" cy="365125"/>
          </a:xfrm>
        </p:spPr>
        <p:txBody>
          <a:bodyPr/>
          <a:lstStyle>
            <a:lvl1pPr>
              <a:defRPr/>
            </a:lvl1pPr>
          </a:lstStyle>
          <a:p>
            <a:pPr>
              <a:defRPr/>
            </a:pPr>
            <a:fld id="{587112BC-C347-40AC-B0DA-B13B0128DDD2}" type="datetimeFigureOut">
              <a:rPr lang="en-US"/>
              <a:pPr>
                <a:defRPr/>
              </a:pPr>
              <a:t>11/14/2017</a:t>
            </a:fld>
            <a:endParaRPr lang="en-US"/>
          </a:p>
        </p:txBody>
      </p:sp>
      <p:sp>
        <p:nvSpPr>
          <p:cNvPr id="8" name="Footer Placeholder 4">
            <a:extLst>
              <a:ext uri="{FF2B5EF4-FFF2-40B4-BE49-F238E27FC236}">
                <a16:creationId xmlns:a16="http://schemas.microsoft.com/office/drawing/2014/main" id="{E67552B3-E796-4909-BDF9-9E85EEB910E4}"/>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1449255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0D378A-A020-48CA-AFB4-7516789F4C80}"/>
              </a:ext>
            </a:extLst>
          </p:cNvPr>
          <p:cNvSpPr txBox="1">
            <a:spLocks noChangeArrowheads="1"/>
          </p:cNvSpPr>
          <p:nvPr/>
        </p:nvSpPr>
        <p:spPr bwMode="auto">
          <a:xfrm>
            <a:off x="8548688" y="6410325"/>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43296593-D107-4737-999D-F41BDE549DFF}"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6" name="Picture 7">
            <a:extLst>
              <a:ext uri="{FF2B5EF4-FFF2-40B4-BE49-F238E27FC236}">
                <a16:creationId xmlns:a16="http://schemas.microsoft.com/office/drawing/2014/main" id="{425D60FD-DD72-42A8-BC16-DBFBB9B1FA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177800"/>
            <a:ext cx="6365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BDD2B261-804F-4DCF-B03A-8C11F58469D4}"/>
              </a:ext>
            </a:extLst>
          </p:cNvPr>
          <p:cNvSpPr>
            <a:spLocks noGrp="1"/>
          </p:cNvSpPr>
          <p:nvPr>
            <p:ph type="dt" sz="half" idx="10"/>
          </p:nvPr>
        </p:nvSpPr>
        <p:spPr>
          <a:xfrm>
            <a:off x="3719513" y="6384925"/>
            <a:ext cx="2133600" cy="365125"/>
          </a:xfrm>
        </p:spPr>
        <p:txBody>
          <a:bodyPr/>
          <a:lstStyle>
            <a:lvl1pPr>
              <a:defRPr/>
            </a:lvl1pPr>
          </a:lstStyle>
          <a:p>
            <a:pPr>
              <a:defRPr/>
            </a:pPr>
            <a:fld id="{D2E01A30-DBEB-4E2A-B0F0-F99B224790CE}" type="datetimeFigureOut">
              <a:rPr lang="en-US"/>
              <a:pPr>
                <a:defRPr/>
              </a:pPr>
              <a:t>11/14/2017</a:t>
            </a:fld>
            <a:endParaRPr lang="en-US"/>
          </a:p>
        </p:txBody>
      </p:sp>
      <p:sp>
        <p:nvSpPr>
          <p:cNvPr id="8" name="Footer Placeholder 4">
            <a:extLst>
              <a:ext uri="{FF2B5EF4-FFF2-40B4-BE49-F238E27FC236}">
                <a16:creationId xmlns:a16="http://schemas.microsoft.com/office/drawing/2014/main" id="{CB7B0084-2E7C-4C98-B096-B54F6E16ED3D}"/>
              </a:ext>
            </a:extLst>
          </p:cNvPr>
          <p:cNvSpPr>
            <a:spLocks noGrp="1"/>
          </p:cNvSpPr>
          <p:nvPr>
            <p:ph type="ftr" sz="quarter" idx="11"/>
          </p:nvPr>
        </p:nvSpPr>
        <p:spPr>
          <a:xfrm>
            <a:off x="304800" y="638492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333739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971286-3771-4A9F-BFBC-5DCB119D49BE}"/>
              </a:ext>
            </a:extLst>
          </p:cNvPr>
          <p:cNvSpPr txBox="1">
            <a:spLocks noChangeArrowheads="1"/>
          </p:cNvSpPr>
          <p:nvPr/>
        </p:nvSpPr>
        <p:spPr bwMode="auto">
          <a:xfrm rot="5400000">
            <a:off x="117475" y="6376988"/>
            <a:ext cx="371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842615B9-9CD7-42D3-A170-ED7EEA49321B}" type="slidenum">
              <a:rPr lang="en-US" altLang="en-US" sz="1200" smtClean="0">
                <a:solidFill>
                  <a:srgbClr val="558ED5"/>
                </a:solidFill>
                <a:latin typeface="Helvetica" panose="020B0604020202020204" pitchFamily="34" charset="0"/>
                <a:cs typeface="Helvetica" panose="020B0604020202020204" pitchFamily="34" charset="0"/>
              </a:rPr>
              <a:pPr algn="r" eaLnBrk="1" hangingPunct="1">
                <a:defRPr/>
              </a:pPr>
              <a:t>‹#›</a:t>
            </a:fld>
            <a:endParaRPr lang="en-US" altLang="en-US" sz="1200">
              <a:solidFill>
                <a:srgbClr val="558ED5"/>
              </a:solidFill>
              <a:latin typeface="Helvetica" panose="020B0604020202020204" pitchFamily="34" charset="0"/>
              <a:cs typeface="Helvetica" panose="020B0604020202020204" pitchFamily="34" charset="0"/>
            </a:endParaRPr>
          </a:p>
        </p:txBody>
      </p:sp>
      <p:pic>
        <p:nvPicPr>
          <p:cNvPr id="5" name="Picture 7">
            <a:extLst>
              <a:ext uri="{FF2B5EF4-FFF2-40B4-BE49-F238E27FC236}">
                <a16:creationId xmlns:a16="http://schemas.microsoft.com/office/drawing/2014/main" id="{001CD974-B501-4D64-A458-0C45E85474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5665788"/>
            <a:ext cx="76200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D2B5D7F7-0A66-47C5-A168-096949115EB4}"/>
              </a:ext>
            </a:extLst>
          </p:cNvPr>
          <p:cNvSpPr>
            <a:spLocks noGrp="1"/>
          </p:cNvSpPr>
          <p:nvPr>
            <p:ph type="dt" sz="half" idx="10"/>
          </p:nvPr>
        </p:nvSpPr>
        <p:spPr>
          <a:xfrm>
            <a:off x="3556000" y="6356350"/>
            <a:ext cx="2133600" cy="365125"/>
          </a:xfrm>
        </p:spPr>
        <p:txBody>
          <a:bodyPr/>
          <a:lstStyle>
            <a:lvl1pPr>
              <a:defRPr/>
            </a:lvl1pPr>
          </a:lstStyle>
          <a:p>
            <a:pPr>
              <a:defRPr/>
            </a:pPr>
            <a:fld id="{0C7BEDA7-1320-4F7B-B68C-349BA4422FD7}" type="datetimeFigureOut">
              <a:rPr lang="en-US"/>
              <a:pPr>
                <a:defRPr/>
              </a:pPr>
              <a:t>11/14/2017</a:t>
            </a:fld>
            <a:endParaRPr lang="en-US"/>
          </a:p>
        </p:txBody>
      </p:sp>
      <p:sp>
        <p:nvSpPr>
          <p:cNvPr id="7" name="Footer Placeholder 4">
            <a:extLst>
              <a:ext uri="{FF2B5EF4-FFF2-40B4-BE49-F238E27FC236}">
                <a16:creationId xmlns:a16="http://schemas.microsoft.com/office/drawing/2014/main" id="{F9BF2EA7-2847-4182-9F29-D99A19ADAB3B}"/>
              </a:ext>
            </a:extLst>
          </p:cNvPr>
          <p:cNvSpPr>
            <a:spLocks noGrp="1"/>
          </p:cNvSpPr>
          <p:nvPr>
            <p:ph type="ftr" sz="quarter" idx="11"/>
          </p:nvPr>
        </p:nvSpPr>
        <p:spPr>
          <a:xfrm rot="5400000">
            <a:off x="-1162049" y="1450975"/>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298825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5FBCF4-0878-48DF-A2C9-3EEC8B5D6D1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5688E31-1834-44AE-ABED-94D5FBEB976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F894CAF-A16B-4225-BBF7-5FA360EC608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9823560-3776-41F8-A7F1-F4ADF032FFE6}" type="datetimeFigureOut">
              <a:rPr lang="en-US"/>
              <a:pPr>
                <a:defRPr/>
              </a:pPr>
              <a:t>11/14/2017</a:t>
            </a:fld>
            <a:endParaRPr lang="en-US"/>
          </a:p>
        </p:txBody>
      </p:sp>
      <p:sp>
        <p:nvSpPr>
          <p:cNvPr id="5" name="Footer Placeholder 4">
            <a:extLst>
              <a:ext uri="{FF2B5EF4-FFF2-40B4-BE49-F238E27FC236}">
                <a16:creationId xmlns:a16="http://schemas.microsoft.com/office/drawing/2014/main" id="{4607C260-9B08-474F-9436-FB918A7C59C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51EE965-29E1-4B9E-B786-1260A7FEC75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96FE5EC-1659-4158-B31D-F26676F580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safetyreporting.hhs.gov/SRP2/en/Home.aspx?sid=e4007982-0980-48e2-8525-a125ae368706"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open.fda.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D90D7-9F5E-4ED9-8C4C-5A01167988DE}"/>
              </a:ext>
            </a:extLst>
          </p:cNvPr>
          <p:cNvSpPr>
            <a:spLocks noGrp="1"/>
          </p:cNvSpPr>
          <p:nvPr>
            <p:ph type="ctrTitle"/>
          </p:nvPr>
        </p:nvSpPr>
        <p:spPr>
          <a:xfrm>
            <a:off x="685800" y="2130425"/>
            <a:ext cx="7772400" cy="1470025"/>
          </a:xfrm>
        </p:spPr>
        <p:txBody>
          <a:bodyPr rtlCol="0">
            <a:normAutofit fontScale="90000"/>
          </a:bodyPr>
          <a:lstStyle/>
          <a:p>
            <a:pPr eaLnBrk="1" fontAlgn="auto" hangingPunct="1">
              <a:spcAft>
                <a:spcPts val="0"/>
              </a:spcAft>
              <a:defRPr/>
            </a:pPr>
            <a:r>
              <a:rPr lang="en-US" dirty="0"/>
              <a:t>Global Pharmacovigilance of Veterinary Medicinal Products:  Where are we now? Where can we go in the future?</a:t>
            </a:r>
          </a:p>
        </p:txBody>
      </p:sp>
      <p:sp>
        <p:nvSpPr>
          <p:cNvPr id="3" name="Subtitle 2">
            <a:extLst>
              <a:ext uri="{FF2B5EF4-FFF2-40B4-BE49-F238E27FC236}">
                <a16:creationId xmlns:a16="http://schemas.microsoft.com/office/drawing/2014/main" id="{F711988A-756F-4BB2-9BFB-156B861A4743}"/>
              </a:ext>
            </a:extLst>
          </p:cNvPr>
          <p:cNvSpPr>
            <a:spLocks noGrp="1"/>
          </p:cNvSpPr>
          <p:nvPr>
            <p:ph type="subTitle" idx="1"/>
          </p:nvPr>
        </p:nvSpPr>
        <p:spPr>
          <a:xfrm>
            <a:off x="1371600" y="4495800"/>
            <a:ext cx="6400800" cy="1371600"/>
          </a:xfrm>
        </p:spPr>
        <p:txBody>
          <a:bodyPr rtlCol="0">
            <a:normAutofit fontScale="70000" lnSpcReduction="20000"/>
          </a:bodyPr>
          <a:lstStyle/>
          <a:p>
            <a:pPr eaLnBrk="1" fontAlgn="auto" hangingPunct="1">
              <a:spcAft>
                <a:spcPts val="0"/>
              </a:spcAft>
              <a:buFont typeface="Arial"/>
              <a:buNone/>
              <a:defRPr/>
            </a:pPr>
            <a:r>
              <a:rPr lang="en-US" dirty="0"/>
              <a:t>Linda Walter-Grimm, DVM</a:t>
            </a:r>
          </a:p>
          <a:p>
            <a:pPr eaLnBrk="1" fontAlgn="auto" hangingPunct="1">
              <a:spcAft>
                <a:spcPts val="0"/>
              </a:spcAft>
              <a:buFont typeface="Arial"/>
              <a:buNone/>
              <a:defRPr/>
            </a:pPr>
            <a:r>
              <a:rPr lang="en-US" dirty="0"/>
              <a:t>Center for Veterinary Medicine</a:t>
            </a:r>
          </a:p>
          <a:p>
            <a:pPr eaLnBrk="1" fontAlgn="auto" hangingPunct="1">
              <a:spcAft>
                <a:spcPts val="0"/>
              </a:spcAft>
              <a:buFont typeface="Arial"/>
              <a:buNone/>
              <a:defRPr/>
            </a:pPr>
            <a:r>
              <a:rPr lang="en-US" dirty="0"/>
              <a:t>November 2017</a:t>
            </a:r>
          </a:p>
          <a:p>
            <a:pPr eaLnBrk="1" fontAlgn="auto" hangingPunct="1">
              <a:spcAft>
                <a:spcPts val="0"/>
              </a:spcAft>
              <a:buFont typeface="Arial"/>
              <a:buNone/>
              <a:defRPr/>
            </a:pPr>
            <a:r>
              <a:rPr lang="en-US" dirty="0"/>
              <a:t>VICH Veterinary Outreach Forum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26B75FC-7BD2-4CB4-903B-C12ED7202804}"/>
              </a:ext>
            </a:extLst>
          </p:cNvPr>
          <p:cNvSpPr>
            <a:spLocks noGrp="1"/>
          </p:cNvSpPr>
          <p:nvPr>
            <p:ph type="title"/>
          </p:nvPr>
        </p:nvSpPr>
        <p:spPr>
          <a:xfrm>
            <a:off x="323850" y="1023938"/>
            <a:ext cx="8509000" cy="925512"/>
          </a:xfrm>
        </p:spPr>
        <p:txBody>
          <a:bodyPr/>
          <a:lstStyle/>
          <a:p>
            <a:pPr eaLnBrk="1" hangingPunct="1"/>
            <a:r>
              <a:rPr lang="en-US" altLang="en-US"/>
              <a:t>Why Pharmacovigilance?</a:t>
            </a:r>
          </a:p>
        </p:txBody>
      </p:sp>
      <p:sp>
        <p:nvSpPr>
          <p:cNvPr id="14339" name="Content Placeholder 5">
            <a:extLst>
              <a:ext uri="{FF2B5EF4-FFF2-40B4-BE49-F238E27FC236}">
                <a16:creationId xmlns:a16="http://schemas.microsoft.com/office/drawing/2014/main" id="{0AC87206-406C-4AEB-BA23-F4B10F32D304}"/>
              </a:ext>
            </a:extLst>
          </p:cNvPr>
          <p:cNvSpPr>
            <a:spLocks noGrp="1"/>
          </p:cNvSpPr>
          <p:nvPr>
            <p:ph idx="1"/>
          </p:nvPr>
        </p:nvSpPr>
        <p:spPr>
          <a:xfrm>
            <a:off x="1143000" y="1905000"/>
            <a:ext cx="7239000" cy="3851275"/>
          </a:xfrm>
        </p:spPr>
        <p:txBody>
          <a:bodyPr/>
          <a:lstStyle/>
          <a:p>
            <a:pPr marL="0" indent="0" eaLnBrk="1" hangingPunct="1">
              <a:buFont typeface="Arial" panose="020B0604020202020204" pitchFamily="34" charset="0"/>
              <a:buNone/>
            </a:pPr>
            <a:r>
              <a:rPr lang="en-US" altLang="en-US"/>
              <a:t>From VICH GL24:  “Pharmacovigilance of veterinary medicinal products (VMPs) can be defined as the detection and investigation of the effects of the use of these products, mainly aimed at the safety and efficacy in animals and safety in people exposed to the products.”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EE8D-673C-4C9F-B035-D59BB8C632CD}"/>
              </a:ext>
            </a:extLst>
          </p:cNvPr>
          <p:cNvSpPr>
            <a:spLocks noGrp="1"/>
          </p:cNvSpPr>
          <p:nvPr>
            <p:ph type="title"/>
          </p:nvPr>
        </p:nvSpPr>
        <p:spPr>
          <a:xfrm>
            <a:off x="323850" y="1023938"/>
            <a:ext cx="8509000" cy="925512"/>
          </a:xfrm>
        </p:spPr>
        <p:txBody>
          <a:bodyPr rtlCol="0">
            <a:normAutofit fontScale="90000"/>
          </a:bodyPr>
          <a:lstStyle/>
          <a:p>
            <a:pPr eaLnBrk="1" fontAlgn="auto" hangingPunct="1">
              <a:spcAft>
                <a:spcPts val="0"/>
              </a:spcAft>
              <a:defRPr/>
            </a:pPr>
            <a:r>
              <a:rPr lang="en-US" dirty="0"/>
              <a:t>VICH Electronic Standards Implementation Expert Working Group</a:t>
            </a:r>
          </a:p>
        </p:txBody>
      </p:sp>
      <p:sp>
        <p:nvSpPr>
          <p:cNvPr id="3" name="Content Placeholder 2">
            <a:extLst>
              <a:ext uri="{FF2B5EF4-FFF2-40B4-BE49-F238E27FC236}">
                <a16:creationId xmlns:a16="http://schemas.microsoft.com/office/drawing/2014/main" id="{0191AB4E-E00D-4A4E-8CB2-2B2314DE0A01}"/>
              </a:ext>
            </a:extLst>
          </p:cNvPr>
          <p:cNvSpPr>
            <a:spLocks noGrp="1"/>
          </p:cNvSpPr>
          <p:nvPr>
            <p:ph idx="1"/>
          </p:nvPr>
        </p:nvSpPr>
        <p:spPr>
          <a:xfrm>
            <a:off x="323850" y="2209800"/>
            <a:ext cx="8509000" cy="4086225"/>
          </a:xfrm>
        </p:spPr>
        <p:txBody>
          <a:bodyPr rtlCol="0">
            <a:normAutofit fontScale="77500" lnSpcReduction="20000"/>
          </a:bodyPr>
          <a:lstStyle/>
          <a:p>
            <a:pPr eaLnBrk="1" fontAlgn="auto" hangingPunct="1">
              <a:spcAft>
                <a:spcPts val="0"/>
              </a:spcAft>
              <a:buFont typeface="Arial"/>
              <a:buChar char="•"/>
              <a:defRPr/>
            </a:pPr>
            <a:r>
              <a:rPr lang="en-US" dirty="0"/>
              <a:t>History and purpose:</a:t>
            </a:r>
          </a:p>
          <a:p>
            <a:pPr lvl="1" eaLnBrk="1" fontAlgn="auto" hangingPunct="1">
              <a:spcAft>
                <a:spcPts val="0"/>
              </a:spcAft>
              <a:buFont typeface="Arial"/>
              <a:buChar char="–"/>
              <a:defRPr/>
            </a:pPr>
            <a:r>
              <a:rPr lang="en-US" dirty="0"/>
              <a:t>Management of individual adverse event reports (AERs) - VICH GL24</a:t>
            </a:r>
          </a:p>
          <a:p>
            <a:pPr lvl="1" eaLnBrk="1" fontAlgn="auto" hangingPunct="1">
              <a:spcAft>
                <a:spcPts val="0"/>
              </a:spcAft>
              <a:buFont typeface="Arial"/>
              <a:buChar char="–"/>
              <a:defRPr/>
            </a:pPr>
            <a:r>
              <a:rPr lang="en-US" dirty="0"/>
              <a:t>Management of periodic safety update reports (PSURs) – VICH GL29</a:t>
            </a:r>
          </a:p>
          <a:p>
            <a:pPr lvl="1" eaLnBrk="1" fontAlgn="auto" hangingPunct="1">
              <a:spcAft>
                <a:spcPts val="0"/>
              </a:spcAft>
              <a:buFont typeface="Arial"/>
              <a:buChar char="–"/>
              <a:defRPr/>
            </a:pPr>
            <a:r>
              <a:rPr lang="en-US" dirty="0"/>
              <a:t>Standardizing and harmonizing data elements of individual adverse event reports – VICH GL42,  standardizing electronic transfer of data – VICH GL35</a:t>
            </a:r>
          </a:p>
          <a:p>
            <a:pPr eaLnBrk="1" fontAlgn="auto" hangingPunct="1">
              <a:spcAft>
                <a:spcPts val="0"/>
              </a:spcAft>
              <a:buFont typeface="Arial"/>
              <a:buChar char="•"/>
              <a:defRPr/>
            </a:pPr>
            <a:r>
              <a:rPr lang="en-US" dirty="0"/>
              <a:t>Ongoing maintenance activities for standardized vocabularies and code lists are designed </a:t>
            </a:r>
            <a:r>
              <a:rPr lang="en-US"/>
              <a:t>to adapt as </a:t>
            </a:r>
            <a:r>
              <a:rPr lang="en-US" dirty="0"/>
              <a:t>the field of pharmacovigilance evolves and expands to different regions (e.g.,  species/breeds lists, dosage forms, country codes, VeDDRA terminology)</a:t>
            </a:r>
          </a:p>
          <a:p>
            <a:pPr eaLnBrk="1" fontAlgn="auto" hangingPunct="1">
              <a:spcAft>
                <a:spcPts val="0"/>
              </a:spcAft>
              <a:buFont typeface="Arial"/>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3759F-D23C-4793-B140-4911B4FB7575}"/>
              </a:ext>
            </a:extLst>
          </p:cNvPr>
          <p:cNvSpPr>
            <a:spLocks noGrp="1"/>
          </p:cNvSpPr>
          <p:nvPr>
            <p:ph type="title"/>
          </p:nvPr>
        </p:nvSpPr>
        <p:spPr>
          <a:xfrm>
            <a:off x="1066800" y="838200"/>
            <a:ext cx="7315200" cy="1306513"/>
          </a:xfrm>
        </p:spPr>
        <p:txBody>
          <a:bodyPr rtlCol="0">
            <a:normAutofit fontScale="90000"/>
          </a:bodyPr>
          <a:lstStyle/>
          <a:p>
            <a:pPr eaLnBrk="1" fontAlgn="auto" hangingPunct="1">
              <a:spcAft>
                <a:spcPts val="0"/>
              </a:spcAft>
              <a:defRPr/>
            </a:pPr>
            <a:r>
              <a:rPr lang="en-US" dirty="0"/>
              <a:t>Successful Implementation Example: FDA Center for Veterinary Medicine</a:t>
            </a:r>
          </a:p>
        </p:txBody>
      </p:sp>
      <p:sp>
        <p:nvSpPr>
          <p:cNvPr id="3" name="Content Placeholder 2">
            <a:extLst>
              <a:ext uri="{FF2B5EF4-FFF2-40B4-BE49-F238E27FC236}">
                <a16:creationId xmlns:a16="http://schemas.microsoft.com/office/drawing/2014/main" id="{1D3F0F33-835A-4E79-9CF9-4F825B21B6FB}"/>
              </a:ext>
            </a:extLst>
          </p:cNvPr>
          <p:cNvSpPr>
            <a:spLocks noGrp="1"/>
          </p:cNvSpPr>
          <p:nvPr>
            <p:ph idx="1"/>
          </p:nvPr>
        </p:nvSpPr>
        <p:spPr>
          <a:xfrm>
            <a:off x="457200" y="2590800"/>
            <a:ext cx="8229600" cy="3810000"/>
          </a:xfrm>
        </p:spPr>
        <p:txBody>
          <a:bodyPr rtlCol="0">
            <a:normAutofit fontScale="85000" lnSpcReduction="20000"/>
          </a:bodyPr>
          <a:lstStyle/>
          <a:p>
            <a:pPr eaLnBrk="1" fontAlgn="auto" hangingPunct="1">
              <a:spcAft>
                <a:spcPts val="0"/>
              </a:spcAft>
              <a:buFont typeface="Arial"/>
              <a:buChar char="•"/>
              <a:defRPr/>
            </a:pPr>
            <a:r>
              <a:rPr lang="en-US" dirty="0"/>
              <a:t>CVM implemented receipt of VICH HL7 GL42 electronic adverse event messages in 2015</a:t>
            </a:r>
          </a:p>
          <a:p>
            <a:pPr lvl="1" eaLnBrk="1" fontAlgn="auto" hangingPunct="1">
              <a:spcAft>
                <a:spcPts val="0"/>
              </a:spcAft>
              <a:buFont typeface="Arial"/>
              <a:buChar char="–"/>
              <a:defRPr/>
            </a:pPr>
            <a:r>
              <a:rPr lang="en-US" dirty="0"/>
              <a:t>Gateway to gateway electronic submissions system</a:t>
            </a:r>
          </a:p>
          <a:p>
            <a:pPr lvl="1" eaLnBrk="1" fontAlgn="auto" hangingPunct="1">
              <a:spcAft>
                <a:spcPts val="0"/>
              </a:spcAft>
              <a:buFont typeface="Arial"/>
              <a:buChar char="–"/>
              <a:defRPr/>
            </a:pPr>
            <a:r>
              <a:rPr lang="en-US" dirty="0">
                <a:hlinkClick r:id="rId2"/>
              </a:rPr>
              <a:t>Safety Reporting Portal</a:t>
            </a:r>
            <a:endParaRPr lang="en-US" dirty="0"/>
          </a:p>
          <a:p>
            <a:pPr eaLnBrk="1" fontAlgn="auto" hangingPunct="1">
              <a:spcAft>
                <a:spcPts val="0"/>
              </a:spcAft>
              <a:buFont typeface="Arial"/>
              <a:buChar char="•"/>
              <a:defRPr/>
            </a:pPr>
            <a:r>
              <a:rPr lang="en-US" dirty="0"/>
              <a:t>Impact as of fiscal year 2017: </a:t>
            </a:r>
          </a:p>
          <a:p>
            <a:pPr lvl="1" eaLnBrk="1" fontAlgn="auto" hangingPunct="1">
              <a:spcAft>
                <a:spcPts val="0"/>
              </a:spcAft>
              <a:buFont typeface="Arial"/>
              <a:buChar char="–"/>
              <a:defRPr/>
            </a:pPr>
            <a:r>
              <a:rPr lang="en-US" dirty="0"/>
              <a:t>CVM received over 100,000 adverse drug event report messages in FY 2017</a:t>
            </a:r>
          </a:p>
          <a:p>
            <a:pPr lvl="1" eaLnBrk="1" fontAlgn="auto" hangingPunct="1">
              <a:spcAft>
                <a:spcPts val="0"/>
              </a:spcAft>
              <a:buFont typeface="Arial"/>
              <a:buChar char="–"/>
              <a:defRPr/>
            </a:pPr>
            <a:r>
              <a:rPr lang="en-US" dirty="0"/>
              <a:t> 99% of those adverse drug event reports were received electronically</a:t>
            </a:r>
          </a:p>
          <a:p>
            <a:pPr lvl="1" eaLnBrk="1" fontAlgn="auto" hangingPunct="1">
              <a:spcAft>
                <a:spcPts val="0"/>
              </a:spcAft>
              <a:buFont typeface="Arial"/>
              <a:buChar char="–"/>
              <a:defRPr/>
            </a:pPr>
            <a:r>
              <a:rPr lang="en-US" dirty="0"/>
              <a:t>CVM’s ADE Database currently contains over 750,000 cases</a:t>
            </a:r>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marL="457200" lvl="1" indent="0" eaLnBrk="1" fontAlgn="auto" hangingPunct="1">
              <a:spcAft>
                <a:spcPts val="0"/>
              </a:spcAft>
              <a:buFont typeface="Arial"/>
              <a:buNone/>
              <a:defRPr/>
            </a:pPr>
            <a:endParaRPr lang="en-US" dirty="0"/>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5D801-7532-404A-92CE-6815AFA1348D}"/>
              </a:ext>
            </a:extLst>
          </p:cNvPr>
          <p:cNvSpPr>
            <a:spLocks noGrp="1"/>
          </p:cNvSpPr>
          <p:nvPr>
            <p:ph type="title"/>
          </p:nvPr>
        </p:nvSpPr>
        <p:spPr>
          <a:xfrm>
            <a:off x="323850" y="1023938"/>
            <a:ext cx="8509000" cy="925512"/>
          </a:xfrm>
        </p:spPr>
        <p:txBody>
          <a:bodyPr rtlCol="0">
            <a:normAutofit fontScale="90000"/>
          </a:bodyPr>
          <a:lstStyle/>
          <a:p>
            <a:pPr eaLnBrk="1" fontAlgn="auto" hangingPunct="1">
              <a:spcAft>
                <a:spcPts val="0"/>
              </a:spcAft>
              <a:defRPr/>
            </a:pPr>
            <a:r>
              <a:rPr lang="en-US" dirty="0"/>
              <a:t>Recent Developments Impacting Veterinary Pharmacovigilance (PV)</a:t>
            </a:r>
          </a:p>
        </p:txBody>
      </p:sp>
      <p:sp>
        <p:nvSpPr>
          <p:cNvPr id="3" name="Content Placeholder 2">
            <a:extLst>
              <a:ext uri="{FF2B5EF4-FFF2-40B4-BE49-F238E27FC236}">
                <a16:creationId xmlns:a16="http://schemas.microsoft.com/office/drawing/2014/main" id="{67B9FF58-F040-4D73-ADA5-BAF6661BA7A8}"/>
              </a:ext>
            </a:extLst>
          </p:cNvPr>
          <p:cNvSpPr>
            <a:spLocks noGrp="1"/>
          </p:cNvSpPr>
          <p:nvPr>
            <p:ph idx="1"/>
          </p:nvPr>
        </p:nvSpPr>
        <p:spPr>
          <a:xfrm>
            <a:off x="323850" y="2286000"/>
            <a:ext cx="8509000" cy="4010025"/>
          </a:xfrm>
        </p:spPr>
        <p:txBody>
          <a:bodyPr rtlCol="0">
            <a:normAutofit fontScale="70000" lnSpcReduction="20000"/>
          </a:bodyPr>
          <a:lstStyle/>
          <a:p>
            <a:pPr eaLnBrk="1" fontAlgn="auto" hangingPunct="1">
              <a:spcAft>
                <a:spcPts val="0"/>
              </a:spcAft>
              <a:buFont typeface="Arial"/>
              <a:buChar char="•"/>
              <a:defRPr/>
            </a:pPr>
            <a:r>
              <a:rPr lang="en-US" dirty="0"/>
              <a:t>Transparency:  </a:t>
            </a:r>
            <a:r>
              <a:rPr lang="en-US" dirty="0">
                <a:hlinkClick r:id="rId2"/>
              </a:rPr>
              <a:t>OpenFDA</a:t>
            </a:r>
            <a:r>
              <a:rPr lang="en-US" dirty="0"/>
              <a:t> is under development</a:t>
            </a:r>
          </a:p>
          <a:p>
            <a:pPr lvl="1" eaLnBrk="1" fontAlgn="auto" hangingPunct="1">
              <a:spcAft>
                <a:spcPts val="0"/>
              </a:spcAft>
              <a:buFont typeface="Arial"/>
              <a:buChar char="–"/>
              <a:defRPr/>
            </a:pPr>
            <a:r>
              <a:rPr lang="en-US" dirty="0"/>
              <a:t>Application programming interfaces (API) will allow dynamic queries of ADE case data</a:t>
            </a:r>
          </a:p>
          <a:p>
            <a:pPr lvl="1" eaLnBrk="1" fontAlgn="auto" hangingPunct="1">
              <a:spcAft>
                <a:spcPts val="0"/>
              </a:spcAft>
              <a:buFont typeface="Arial"/>
              <a:buChar char="–"/>
              <a:defRPr/>
            </a:pPr>
            <a:r>
              <a:rPr lang="en-US" dirty="0"/>
              <a:t>It may be possible in the future to directly download case data in XML format (Personally identifiable information is protected and not released) </a:t>
            </a:r>
          </a:p>
          <a:p>
            <a:pPr eaLnBrk="1" fontAlgn="auto" hangingPunct="1">
              <a:spcAft>
                <a:spcPts val="0"/>
              </a:spcAft>
              <a:buFont typeface="Arial"/>
              <a:buChar char="•"/>
              <a:defRPr/>
            </a:pPr>
            <a:r>
              <a:rPr lang="en-US" dirty="0"/>
              <a:t>More sophisticated pharmacovigilance tools including big data analytics</a:t>
            </a:r>
          </a:p>
          <a:p>
            <a:pPr lvl="1" eaLnBrk="1" fontAlgn="auto" hangingPunct="1">
              <a:spcAft>
                <a:spcPts val="0"/>
              </a:spcAft>
              <a:buFont typeface="Arial"/>
              <a:buChar char="–"/>
              <a:defRPr/>
            </a:pPr>
            <a:r>
              <a:rPr lang="en-US" dirty="0"/>
              <a:t>Disproportionality analysis (frequentist and Bayesian statistics)</a:t>
            </a:r>
          </a:p>
          <a:p>
            <a:pPr lvl="1" eaLnBrk="1" fontAlgn="auto" hangingPunct="1">
              <a:spcAft>
                <a:spcPts val="0"/>
              </a:spcAft>
              <a:buFont typeface="Arial"/>
              <a:buChar char="–"/>
              <a:defRPr/>
            </a:pPr>
            <a:r>
              <a:rPr lang="en-US" dirty="0"/>
              <a:t>PV Software easily produces clinical sign frequency lists at VeDDRA hierarchy levels (SOC, HLT, PT, LLT) </a:t>
            </a:r>
          </a:p>
          <a:p>
            <a:pPr lvl="1" eaLnBrk="1" fontAlgn="auto" hangingPunct="1">
              <a:spcAft>
                <a:spcPts val="0"/>
              </a:spcAft>
              <a:buFont typeface="Arial"/>
              <a:buChar char="–"/>
              <a:defRPr/>
            </a:pPr>
            <a:r>
              <a:rPr lang="en-US" dirty="0"/>
              <a:t>Literature searches for ADEs are easier in some well-established literature databases (e.g. PubMed) with programs such as EMBASE PV Wizard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883B87A-E23C-4535-B510-97A1B724A415}"/>
              </a:ext>
            </a:extLst>
          </p:cNvPr>
          <p:cNvSpPr>
            <a:spLocks noGrp="1"/>
          </p:cNvSpPr>
          <p:nvPr>
            <p:ph type="title"/>
          </p:nvPr>
        </p:nvSpPr>
        <p:spPr>
          <a:xfrm>
            <a:off x="323850" y="1023938"/>
            <a:ext cx="8509000" cy="925512"/>
          </a:xfrm>
        </p:spPr>
        <p:txBody>
          <a:bodyPr/>
          <a:lstStyle/>
          <a:p>
            <a:pPr eaLnBrk="1" hangingPunct="1"/>
            <a:r>
              <a:rPr lang="en-US" altLang="en-US"/>
              <a:t>Future directions and challenges</a:t>
            </a:r>
          </a:p>
        </p:txBody>
      </p:sp>
      <p:sp>
        <p:nvSpPr>
          <p:cNvPr id="3" name="Content Placeholder 2">
            <a:extLst>
              <a:ext uri="{FF2B5EF4-FFF2-40B4-BE49-F238E27FC236}">
                <a16:creationId xmlns:a16="http://schemas.microsoft.com/office/drawing/2014/main" id="{18A3F299-4DBC-4493-BB69-D651F1AD6547}"/>
              </a:ext>
            </a:extLst>
          </p:cNvPr>
          <p:cNvSpPr>
            <a:spLocks noGrp="1"/>
          </p:cNvSpPr>
          <p:nvPr>
            <p:ph idx="1"/>
          </p:nvPr>
        </p:nvSpPr>
        <p:spPr>
          <a:xfrm>
            <a:off x="323850" y="2009775"/>
            <a:ext cx="8509000" cy="4286250"/>
          </a:xfrm>
        </p:spPr>
        <p:txBody>
          <a:bodyPr rtlCol="0">
            <a:normAutofit fontScale="85000" lnSpcReduction="10000"/>
          </a:bodyPr>
          <a:lstStyle/>
          <a:p>
            <a:pPr eaLnBrk="1" fontAlgn="auto" hangingPunct="1">
              <a:spcAft>
                <a:spcPts val="0"/>
              </a:spcAft>
              <a:buFont typeface="Arial"/>
              <a:buChar char="•"/>
              <a:defRPr/>
            </a:pPr>
            <a:r>
              <a:rPr lang="en-US" dirty="0"/>
              <a:t>Sharing data effectively:  Can we leverage VICH standards and existing technologies and work toward a global PV database? Are paper reports still necessary?</a:t>
            </a:r>
          </a:p>
          <a:p>
            <a:pPr lvl="1" eaLnBrk="1" fontAlgn="auto" hangingPunct="1">
              <a:spcAft>
                <a:spcPts val="0"/>
              </a:spcAft>
              <a:buFont typeface="Arial"/>
              <a:buChar char="–"/>
              <a:defRPr/>
            </a:pPr>
            <a:r>
              <a:rPr lang="en-US" dirty="0"/>
              <a:t>Safety Reporting Portal is a free online tool that can create an adverse drug event XML message in harmonized format.  Are there others that could be leveraged?</a:t>
            </a:r>
          </a:p>
          <a:p>
            <a:pPr lvl="1" eaLnBrk="1" fontAlgn="auto" hangingPunct="1">
              <a:spcAft>
                <a:spcPts val="0"/>
              </a:spcAft>
              <a:buFont typeface="Arial"/>
              <a:buChar char="–"/>
              <a:defRPr/>
            </a:pPr>
            <a:r>
              <a:rPr lang="en-US" dirty="0"/>
              <a:t>Globally harmonized product dictionary?</a:t>
            </a:r>
          </a:p>
          <a:p>
            <a:pPr lvl="1" eaLnBrk="1" fontAlgn="auto" hangingPunct="1">
              <a:spcAft>
                <a:spcPts val="0"/>
              </a:spcAft>
              <a:buFont typeface="Arial"/>
              <a:buChar char="–"/>
              <a:defRPr/>
            </a:pPr>
            <a:r>
              <a:rPr lang="en-US" dirty="0"/>
              <a:t>Can data be shared in a publically accessible format?</a:t>
            </a:r>
          </a:p>
          <a:p>
            <a:pPr eaLnBrk="1" fontAlgn="auto" hangingPunct="1">
              <a:spcAft>
                <a:spcPts val="0"/>
              </a:spcAft>
              <a:buFont typeface="Arial"/>
              <a:buChar char="•"/>
              <a:defRPr/>
            </a:pPr>
            <a:r>
              <a:rPr lang="en-US" sz="3000" dirty="0">
                <a:solidFill>
                  <a:prstClr val="black"/>
                </a:solidFill>
              </a:rPr>
              <a:t>Are there opportunities to make improvements in periodic aggregate reporting, ensuring effective communication of safety issues? Regional versus global risks?</a:t>
            </a:r>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marL="457200" lvl="1" indent="0" eaLnBrk="1" fontAlgn="auto" hangingPunct="1">
              <a:spcAft>
                <a:spcPts val="0"/>
              </a:spcAft>
              <a:buFont typeface="Arial"/>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43FE-6022-4FC2-B70B-DE81EF0DAEC2}"/>
              </a:ext>
            </a:extLst>
          </p:cNvPr>
          <p:cNvSpPr>
            <a:spLocks noGrp="1"/>
          </p:cNvSpPr>
          <p:nvPr>
            <p:ph type="title"/>
          </p:nvPr>
        </p:nvSpPr>
        <p:spPr>
          <a:xfrm>
            <a:off x="323850" y="1023938"/>
            <a:ext cx="7753350" cy="925512"/>
          </a:xfrm>
        </p:spPr>
        <p:txBody>
          <a:bodyPr rtlCol="0">
            <a:normAutofit fontScale="90000"/>
          </a:bodyPr>
          <a:lstStyle/>
          <a:p>
            <a:pPr eaLnBrk="1" fontAlgn="auto" hangingPunct="1">
              <a:spcAft>
                <a:spcPts val="0"/>
              </a:spcAft>
              <a:defRPr/>
            </a:pPr>
            <a:r>
              <a:rPr lang="en-US" dirty="0"/>
              <a:t>Questions for discussion: exploring the needs of the VICH Veterinary Outreach Forum Members</a:t>
            </a:r>
          </a:p>
        </p:txBody>
      </p:sp>
      <p:sp>
        <p:nvSpPr>
          <p:cNvPr id="3" name="Content Placeholder 2">
            <a:extLst>
              <a:ext uri="{FF2B5EF4-FFF2-40B4-BE49-F238E27FC236}">
                <a16:creationId xmlns:a16="http://schemas.microsoft.com/office/drawing/2014/main" id="{8DF5D1C9-8BAC-4B25-862D-6DE5F036E527}"/>
              </a:ext>
            </a:extLst>
          </p:cNvPr>
          <p:cNvSpPr>
            <a:spLocks noGrp="1"/>
          </p:cNvSpPr>
          <p:nvPr>
            <p:ph idx="1"/>
          </p:nvPr>
        </p:nvSpPr>
        <p:spPr>
          <a:xfrm>
            <a:off x="323850" y="2009775"/>
            <a:ext cx="8509000" cy="4286250"/>
          </a:xfrm>
        </p:spPr>
        <p:txBody>
          <a:bodyPr rtlCol="0">
            <a:normAutofit fontScale="92500" lnSpcReduction="20000"/>
          </a:bodyPr>
          <a:lstStyle/>
          <a:p>
            <a:pPr marL="0" indent="0" eaLnBrk="1" fontAlgn="auto" hangingPunct="1">
              <a:spcAft>
                <a:spcPts val="0"/>
              </a:spcAft>
              <a:buFont typeface="Arial"/>
              <a:buNone/>
              <a:defRPr/>
            </a:pPr>
            <a:endParaRPr lang="en-US" dirty="0"/>
          </a:p>
          <a:p>
            <a:pPr lvl="1" eaLnBrk="1" fontAlgn="auto" hangingPunct="1">
              <a:spcAft>
                <a:spcPts val="0"/>
              </a:spcAft>
              <a:buFont typeface="Arial"/>
              <a:buChar char="–"/>
              <a:defRPr/>
            </a:pPr>
            <a:r>
              <a:rPr lang="en-US" dirty="0"/>
              <a:t>How does your region handle ADE reporting from industry and consumers?  Is an adverse drug event database for individually reported cases maintained by regulatory authorities in your region? Do you utilize periodic safety update reports or some form of periodic analysis/aggregate reporting?</a:t>
            </a:r>
          </a:p>
          <a:p>
            <a:pPr lvl="1" eaLnBrk="1" fontAlgn="auto" hangingPunct="1">
              <a:spcAft>
                <a:spcPts val="0"/>
              </a:spcAft>
              <a:buFont typeface="Arial"/>
              <a:buChar char="–"/>
              <a:defRPr/>
            </a:pPr>
            <a:r>
              <a:rPr lang="en-US" dirty="0"/>
              <a:t>What additional pharmacovigilance resources/data are you currently using to support analysis?  </a:t>
            </a:r>
          </a:p>
          <a:p>
            <a:pPr lvl="1" eaLnBrk="1" fontAlgn="auto" hangingPunct="1">
              <a:spcAft>
                <a:spcPts val="0"/>
              </a:spcAft>
              <a:buFont typeface="Arial"/>
              <a:buChar char="–"/>
              <a:defRPr/>
            </a:pPr>
            <a:r>
              <a:rPr lang="en-US" dirty="0"/>
              <a:t>What are your additional needs for developing pharmacovigilance programs in your region?  (e.g. regulations, access to ADE data, education/training?)</a:t>
            </a:r>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a:p>
            <a:pPr lvl="1" eaLnBrk="1" fontAlgn="auto" hangingPunct="1">
              <a:spcAft>
                <a:spcPts val="0"/>
              </a:spcAft>
              <a:buFont typeface="Arial"/>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B0BDBB0-3AA4-4FF0-90C7-FADBA733B12A}"/>
              </a:ext>
            </a:extLst>
          </p:cNvPr>
          <p:cNvSpPr>
            <a:spLocks noGrp="1"/>
          </p:cNvSpPr>
          <p:nvPr>
            <p:ph type="title"/>
          </p:nvPr>
        </p:nvSpPr>
        <p:spPr>
          <a:xfrm>
            <a:off x="323850" y="1023938"/>
            <a:ext cx="8509000" cy="925512"/>
          </a:xfrm>
        </p:spPr>
        <p:txBody>
          <a:bodyPr/>
          <a:lstStyle/>
          <a:p>
            <a:pPr eaLnBrk="1" hangingPunct="1"/>
            <a:r>
              <a:rPr lang="en-US" altLang="en-US"/>
              <a:t>Thank you</a:t>
            </a:r>
          </a:p>
        </p:txBody>
      </p:sp>
      <p:pic>
        <p:nvPicPr>
          <p:cNvPr id="20483" name="Content Placeholder 3">
            <a:extLst>
              <a:ext uri="{FF2B5EF4-FFF2-40B4-BE49-F238E27FC236}">
                <a16:creationId xmlns:a16="http://schemas.microsoft.com/office/drawing/2014/main" id="{644AF7C4-FD1D-46AD-B3E4-186F24A4CAD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2362200"/>
            <a:ext cx="8509000" cy="3213100"/>
          </a:xfrm>
        </p:spPr>
      </p:pic>
    </p:spTree>
  </p:cSld>
  <p:clrMapOvr>
    <a:masterClrMapping/>
  </p:clrMapOvr>
</p:sld>
</file>

<file path=ppt/theme/theme1.xml><?xml version="1.0" encoding="utf-8"?>
<a:theme xmlns:a="http://schemas.openxmlformats.org/drawingml/2006/main" name="FDA VISUAL IDENT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FDA VISUAL IDENTITY</Template>
  <TotalTime>292</TotalTime>
  <Words>574</Words>
  <Application>Microsoft Office PowerPoint</Application>
  <PresentationFormat>On-screen Show (4:3)</PresentationFormat>
  <Paragraphs>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Arial</vt:lpstr>
      <vt:lpstr>Helvetica</vt:lpstr>
      <vt:lpstr>FDA VISUAL IDENTITY</vt:lpstr>
      <vt:lpstr>Global Pharmacovigilance of Veterinary Medicinal Products:  Where are we now? Where can we go in the future?</vt:lpstr>
      <vt:lpstr>Why Pharmacovigilance?</vt:lpstr>
      <vt:lpstr>VICH Electronic Standards Implementation Expert Working Group</vt:lpstr>
      <vt:lpstr>Successful Implementation Example: FDA Center for Veterinary Medicine</vt:lpstr>
      <vt:lpstr>Recent Developments Impacting Veterinary Pharmacovigilance (PV)</vt:lpstr>
      <vt:lpstr>Future directions and challenges</vt:lpstr>
      <vt:lpstr>Questions for discussion: exploring the needs of the VICH Veterinary Outreach Forum Members</vt:lpstr>
      <vt:lpstr>Thank you</vt:lpstr>
    </vt:vector>
  </TitlesOfParts>
  <Company>US FDA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Pharmacovigilance:  Where are we now? Where can we go?</dc:title>
  <dc:creator>Walter-Grimm, Linda</dc:creator>
  <cp:lastModifiedBy>CEESA Office</cp:lastModifiedBy>
  <cp:revision>23</cp:revision>
  <dcterms:created xsi:type="dcterms:W3CDTF">2017-11-09T01:21:42Z</dcterms:created>
  <dcterms:modified xsi:type="dcterms:W3CDTF">2017-11-14T07:34:30Z</dcterms:modified>
</cp:coreProperties>
</file>