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13" autoAdjust="0"/>
    <p:restoredTop sz="94660"/>
  </p:normalViewPr>
  <p:slideViewPr>
    <p:cSldViewPr snapToGrid="0">
      <p:cViewPr varScale="1">
        <p:scale>
          <a:sx n="62" d="100"/>
          <a:sy n="62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FCB-20CE-4848-AE7B-2976BC75C63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664E-91A1-4909-95BB-F6BEE2BC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2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FCB-20CE-4848-AE7B-2976BC75C63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664E-91A1-4909-95BB-F6BEE2BC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5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FCB-20CE-4848-AE7B-2976BC75C63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664E-91A1-4909-95BB-F6BEE2BC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6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FCB-20CE-4848-AE7B-2976BC75C63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664E-91A1-4909-95BB-F6BEE2BC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4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FCB-20CE-4848-AE7B-2976BC75C63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664E-91A1-4909-95BB-F6BEE2BC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9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FCB-20CE-4848-AE7B-2976BC75C63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664E-91A1-4909-95BB-F6BEE2BC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7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FCB-20CE-4848-AE7B-2976BC75C63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664E-91A1-4909-95BB-F6BEE2BC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6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FCB-20CE-4848-AE7B-2976BC75C63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664E-91A1-4909-95BB-F6BEE2BC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89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FCB-20CE-4848-AE7B-2976BC75C63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664E-91A1-4909-95BB-F6BEE2BC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5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FCB-20CE-4848-AE7B-2976BC75C63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664E-91A1-4909-95BB-F6BEE2BC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1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FCB-20CE-4848-AE7B-2976BC75C63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664E-91A1-4909-95BB-F6BEE2BC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9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10FCB-20CE-4848-AE7B-2976BC75C63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F664E-91A1-4909-95BB-F6BEE2BC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3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agcarm.co.nz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agcarm.co.nz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58687" y="3602038"/>
            <a:ext cx="10072043" cy="22685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400" b="1" dirty="0"/>
              <a:t>Trilateral Assessment of </a:t>
            </a:r>
            <a:r>
              <a:rPr lang="en-CA" sz="4400" b="1" dirty="0" err="1"/>
              <a:t>Metacam</a:t>
            </a:r>
            <a:r>
              <a:rPr lang="en-CA" sz="4400" b="1" dirty="0"/>
              <a:t> for Use in Sheep</a:t>
            </a:r>
          </a:p>
          <a:p>
            <a:pPr marL="0" indent="0" algn="ctr">
              <a:buNone/>
            </a:pPr>
            <a:r>
              <a:rPr lang="en-CA" sz="4400" b="1" dirty="0"/>
              <a:t>New Zealand, Australia &amp; Canada</a:t>
            </a:r>
            <a:endParaRPr lang="en-US" sz="4400" b="1" dirty="0"/>
          </a:p>
        </p:txBody>
      </p:sp>
      <p:pic>
        <p:nvPicPr>
          <p:cNvPr id="1026" name="Picture 2" descr="Agcarm - Healthy crops, Healthy animals, Healthy busines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687" y="1041401"/>
            <a:ext cx="16764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733" y="1216218"/>
            <a:ext cx="2426998" cy="119625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778" y="808218"/>
            <a:ext cx="2970336" cy="161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726" y="3612444"/>
            <a:ext cx="3592203" cy="32455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977" y="1162757"/>
            <a:ext cx="3657601" cy="30330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83733" y="6084711"/>
            <a:ext cx="15692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>
                <a:solidFill>
                  <a:srgbClr val="FF0000"/>
                </a:solidFill>
              </a:rPr>
              <a:t>New Zealand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30044" y="6269377"/>
            <a:ext cx="1129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>
                <a:solidFill>
                  <a:srgbClr val="FF0000"/>
                </a:solidFill>
              </a:rPr>
              <a:t>Australia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56889" y="4195763"/>
            <a:ext cx="293511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solidFill>
                  <a:srgbClr val="FF0000"/>
                </a:solidFill>
              </a:rPr>
              <a:t>Canada</a:t>
            </a:r>
          </a:p>
          <a:p>
            <a:endParaRPr lang="en-CA" dirty="0"/>
          </a:p>
          <a:p>
            <a:r>
              <a:rPr lang="en-CA" sz="2400" dirty="0"/>
              <a:t>35.2 million people</a:t>
            </a:r>
          </a:p>
          <a:p>
            <a:r>
              <a:rPr lang="en-CA" sz="2400" dirty="0"/>
              <a:t>     .8 million sheep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7068" y="318954"/>
            <a:ext cx="75318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solidFill>
                  <a:schemeClr val="accent1"/>
                </a:solidFill>
              </a:rPr>
              <a:t>3 Countries – 104.8 million sheep &amp; lambs</a:t>
            </a:r>
          </a:p>
          <a:p>
            <a:endParaRPr lang="en-CA" sz="3200" b="1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7068" y="2754489"/>
            <a:ext cx="26980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  </a:t>
            </a:r>
            <a:r>
              <a:rPr lang="en-CA" sz="2400" dirty="0"/>
              <a:t>4.5  million people</a:t>
            </a:r>
          </a:p>
          <a:p>
            <a:r>
              <a:rPr lang="en-CA" sz="2400" dirty="0"/>
              <a:t>27.5 million sheep </a:t>
            </a:r>
          </a:p>
          <a:p>
            <a:r>
              <a:rPr lang="en-CA" dirty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00903" y="2878667"/>
            <a:ext cx="2585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23.1 million people</a:t>
            </a:r>
          </a:p>
          <a:p>
            <a:r>
              <a:rPr lang="en-CA" sz="2400" dirty="0"/>
              <a:t>74.0 million sheep</a:t>
            </a:r>
            <a:endParaRPr lang="en-US" sz="2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56" y="3756819"/>
            <a:ext cx="1851377" cy="232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685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Prudent to Use Collective Resources </a:t>
            </a:r>
            <a:br>
              <a:rPr lang="en-CA" b="1" dirty="0"/>
            </a:br>
            <a:r>
              <a:rPr lang="en-CA" sz="3600" b="1" dirty="0" err="1"/>
              <a:t>Metacam</a:t>
            </a:r>
            <a:r>
              <a:rPr lang="en-CA" sz="3600" b="1" dirty="0"/>
              <a:t> for Pain Management in Sheep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Canadian Sheep Producers wanted product to manage pain – good animal welfare practice</a:t>
            </a:r>
          </a:p>
          <a:p>
            <a:pPr marL="0" indent="0">
              <a:buNone/>
            </a:pPr>
            <a:r>
              <a:rPr lang="en-CA" dirty="0"/>
              <a:t> 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sz="2400" dirty="0"/>
          </a:p>
          <a:p>
            <a:endParaRPr lang="en-CA" sz="2400" dirty="0"/>
          </a:p>
          <a:p>
            <a:r>
              <a:rPr lang="en-CA" dirty="0"/>
              <a:t>All 3 authorities used the Australian </a:t>
            </a:r>
            <a:r>
              <a:rPr lang="en-CA" dirty="0" err="1"/>
              <a:t>Boehringer</a:t>
            </a:r>
            <a:r>
              <a:rPr lang="en-CA" dirty="0"/>
              <a:t> </a:t>
            </a:r>
            <a:r>
              <a:rPr lang="en-CA" dirty="0" err="1"/>
              <a:t>Ingelheim</a:t>
            </a:r>
            <a:r>
              <a:rPr lang="en-CA" dirty="0"/>
              <a:t> submission</a:t>
            </a:r>
          </a:p>
          <a:p>
            <a:pPr marL="0" indent="0">
              <a:buNone/>
            </a:pPr>
            <a:endParaRPr lang="en-CA" sz="2400" dirty="0"/>
          </a:p>
          <a:p>
            <a:r>
              <a:rPr lang="en-CA" dirty="0" err="1"/>
              <a:t>Boehringer</a:t>
            </a:r>
            <a:r>
              <a:rPr lang="en-CA" dirty="0"/>
              <a:t> </a:t>
            </a:r>
            <a:r>
              <a:rPr lang="en-CA" dirty="0" err="1"/>
              <a:t>Ingelheim</a:t>
            </a:r>
            <a:r>
              <a:rPr lang="en-CA" dirty="0"/>
              <a:t> Australia was the project lead &amp; main contact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89" y="3119437"/>
            <a:ext cx="2630311" cy="619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00222" y="2870906"/>
            <a:ext cx="69426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Approached by Veterinary Drugs Directorate, Health Canada to see if they would be interested in a trilateral review for </a:t>
            </a:r>
            <a:r>
              <a:rPr lang="en-CA" sz="2400" dirty="0" err="1"/>
              <a:t>Metacam</a:t>
            </a:r>
            <a:r>
              <a:rPr lang="en-CA" sz="2400" dirty="0"/>
              <a:t>.  Recognized that there would be limited sales but animal welfare benefits to the species &amp; producers.</a:t>
            </a:r>
            <a:endParaRPr lang="en-US" sz="2400" dirty="0"/>
          </a:p>
        </p:txBody>
      </p:sp>
      <p:sp>
        <p:nvSpPr>
          <p:cNvPr id="7" name="Curved Right Arrow 6"/>
          <p:cNvSpPr/>
          <p:nvPr/>
        </p:nvSpPr>
        <p:spPr>
          <a:xfrm>
            <a:off x="3657600" y="3265423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974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4355"/>
          </a:xfrm>
        </p:spPr>
        <p:txBody>
          <a:bodyPr/>
          <a:lstStyle/>
          <a:p>
            <a:r>
              <a:rPr lang="en-CA" b="1" dirty="0"/>
              <a:t>Positives of a Tri-lateral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43378"/>
            <a:ext cx="10947400" cy="5328356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CA" sz="9600" dirty="0"/>
              <a:t>Best use of company human &amp; financial interests </a:t>
            </a:r>
            <a:r>
              <a:rPr lang="en-CA" sz="7400" dirty="0"/>
              <a:t>– </a:t>
            </a:r>
            <a:r>
              <a:rPr lang="en-CA" sz="8000" i="1" dirty="0"/>
              <a:t>generally</a:t>
            </a:r>
          </a:p>
          <a:p>
            <a:pPr marL="0" indent="0">
              <a:buNone/>
            </a:pPr>
            <a:r>
              <a:rPr lang="en-CA" sz="8000" i="1" dirty="0"/>
              <a:t>same questions from each regulator which helped companies manage </a:t>
            </a:r>
          </a:p>
          <a:p>
            <a:pPr marL="0" indent="0">
              <a:buNone/>
            </a:pPr>
            <a:r>
              <a:rPr lang="en-CA" sz="8000" i="1" dirty="0"/>
              <a:t>responses &amp; reduce workload.</a:t>
            </a:r>
            <a:endParaRPr lang="en-CA" sz="8000" dirty="0"/>
          </a:p>
          <a:p>
            <a:pPr>
              <a:buFont typeface="Wingdings" panose="05000000000000000000" pitchFamily="2" charset="2"/>
              <a:buChar char="ü"/>
            </a:pPr>
            <a:endParaRPr lang="en-CA" sz="5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CA" sz="9600" dirty="0"/>
              <a:t>Small market like Canada </a:t>
            </a:r>
            <a:r>
              <a:rPr lang="en-CA" sz="7400" dirty="0"/>
              <a:t>- </a:t>
            </a:r>
            <a:r>
              <a:rPr lang="en-CA" sz="9600" i="1" dirty="0"/>
              <a:t>limited business interest in bringing product to the market place yet animal welfare &amp; producer benefits</a:t>
            </a:r>
          </a:p>
          <a:p>
            <a:pPr marL="0" indent="0">
              <a:buNone/>
            </a:pPr>
            <a:endParaRPr lang="en-CA" sz="7200" i="1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CA" sz="9600" dirty="0"/>
              <a:t>Regulatory fees of $30,500 Canadian</a:t>
            </a:r>
          </a:p>
          <a:p>
            <a:pPr marL="0" indent="0">
              <a:buNone/>
            </a:pPr>
            <a:endParaRPr lang="en-CA" sz="5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CA" sz="9600" dirty="0"/>
              <a:t>Regulatory agencies able to jointly review Australian submission &amp; share expertise </a:t>
            </a:r>
            <a:r>
              <a:rPr lang="en-CA" sz="5000" dirty="0"/>
              <a:t>– </a:t>
            </a:r>
          </a:p>
          <a:p>
            <a:pPr marL="0" indent="0">
              <a:buNone/>
            </a:pPr>
            <a:r>
              <a:rPr lang="en-NZ" sz="8000" i="1" dirty="0"/>
              <a:t>workload for each regulatory agency was reduced as they only had 1 data module each to assess &amp; </a:t>
            </a:r>
          </a:p>
          <a:p>
            <a:pPr marL="0" indent="0">
              <a:buNone/>
            </a:pPr>
            <a:r>
              <a:rPr lang="en-NZ" sz="8000" i="1" dirty="0"/>
              <a:t>provided an opportunity for the regulators to meet, discuss the application and assessment processes.</a:t>
            </a:r>
            <a:endParaRPr lang="en-US" sz="8000" dirty="0"/>
          </a:p>
          <a:p>
            <a:pPr marL="0" indent="0">
              <a:buNone/>
            </a:pPr>
            <a:endParaRPr lang="en-CA" sz="5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CA" sz="9600" dirty="0"/>
              <a:t>1 product: 3 shared reviews: 3 joint </a:t>
            </a:r>
            <a:r>
              <a:rPr lang="en-CA" sz="9600"/>
              <a:t>approvals basically </a:t>
            </a:r>
            <a:r>
              <a:rPr lang="en-CA" sz="9600" dirty="0"/>
              <a:t>at the same time</a:t>
            </a:r>
          </a:p>
          <a:p>
            <a:pPr marL="0" indent="0">
              <a:buNone/>
            </a:pPr>
            <a:endParaRPr lang="en-CA" sz="9600" dirty="0"/>
          </a:p>
          <a:p>
            <a:pPr marL="0" indent="0">
              <a:buNone/>
            </a:pPr>
            <a:endParaRPr lang="en-US" sz="5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617" y="232834"/>
            <a:ext cx="3410761" cy="245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969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578578" y="3602038"/>
            <a:ext cx="7834487" cy="226853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sz="4400" b="1" i="1" dirty="0" err="1"/>
              <a:t>Boehringer</a:t>
            </a:r>
            <a:r>
              <a:rPr lang="en-CA" sz="4400" b="1" i="1" dirty="0"/>
              <a:t> </a:t>
            </a:r>
            <a:r>
              <a:rPr lang="en-CA" sz="4400" b="1" i="1" dirty="0" err="1"/>
              <a:t>Ingelheim</a:t>
            </a:r>
            <a:r>
              <a:rPr lang="en-CA" sz="4400" b="1" i="1" dirty="0"/>
              <a:t> &amp; other pharmaceutical companies would consider trilateral and bilateral reviews should the opportunity arise</a:t>
            </a:r>
            <a:endParaRPr lang="en-US" sz="4400" b="1" i="1" dirty="0"/>
          </a:p>
        </p:txBody>
      </p:sp>
      <p:pic>
        <p:nvPicPr>
          <p:cNvPr id="1026" name="Picture 2" descr="Agcarm - Healthy crops, Healthy animals, Healthy busines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87" y="525655"/>
            <a:ext cx="16764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7" y="840887"/>
            <a:ext cx="2426998" cy="11962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27023"/>
            <a:ext cx="3228621" cy="299155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47" y="525655"/>
            <a:ext cx="3404641" cy="165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828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258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Prudent to Use Collective Resources  Metacam for Pain Management in Sheep</vt:lpstr>
      <vt:lpstr>Positives of a Tri-lateral Review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jszk</dc:creator>
  <cp:lastModifiedBy>Herve Marion</cp:lastModifiedBy>
  <cp:revision>17</cp:revision>
  <dcterms:created xsi:type="dcterms:W3CDTF">2017-02-06T19:19:28Z</dcterms:created>
  <dcterms:modified xsi:type="dcterms:W3CDTF">2017-03-26T11:51:15Z</dcterms:modified>
</cp:coreProperties>
</file>