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slideLayouts/slideLayout4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74" r:id="rId2"/>
    <p:sldMasterId id="2147483688" r:id="rId3"/>
    <p:sldMasterId id="2147483702" r:id="rId4"/>
    <p:sldMasterId id="2147483709" r:id="rId5"/>
    <p:sldMasterId id="2147483721" r:id="rId6"/>
  </p:sldMasterIdLst>
  <p:notesMasterIdLst>
    <p:notesMasterId r:id="rId23"/>
  </p:notesMasterIdLst>
  <p:sldIdLst>
    <p:sldId id="280" r:id="rId7"/>
    <p:sldId id="311" r:id="rId8"/>
    <p:sldId id="281" r:id="rId9"/>
    <p:sldId id="309" r:id="rId10"/>
    <p:sldId id="286" r:id="rId11"/>
    <p:sldId id="287" r:id="rId12"/>
    <p:sldId id="289" r:id="rId13"/>
    <p:sldId id="291" r:id="rId14"/>
    <p:sldId id="292" r:id="rId15"/>
    <p:sldId id="293" r:id="rId16"/>
    <p:sldId id="294" r:id="rId17"/>
    <p:sldId id="296" r:id="rId18"/>
    <p:sldId id="298" r:id="rId19"/>
    <p:sldId id="299" r:id="rId20"/>
    <p:sldId id="310" r:id="rId21"/>
    <p:sldId id="312" r:id="rId2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1478" autoAdjust="0"/>
  </p:normalViewPr>
  <p:slideViewPr>
    <p:cSldViewPr snapToGrid="0" snapToObjects="1">
      <p:cViewPr varScale="1">
        <p:scale>
          <a:sx n="57" d="100"/>
          <a:sy n="57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0F176-827B-1841-8966-00E25AB6C0D6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211C4-0B3C-7240-A62D-FBBA2AAFC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53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14D05B-CC18-4C55-BE2C-AB985F1D036C}" type="slidenum">
              <a:rPr lang="nl-NL" altLang="en-US">
                <a:solidFill>
                  <a:prstClr val="black"/>
                </a:solidFill>
              </a:rPr>
              <a:pPr/>
              <a:t>1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07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B3587-21AA-43E9-8D3B-3FC0507582CE}" type="slidenum">
              <a:rPr lang="ja-JP" altLang="en-US" smtClean="0">
                <a:solidFill>
                  <a:prstClr val="black"/>
                </a:solidFill>
              </a:rPr>
              <a:pPr/>
              <a:t>11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E5DE3FD-E51D-42E2-878B-5773AEC525E6}" type="datetime1">
              <a:rPr lang="ja-JP" altLang="en-US" smtClean="0">
                <a:solidFill>
                  <a:prstClr val="black"/>
                </a:solidFill>
              </a:rPr>
              <a:pPr/>
              <a:t>2017/3/24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082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B3587-21AA-43E9-8D3B-3FC0507582CE}" type="slidenum">
              <a:rPr lang="ja-JP" altLang="en-US" smtClean="0">
                <a:solidFill>
                  <a:prstClr val="black"/>
                </a:solidFill>
              </a:rPr>
              <a:pPr/>
              <a:t>12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77184B8-6AAE-4BA4-80BB-CF854A4ABA3A}" type="datetime1">
              <a:rPr lang="ja-JP" altLang="en-US" smtClean="0">
                <a:solidFill>
                  <a:prstClr val="black"/>
                </a:solidFill>
              </a:rPr>
              <a:pPr/>
              <a:t>2017/3/24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492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B3587-21AA-43E9-8D3B-3FC0507582CE}" type="slidenum">
              <a:rPr lang="ja-JP" altLang="en-US" smtClean="0">
                <a:solidFill>
                  <a:prstClr val="black"/>
                </a:solidFill>
              </a:rPr>
              <a:pPr/>
              <a:t>13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932C70B-1E10-4D66-95F8-328C6C0DB1B0}" type="datetime1">
              <a:rPr lang="ja-JP" altLang="en-US" smtClean="0">
                <a:solidFill>
                  <a:prstClr val="black"/>
                </a:solidFill>
              </a:rPr>
              <a:pPr/>
              <a:t>2017/3/24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92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B3587-21AA-43E9-8D3B-3FC0507582CE}" type="slidenum">
              <a:rPr lang="ja-JP" altLang="en-US" smtClean="0">
                <a:solidFill>
                  <a:prstClr val="black"/>
                </a:solidFill>
              </a:rPr>
              <a:pPr/>
              <a:t>14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822C531-BC87-4C48-A369-1E04B9D744A1}" type="datetime1">
              <a:rPr lang="ja-JP" altLang="en-US" smtClean="0">
                <a:solidFill>
                  <a:prstClr val="black"/>
                </a:solidFill>
              </a:rPr>
              <a:pPr/>
              <a:t>2017/3/24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216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B3587-21AA-43E9-8D3B-3FC0507582CE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B52867E-7FD4-4F15-85EA-640A1A930FEB}" type="datetime1">
              <a:rPr lang="ja-JP" altLang="en-US" smtClean="0">
                <a:solidFill>
                  <a:prstClr val="black"/>
                </a:solidFill>
              </a:rPr>
              <a:pPr/>
              <a:t>2017/3/24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021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B3587-21AA-43E9-8D3B-3FC0507582CE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80776DE-BE35-4A93-A04C-0CBE11C52418}" type="datetime1">
              <a:rPr lang="ja-JP" altLang="en-US" smtClean="0">
                <a:solidFill>
                  <a:prstClr val="black"/>
                </a:solidFill>
              </a:rPr>
              <a:pPr/>
              <a:t>2017/3/24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62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ja-JP" sz="16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1E8503-5E7A-474A-B7DA-1C32EFBDD294}" type="datetime1">
              <a:rPr lang="ja-JP" altLang="en-US" smtClean="0">
                <a:solidFill>
                  <a:prstClr val="black"/>
                </a:solidFill>
              </a:rPr>
              <a:pPr/>
              <a:t>2017/3/24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645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B3587-21AA-43E9-8D3B-3FC0507582CE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17D10F1-21AD-4E83-94C8-5EF4626DC2FA}" type="datetime1">
              <a:rPr lang="ja-JP" altLang="en-US" smtClean="0">
                <a:solidFill>
                  <a:prstClr val="black"/>
                </a:solidFill>
              </a:rPr>
              <a:pPr/>
              <a:t>2017/3/24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739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B3587-21AA-43E9-8D3B-3FC0507582CE}" type="slidenum">
              <a:rPr lang="ja-JP" altLang="en-US" smtClean="0">
                <a:solidFill>
                  <a:prstClr val="black"/>
                </a:solidFill>
              </a:rPr>
              <a:pPr/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9D782A8-259F-446E-B508-B1550255FE87}" type="datetime1">
              <a:rPr lang="ja-JP" altLang="en-US" smtClean="0">
                <a:solidFill>
                  <a:prstClr val="black"/>
                </a:solidFill>
              </a:rPr>
              <a:pPr/>
              <a:t>2017/3/24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796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z="16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DA4672-D639-4AB1-9CC3-5E751E5D477F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645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 sz="1600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DF2F88-017A-4F31-803C-BB6E7C4CFB5B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525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B3587-21AA-43E9-8D3B-3FC0507582CE}" type="slidenum">
              <a:rPr lang="ja-JP" altLang="en-US" smtClean="0">
                <a:solidFill>
                  <a:prstClr val="black"/>
                </a:solidFill>
              </a:rPr>
              <a:pPr/>
              <a:t>10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D7E1DAF-6DB8-4002-A758-3D293042F592}" type="datetime1">
              <a:rPr lang="ja-JP" altLang="en-US" smtClean="0">
                <a:solidFill>
                  <a:prstClr val="black"/>
                </a:solidFill>
              </a:rPr>
              <a:pPr/>
              <a:t>2017/3/24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423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29184" y="4562542"/>
            <a:ext cx="5486400" cy="5207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28625" y="5316538"/>
            <a:ext cx="5486400" cy="3939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42D6633-9D93-4190-948C-852F86A7C1AA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0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D930-09E8-4494-AE03-7D55F9824EA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86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3089-F412-48D9-B47E-E8EFA7D347B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308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20C7-37CC-44B3-A593-789AE6A59E8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93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10B5-18A7-42AB-9221-1B97C809A58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429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08FF9-AF1C-4F5A-9384-5AFE7CFAFB5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2017/3/24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F590-6830-407B-8715-6830987D52D8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668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3DD2-847B-40A7-8750-2AC3A720EE0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86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8DB6-BBAB-42BB-96A5-CF1FBE428B5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65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5D65-E596-4500-B189-9FB3B707C52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2255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5E59-8FFA-4B0C-98D7-1FAB7F99E0B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88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04A9-BB18-458E-B17E-13B4ABC2858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93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3DD2-847B-40A7-8750-2AC3A720EE0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820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5EC7-866F-4E97-B447-38442BD5DE8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209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5909-524D-490F-861C-FF0CCEF7D17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675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CE49-E56A-442A-8943-8F73C3078B5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2147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D930-09E8-4494-AE03-7D55F9824EA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1023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3089-F412-48D9-B47E-E8EFA7D347B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477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20C7-37CC-44B3-A593-789AE6A59E8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3950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10B5-18A7-42AB-9221-1B97C809A58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8127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08FF9-AF1C-4F5A-9384-5AFE7CFAFB5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2017/3/24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F590-6830-407B-8715-6830987D52D8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845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withou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4" descr="triangle_VICH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18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39323E1-0937-2047-AC0D-44A0A9AA47C2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04813" y="1506538"/>
            <a:ext cx="8335962" cy="4419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2"/>
              </a:buClr>
              <a:buFont typeface="Calibri" panose="020F0502020204030204" pitchFamily="34" charset="0"/>
              <a:buChar char="&gt;"/>
              <a:defRPr sz="2000">
                <a:solidFill>
                  <a:srgbClr val="218BA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31775">
              <a:buClr>
                <a:srgbClr val="218BA7"/>
              </a:buClr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916140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with cow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5675"/>
            <a:ext cx="9144000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 descr="triangle_VICH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18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E04BA3F-36B1-DC4A-84B2-47481A776B1F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04813" y="1506538"/>
            <a:ext cx="8335962" cy="4419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2"/>
              </a:buClr>
              <a:buFont typeface="Calibri" panose="020F0502020204030204" pitchFamily="34" charset="0"/>
              <a:buChar char="&gt;"/>
              <a:defRPr sz="2000">
                <a:solidFill>
                  <a:srgbClr val="218BA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31775">
              <a:buClr>
                <a:srgbClr val="218BA7"/>
              </a:buClr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2312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8DB6-BBAB-42BB-96A5-CF1FBE428B5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621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with pig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 descr="image_1_TD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5675"/>
            <a:ext cx="9144000" cy="591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 descr="triangle_VICH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18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16CBFCD-EBBF-4943-99AE-BBF061CFD7A6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04813" y="1506538"/>
            <a:ext cx="8335962" cy="4419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2"/>
              </a:buClr>
              <a:buFont typeface="Calibri" panose="020F0502020204030204" pitchFamily="34" charset="0"/>
              <a:buChar char="&gt;"/>
              <a:defRPr sz="2000">
                <a:solidFill>
                  <a:srgbClr val="218BA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31775">
              <a:buClr>
                <a:srgbClr val="218BA7"/>
              </a:buClr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86429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with landscap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8375"/>
            <a:ext cx="9144000" cy="589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 descr="triangle_VICH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18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0A3D310-A227-2148-BDB5-FCC3BA80101D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04813" y="1506538"/>
            <a:ext cx="8335962" cy="4419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2"/>
              </a:buClr>
              <a:buFont typeface="Calibri" panose="020F0502020204030204" pitchFamily="34" charset="0"/>
              <a:buChar char="&gt;"/>
              <a:defRPr sz="2000">
                <a:solidFill>
                  <a:srgbClr val="218BA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31775">
              <a:buClr>
                <a:srgbClr val="218BA7"/>
              </a:buClr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95803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with dog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5675"/>
            <a:ext cx="9144000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 descr="triangle_VICH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18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C137C77A-2088-6B42-946B-5799612262D9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04066" y="170610"/>
            <a:ext cx="7000781" cy="5191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04813" y="1506538"/>
            <a:ext cx="8335962" cy="4419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2"/>
              </a:buClr>
              <a:buFont typeface="Calibri" panose="020F0502020204030204" pitchFamily="34" charset="0"/>
              <a:buChar char="&gt;"/>
              <a:defRPr sz="2000" baseline="0">
                <a:solidFill>
                  <a:srgbClr val="218BA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231775">
              <a:buClr>
                <a:srgbClr val="218BA7"/>
              </a:buClr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576785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cs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684B2A0-CDF3-724A-B4AF-DE57B5D9B230}" type="datetime1">
              <a:rPr kumimoji="0" lang="ja-JP" altLang="en-US" smtClean="0">
                <a:latin typeface="Calibri" charset="0"/>
                <a:ea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2017/3/24</a:t>
            </a:fld>
            <a:endParaRPr kumimoji="0"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cs typeface="ＭＳ Ｐゴシック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1EDCEA6-CDF6-E54F-9537-930F393A0970}" type="slidenum">
              <a:rPr kumimoji="0" lang="ja-JP" altLang="en-US" smtClean="0">
                <a:latin typeface="Calibri" charset="0"/>
                <a:ea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ja-JP" altLang="en-US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0887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B45E-0530-7943-B3AA-D3869330184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8B4-9DE2-204C-A6B7-309FD411808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207385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B45E-0530-7943-B3AA-D3869330184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8B4-9DE2-204C-A6B7-309FD411808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742784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B45E-0530-7943-B3AA-D3869330184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8B4-9DE2-204C-A6B7-309FD411808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152784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B45E-0530-7943-B3AA-D3869330184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8B4-9DE2-204C-A6B7-309FD411808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857371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B45E-0530-7943-B3AA-D3869330184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8B4-9DE2-204C-A6B7-309FD411808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255973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B45E-0530-7943-B3AA-D3869330184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8B4-9DE2-204C-A6B7-309FD411808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836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5D65-E596-4500-B189-9FB3B707C52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326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B45E-0530-7943-B3AA-D3869330184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8B4-9DE2-204C-A6B7-309FD411808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674439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B45E-0530-7943-B3AA-D3869330184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8B4-9DE2-204C-A6B7-309FD411808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362499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B45E-0530-7943-B3AA-D3869330184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8B4-9DE2-204C-A6B7-309FD411808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48240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B45E-0530-7943-B3AA-D3869330184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8B4-9DE2-204C-A6B7-309FD411808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910927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B45E-0530-7943-B3AA-D3869330184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8B4-9DE2-204C-A6B7-309FD411808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276678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53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5E59-8FFA-4B0C-98D7-1FAB7F99E0B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72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04A9-BB18-458E-B17E-13B4ABC2858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3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5EC7-866F-4E97-B447-38442BD5DE8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5909-524D-490F-861C-FF0CCEF7D17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55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CE49-E56A-442A-8943-8F73C3078B5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6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D1C2E6-8222-408E-AC16-B502C04A7138}" type="slidenum">
              <a:rPr kumimoji="0" lang="en-US" alt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en-US" altLang="en-US">
              <a:solidFill>
                <a:prstClr val="white"/>
              </a:solidFill>
            </a:endParaRPr>
          </a:p>
        </p:txBody>
      </p:sp>
      <p:pic>
        <p:nvPicPr>
          <p:cNvPr id="102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47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0F69F7A-AD85-49EA-B8F0-2FEFABA4B96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38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0F69F7A-AD85-49EA-B8F0-2FEFABA4B96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72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Afbeelding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26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2B45E-0530-7943-B3AA-D3869330184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F58B4-9DE2-204C-A6B7-309FD411808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5823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0" y="6383338"/>
            <a:ext cx="465138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4AA45F5-9E96-FD40-ACA6-81C9E2720016}" type="slidenum">
              <a:rPr kumimoji="0" lang="en-US" sz="1200" smtClean="0">
                <a:solidFill>
                  <a:prstClr val="white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en-US" sz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57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701039" y="2308860"/>
            <a:ext cx="7835269" cy="13792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ja-JP" sz="3600" b="1" dirty="0"/>
              <a:t>Registration requirements for vaccines</a:t>
            </a:r>
            <a:br>
              <a:rPr lang="en-US" altLang="ja-JP" sz="3600" b="1" dirty="0"/>
            </a:br>
            <a:r>
              <a:rPr lang="en-US" altLang="ja-JP" sz="3600" b="1" dirty="0"/>
              <a:t>-Strategies to implement VICH GLs-</a:t>
            </a:r>
            <a:endParaRPr lang="en-US" altLang="ja-JP" sz="2000" dirty="0">
              <a:solidFill>
                <a:prstClr val="white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701038" y="4847640"/>
            <a:ext cx="6629401" cy="121788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kumimoji="1" lang="en-US" altLang="ja-JP" sz="2000" u="sng" dirty="0">
                <a:solidFill>
                  <a:schemeClr val="bg1"/>
                </a:solidFill>
              </a:rPr>
              <a:t>Takashi KOZASA, DVM</a:t>
            </a:r>
          </a:p>
          <a:p>
            <a:pPr marL="0" indent="0" defTabSz="914400">
              <a:buNone/>
            </a:pPr>
            <a:r>
              <a:rPr kumimoji="0" lang="en-US" altLang="ja-JP" sz="2000" dirty="0">
                <a:solidFill>
                  <a:schemeClr val="bg1"/>
                </a:solidFill>
              </a:rPr>
              <a:t>National Veterinary Assay Laboratory,</a:t>
            </a:r>
            <a:br>
              <a:rPr kumimoji="0" lang="en-US" altLang="ja-JP" sz="2000" dirty="0">
                <a:solidFill>
                  <a:schemeClr val="bg1"/>
                </a:solidFill>
              </a:rPr>
            </a:br>
            <a:r>
              <a:rPr kumimoji="1" lang="en-US" altLang="ja-JP" sz="2000" dirty="0">
                <a:solidFill>
                  <a:schemeClr val="bg1"/>
                </a:solidFill>
              </a:rPr>
              <a:t>Ministry of Agriculture, Forestry and Fisheries, Tokyo, Japan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69808" y="6590640"/>
            <a:ext cx="45362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</a:rPr>
              <a:t>Presented at 8</a:t>
            </a:r>
            <a:r>
              <a:rPr kumimoji="1" lang="en-US" altLang="ja-JP" sz="1200" baseline="30000" dirty="0">
                <a:solidFill>
                  <a:schemeClr val="bg1"/>
                </a:solidFill>
              </a:rPr>
              <a:t>th</a:t>
            </a:r>
            <a:r>
              <a:rPr kumimoji="1" lang="en-US" altLang="ja-JP" sz="1200" dirty="0">
                <a:solidFill>
                  <a:schemeClr val="bg1"/>
                </a:solidFill>
              </a:rPr>
              <a:t> VICH Outreach Forum @Buenos Aires, </a:t>
            </a:r>
            <a:r>
              <a:rPr lang="en-US" altLang="ja-JP" sz="1200" dirty="0">
                <a:solidFill>
                  <a:schemeClr val="bg1"/>
                </a:solidFill>
              </a:rPr>
              <a:t>March 1, 2017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02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ja-JP" sz="2700" dirty="0"/>
              <a:t>Appendix 3</a:t>
            </a:r>
            <a:br>
              <a:rPr lang="en-US" altLang="ja-JP" dirty="0"/>
            </a:br>
            <a:r>
              <a:rPr lang="en-US" altLang="ja-JP" b="1" dirty="0">
                <a:solidFill>
                  <a:srgbClr val="CC3300"/>
                </a:solidFill>
              </a:rPr>
              <a:t>Protocol of production</a:t>
            </a:r>
            <a:endParaRPr kumimoji="1" lang="ja-JP" altLang="en-US" dirty="0">
              <a:solidFill>
                <a:srgbClr val="CC33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1916113"/>
            <a:ext cx="893763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2"/>
          <p:cNvSpPr txBox="1">
            <a:spLocks noChangeArrowheads="1"/>
          </p:cNvSpPr>
          <p:nvPr/>
        </p:nvSpPr>
        <p:spPr bwMode="auto">
          <a:xfrm>
            <a:off x="250825" y="1844824"/>
            <a:ext cx="50419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FontTx/>
              <a:buAutoNum type="arabicPlain"/>
            </a:pPr>
            <a:r>
              <a:rPr lang="en-US" altLang="ja-JP" b="1" dirty="0">
                <a:solidFill>
                  <a:prstClr val="black"/>
                </a:solidFill>
              </a:rPr>
              <a:t>  Inoculate production seed virus in eggs</a:t>
            </a:r>
            <a:r>
              <a:rPr lang="en-US" altLang="ja-JP" b="1" dirty="0">
                <a:solidFill>
                  <a:prstClr val="black"/>
                </a:solidFill>
                <a:latin typeface="Arial Unicode MS" pitchFamily="1" charset="0"/>
              </a:rPr>
              <a:t> </a:t>
            </a:r>
          </a:p>
          <a:p>
            <a:pPr defTabSz="914400"/>
            <a:endParaRPr lang="en-US" altLang="ja-JP" b="1" dirty="0">
              <a:solidFill>
                <a:prstClr val="black"/>
              </a:solidFill>
              <a:latin typeface="Arial Unicode MS" pitchFamily="1" charset="0"/>
            </a:endParaRPr>
          </a:p>
          <a:p>
            <a:pPr defTabSz="914400"/>
            <a:endParaRPr lang="en-US" altLang="ja-JP" b="1" dirty="0">
              <a:solidFill>
                <a:prstClr val="black"/>
              </a:solidFill>
            </a:endParaRPr>
          </a:p>
          <a:p>
            <a:pPr defTabSz="914400"/>
            <a:r>
              <a:rPr lang="en-US" altLang="ja-JP" b="1" dirty="0">
                <a:solidFill>
                  <a:prstClr val="black"/>
                </a:solidFill>
              </a:rPr>
              <a:t>                         Incubate for XXX days at 37 ˚C</a:t>
            </a:r>
            <a:endParaRPr lang="en-US" altLang="ja-JP" b="1" dirty="0">
              <a:solidFill>
                <a:prstClr val="black"/>
              </a:solidFill>
              <a:latin typeface="Arial Unicode MS" pitchFamily="1" charset="0"/>
            </a:endParaRPr>
          </a:p>
          <a:p>
            <a:pPr defTabSz="914400"/>
            <a:endParaRPr lang="en-US" altLang="ja-JP" dirty="0">
              <a:solidFill>
                <a:prstClr val="black"/>
              </a:solidFill>
              <a:latin typeface="Arial Unicode MS" pitchFamily="1" charset="0"/>
            </a:endParaRPr>
          </a:p>
          <a:p>
            <a:pPr defTabSz="914400"/>
            <a:endParaRPr lang="en-US" altLang="ja-JP" dirty="0">
              <a:solidFill>
                <a:prstClr val="black"/>
              </a:solidFill>
              <a:latin typeface="Arial Unicode MS" pitchFamily="1" charset="0"/>
            </a:endParaRPr>
          </a:p>
          <a:p>
            <a:pPr defTabSz="914400"/>
            <a:r>
              <a:rPr lang="en-US" altLang="ja-JP" b="1" dirty="0">
                <a:solidFill>
                  <a:prstClr val="black"/>
                </a:solidFill>
              </a:rPr>
              <a:t>2  Harvest, filter and centrifuge  virus fluid  </a:t>
            </a:r>
          </a:p>
          <a:p>
            <a:pPr defTabSz="914400"/>
            <a:endParaRPr lang="en-US" altLang="ja-JP" dirty="0">
              <a:solidFill>
                <a:prstClr val="black"/>
              </a:solidFill>
            </a:endParaRPr>
          </a:p>
          <a:p>
            <a:pPr defTabSz="914400"/>
            <a:endParaRPr lang="en-US" altLang="ja-JP" dirty="0">
              <a:solidFill>
                <a:prstClr val="black"/>
              </a:solidFill>
            </a:endParaRPr>
          </a:p>
          <a:p>
            <a:pPr defTabSz="914400"/>
            <a:endParaRPr lang="en-US" altLang="ja-JP" dirty="0">
              <a:solidFill>
                <a:prstClr val="black"/>
              </a:solidFill>
            </a:endParaRPr>
          </a:p>
          <a:p>
            <a:pPr defTabSz="914400"/>
            <a:r>
              <a:rPr lang="en-US" altLang="ja-JP" b="1" dirty="0">
                <a:solidFill>
                  <a:prstClr val="black"/>
                </a:solidFill>
              </a:rPr>
              <a:t>3  Dilute</a:t>
            </a:r>
            <a:r>
              <a:rPr lang="ja-JP" altLang="en-US" b="1" dirty="0">
                <a:solidFill>
                  <a:prstClr val="black"/>
                </a:solidFill>
              </a:rPr>
              <a:t> </a:t>
            </a:r>
            <a:r>
              <a:rPr lang="en-US" altLang="ja-JP" b="1" dirty="0">
                <a:solidFill>
                  <a:prstClr val="black"/>
                </a:solidFill>
              </a:rPr>
              <a:t>and</a:t>
            </a:r>
            <a:r>
              <a:rPr lang="ja-JP" altLang="en-US" b="1" dirty="0">
                <a:solidFill>
                  <a:prstClr val="black"/>
                </a:solidFill>
              </a:rPr>
              <a:t> </a:t>
            </a:r>
            <a:r>
              <a:rPr lang="en-US" altLang="ja-JP" b="1" dirty="0">
                <a:solidFill>
                  <a:prstClr val="black"/>
                </a:solidFill>
              </a:rPr>
              <a:t>add stabilizer</a:t>
            </a:r>
          </a:p>
          <a:p>
            <a:pPr defTabSz="914400"/>
            <a:endParaRPr lang="en-US" altLang="ja-JP" b="1" dirty="0">
              <a:solidFill>
                <a:prstClr val="black"/>
              </a:solidFill>
            </a:endParaRPr>
          </a:p>
          <a:p>
            <a:pPr defTabSz="914400"/>
            <a:endParaRPr lang="en-US" altLang="ja-JP" b="1" dirty="0">
              <a:solidFill>
                <a:prstClr val="black"/>
              </a:solidFill>
            </a:endParaRPr>
          </a:p>
          <a:p>
            <a:pPr defTabSz="914400"/>
            <a:endParaRPr lang="en-US" altLang="ja-JP" b="1" dirty="0">
              <a:solidFill>
                <a:prstClr val="black"/>
              </a:solidFill>
            </a:endParaRPr>
          </a:p>
          <a:p>
            <a:pPr defTabSz="914400"/>
            <a:endParaRPr lang="en-US" altLang="ja-JP" b="1" dirty="0">
              <a:solidFill>
                <a:prstClr val="black"/>
              </a:solidFill>
            </a:endParaRPr>
          </a:p>
          <a:p>
            <a:pPr defTabSz="914400"/>
            <a:r>
              <a:rPr lang="en-US" altLang="ja-JP" b="1" dirty="0">
                <a:solidFill>
                  <a:prstClr val="black"/>
                </a:solidFill>
              </a:rPr>
              <a:t>4  Place aliquots in vials and freeze-dry </a:t>
            </a:r>
          </a:p>
          <a:p>
            <a:pPr defTabSz="914400"/>
            <a:r>
              <a:rPr lang="en-US" altLang="ja-JP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7" name="Picture 4" descr="http://ord.yahoo.co.jp/o/image/SIG=12daslctf/EXP=1296026088;_ylc=X3IDMgRmc3QDMARpZHgDMARvaWQDNkFFcU1oS2NMU3I4aE06BHADNmJhUDZJT2EEcG9zAzIEc2VjA3NodwRzbGsDcmk-/*-http%3A/www.agr.niigata-u.ac.jp/nosei/doubutu/image35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2924175"/>
            <a:ext cx="14541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3963" y="1412875"/>
            <a:ext cx="5032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063" y="6092825"/>
            <a:ext cx="360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6092825"/>
            <a:ext cx="358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59563" y="6092825"/>
            <a:ext cx="360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5825" y="6092825"/>
            <a:ext cx="360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650" y="6092825"/>
            <a:ext cx="360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4149725"/>
            <a:ext cx="1714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下矢印 14"/>
          <p:cNvSpPr/>
          <p:nvPr/>
        </p:nvSpPr>
        <p:spPr>
          <a:xfrm>
            <a:off x="1187450" y="2492375"/>
            <a:ext cx="215900" cy="86518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6" name="ストライプ矢印 15"/>
          <p:cNvSpPr/>
          <p:nvPr/>
        </p:nvSpPr>
        <p:spPr>
          <a:xfrm>
            <a:off x="4788024" y="2349500"/>
            <a:ext cx="720725" cy="431800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7" name="ストライプ矢印 16"/>
          <p:cNvSpPr/>
          <p:nvPr/>
        </p:nvSpPr>
        <p:spPr>
          <a:xfrm>
            <a:off x="5724525" y="3429000"/>
            <a:ext cx="719138" cy="431800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8" name="ストライプ矢印 17"/>
          <p:cNvSpPr/>
          <p:nvPr/>
        </p:nvSpPr>
        <p:spPr>
          <a:xfrm>
            <a:off x="4211638" y="4581525"/>
            <a:ext cx="720725" cy="431800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9" name="ストライプ矢印 18"/>
          <p:cNvSpPr/>
          <p:nvPr/>
        </p:nvSpPr>
        <p:spPr>
          <a:xfrm>
            <a:off x="4211638" y="5949950"/>
            <a:ext cx="720725" cy="431800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0" name="下矢印 19"/>
          <p:cNvSpPr/>
          <p:nvPr/>
        </p:nvSpPr>
        <p:spPr>
          <a:xfrm>
            <a:off x="1187450" y="4076700"/>
            <a:ext cx="215900" cy="576263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1" name="下矢印 20"/>
          <p:cNvSpPr/>
          <p:nvPr/>
        </p:nvSpPr>
        <p:spPr>
          <a:xfrm>
            <a:off x="1187450" y="5013325"/>
            <a:ext cx="215900" cy="8636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222" y="1443034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u="sng" dirty="0"/>
              <a:t>Live</a:t>
            </a:r>
            <a:r>
              <a:rPr lang="ja-JP" altLang="en-US" b="1" u="sng" dirty="0"/>
              <a:t>-</a:t>
            </a:r>
            <a:r>
              <a:rPr lang="en-US" altLang="ja-JP" b="1" u="sng" dirty="0"/>
              <a:t>attenuated</a:t>
            </a:r>
            <a:r>
              <a:rPr lang="ja-JP" altLang="en-US" b="1" u="sng" dirty="0"/>
              <a:t> </a:t>
            </a:r>
            <a:r>
              <a:rPr lang="en-US" altLang="ja-JP" b="1" u="sng" dirty="0"/>
              <a:t>viral vaccine</a:t>
            </a:r>
            <a:endParaRPr kumimoji="1" lang="ja-JP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2931945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ja-JP" sz="2700" dirty="0"/>
              <a:t>Appendix 5</a:t>
            </a:r>
            <a:br>
              <a:rPr lang="en-US" altLang="ja-JP" dirty="0"/>
            </a:br>
            <a:r>
              <a:rPr lang="en-US" altLang="ja-JP" b="1" dirty="0">
                <a:solidFill>
                  <a:srgbClr val="CC3300"/>
                </a:solidFill>
              </a:rPr>
              <a:t>Stability of Final product (Shelf</a:t>
            </a:r>
            <a:r>
              <a:rPr lang="ja-JP" altLang="en-US" b="1" dirty="0">
                <a:solidFill>
                  <a:srgbClr val="CC3300"/>
                </a:solidFill>
              </a:rPr>
              <a:t> </a:t>
            </a:r>
            <a:r>
              <a:rPr lang="en-US" altLang="ja-JP" b="1" dirty="0">
                <a:solidFill>
                  <a:srgbClr val="CC3300"/>
                </a:solidFill>
              </a:rPr>
              <a:t>life)</a:t>
            </a:r>
            <a:endParaRPr kumimoji="1" lang="ja-JP" altLang="en-US" dirty="0">
              <a:solidFill>
                <a:srgbClr val="CC33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ja-JP" dirty="0"/>
              <a:t>Method: Long-term stability test</a:t>
            </a:r>
            <a:endParaRPr lang="ja-JP" altLang="en-US" dirty="0">
              <a:solidFill>
                <a:srgbClr val="0070C0"/>
              </a:solidFill>
            </a:endParaRPr>
          </a:p>
          <a:p>
            <a:pPr lvl="0"/>
            <a:r>
              <a:rPr lang="en-US" altLang="ja-JP" dirty="0"/>
              <a:t>Sample: Final products</a:t>
            </a:r>
            <a:endParaRPr lang="ja-JP" altLang="en-US" dirty="0"/>
          </a:p>
          <a:p>
            <a:pPr lvl="0"/>
            <a:r>
              <a:rPr lang="en-US" altLang="ja-JP" dirty="0"/>
              <a:t>Number of sample: 3 batches</a:t>
            </a:r>
            <a:endParaRPr lang="ja-JP" altLang="en-US" dirty="0"/>
          </a:p>
          <a:p>
            <a:pPr lvl="0"/>
            <a:r>
              <a:rPr lang="en-US" altLang="ja-JP" dirty="0"/>
              <a:t>Test interval : every 3</a:t>
            </a:r>
            <a:r>
              <a:rPr lang="ja-JP" altLang="en-US" dirty="0"/>
              <a:t> </a:t>
            </a:r>
            <a:r>
              <a:rPr lang="en-US" altLang="ja-JP" dirty="0"/>
              <a:t>(6, 12) months</a:t>
            </a:r>
            <a:endParaRPr lang="ja-JP" altLang="en-US" dirty="0"/>
          </a:p>
          <a:p>
            <a:pPr lvl="0"/>
            <a:r>
              <a:rPr lang="en-US" altLang="ja-JP" dirty="0"/>
              <a:t>Test items: All items of the final products</a:t>
            </a:r>
            <a:endParaRPr lang="ja-JP" altLang="en-US" dirty="0"/>
          </a:p>
          <a:p>
            <a:endParaRPr lang="ja-JP" altLang="en-US" b="1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r="5556"/>
          <a:stretch>
            <a:fillRect/>
          </a:stretch>
        </p:blipFill>
        <p:spPr bwMode="auto">
          <a:xfrm>
            <a:off x="7092280" y="4725144"/>
            <a:ext cx="1224136" cy="192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69361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ja-JP" sz="2700" dirty="0"/>
              <a:t>Appendix 9</a:t>
            </a:r>
            <a:br>
              <a:rPr lang="en-US" altLang="ja-JP" dirty="0"/>
            </a:br>
            <a:r>
              <a:rPr lang="en-US" altLang="ja-JP" b="1" dirty="0">
                <a:solidFill>
                  <a:srgbClr val="CC0000"/>
                </a:solidFill>
                <a:ea typeface="Segoe UI"/>
                <a:cs typeface="Segoe UI"/>
              </a:rPr>
              <a:t>Target animal </a:t>
            </a:r>
            <a:r>
              <a:rPr lang="en-US" altLang="ja-JP" b="1" dirty="0">
                <a:solidFill>
                  <a:srgbClr val="CC0000"/>
                </a:solidFill>
              </a:rPr>
              <a:t>Safety test (TAS)</a:t>
            </a:r>
            <a:endParaRPr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>
                <a:latin typeface="Calibri" pitchFamily="34" charset="0"/>
              </a:rPr>
              <a:t>GLP study</a:t>
            </a:r>
            <a:endParaRPr lang="en-US" altLang="ja-JP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altLang="ja-JP" dirty="0">
                <a:latin typeface="Calibri" pitchFamily="34" charset="0"/>
              </a:rPr>
              <a:t>Method</a:t>
            </a:r>
            <a:r>
              <a:rPr lang="en-US" altLang="ja-JP" dirty="0">
                <a:solidFill>
                  <a:srgbClr val="0070C0"/>
                </a:solidFill>
                <a:latin typeface="Calibri" pitchFamily="34" charset="0"/>
              </a:rPr>
              <a:t>: VICH GL44</a:t>
            </a:r>
            <a:endParaRPr lang="ja-JP" altLang="en-US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altLang="ja-JP" dirty="0">
                <a:latin typeface="Calibri" pitchFamily="34" charset="0"/>
              </a:rPr>
              <a:t>Material: final products</a:t>
            </a:r>
            <a:endParaRPr lang="ja-JP" altLang="en-US" dirty="0">
              <a:latin typeface="Calibri" pitchFamily="34" charset="0"/>
            </a:endParaRPr>
          </a:p>
          <a:p>
            <a:r>
              <a:rPr lang="en-US" altLang="ja-JP" dirty="0">
                <a:latin typeface="Calibri" pitchFamily="34" charset="0"/>
              </a:rPr>
              <a:t>Number of Animals: 8 animals in each group</a:t>
            </a:r>
            <a:endParaRPr lang="ja-JP" altLang="en-US" dirty="0">
              <a:latin typeface="Calibri" pitchFamily="34" charset="0"/>
            </a:endParaRPr>
          </a:p>
          <a:p>
            <a:r>
              <a:rPr lang="en-US" altLang="ja-JP" dirty="0">
                <a:latin typeface="Calibri" pitchFamily="34" charset="0"/>
              </a:rPr>
              <a:t>Administration dose: </a:t>
            </a:r>
          </a:p>
          <a:p>
            <a:pPr lvl="2"/>
            <a:r>
              <a:rPr lang="en-US" altLang="ja-JP" dirty="0">
                <a:latin typeface="Calibri" pitchFamily="34" charset="0"/>
              </a:rPr>
              <a:t>Live vaccine given at 10 doses / animal</a:t>
            </a:r>
          </a:p>
          <a:p>
            <a:pPr lvl="2"/>
            <a:r>
              <a:rPr lang="en-US" altLang="ja-JP" dirty="0">
                <a:latin typeface="Calibri" pitchFamily="34" charset="0"/>
              </a:rPr>
              <a:t>Inactivated vaccine given at 1 dose / animal</a:t>
            </a:r>
          </a:p>
          <a:p>
            <a:pPr>
              <a:defRPr/>
            </a:pPr>
            <a:r>
              <a:rPr lang="en-GB" altLang="ja-JP" dirty="0"/>
              <a:t>Data Collection:</a:t>
            </a:r>
            <a:r>
              <a:rPr lang="en-US" altLang="ja-JP" dirty="0"/>
              <a:t> </a:t>
            </a:r>
          </a:p>
          <a:p>
            <a:pPr lvl="2">
              <a:defRPr/>
            </a:pPr>
            <a:r>
              <a:rPr lang="en-GB" altLang="ja-JP" dirty="0"/>
              <a:t>General clinical observations (vitality, </a:t>
            </a:r>
            <a:r>
              <a:rPr lang="en-GB" altLang="ja-JP" dirty="0" err="1"/>
              <a:t>diarrhea</a:t>
            </a:r>
            <a:r>
              <a:rPr lang="en-GB" altLang="ja-JP" dirty="0"/>
              <a:t>, respiration, body weight)</a:t>
            </a:r>
          </a:p>
          <a:p>
            <a:pPr lvl="2">
              <a:defRPr/>
            </a:pPr>
            <a:r>
              <a:rPr lang="en-GB" altLang="ja-JP" dirty="0"/>
              <a:t>Injection site (</a:t>
            </a:r>
            <a:r>
              <a:rPr lang="en-GB" altLang="ja-JP" dirty="0" err="1"/>
              <a:t>histopathologically</a:t>
            </a:r>
            <a:r>
              <a:rPr lang="en-GB" altLang="ja-JP" dirty="0"/>
              <a:t> after euthanasia)</a:t>
            </a:r>
          </a:p>
          <a:p>
            <a:pPr>
              <a:spcBef>
                <a:spcPts val="600"/>
              </a:spcBef>
            </a:pPr>
            <a:endParaRPr lang="en-GB" altLang="ja-JP" dirty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2" descr="注射３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980728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332656"/>
            <a:ext cx="5842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0865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ja-JP" sz="2700" dirty="0"/>
              <a:t>Appendix 10</a:t>
            </a:r>
            <a:br>
              <a:rPr lang="en-US" altLang="ja-JP" dirty="0"/>
            </a:br>
            <a:r>
              <a:rPr lang="en-US" altLang="ja-JP" b="1" dirty="0">
                <a:solidFill>
                  <a:srgbClr val="CC0000"/>
                </a:solidFill>
              </a:rPr>
              <a:t> Efficacy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ea typeface="Arial Unicode MS" pitchFamily="50" charset="-128"/>
                <a:cs typeface="Arial Unicode MS" pitchFamily="50" charset="-128"/>
              </a:rPr>
              <a:t>Minimum effective</a:t>
            </a:r>
            <a:r>
              <a:rPr lang="ja-JP" altLang="en-US" dirty="0"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dirty="0">
                <a:ea typeface="Arial Unicode MS" pitchFamily="50" charset="-128"/>
                <a:cs typeface="Arial Unicode MS" pitchFamily="50" charset="-128"/>
              </a:rPr>
              <a:t>dose</a:t>
            </a:r>
          </a:p>
          <a:p>
            <a:r>
              <a:rPr lang="en-US" altLang="ja-JP" dirty="0">
                <a:ea typeface="Arial Unicode MS" pitchFamily="50" charset="-128"/>
                <a:cs typeface="Arial Unicode MS" pitchFamily="50" charset="-128"/>
              </a:rPr>
              <a:t>Minimum effective antibody titer</a:t>
            </a:r>
          </a:p>
          <a:p>
            <a:r>
              <a:rPr lang="en-US" altLang="ja-JP" dirty="0">
                <a:ea typeface="Arial Unicode MS" pitchFamily="50" charset="-128"/>
                <a:cs typeface="Arial Unicode MS" pitchFamily="50" charset="-128"/>
              </a:rPr>
              <a:t>Comparative study on sensitivity by age, breed and administration route </a:t>
            </a:r>
          </a:p>
          <a:p>
            <a:r>
              <a:rPr lang="en-GB" altLang="ja-JP" dirty="0">
                <a:ea typeface="Arial Unicode MS" pitchFamily="50" charset="-128"/>
                <a:cs typeface="Arial Unicode MS" pitchFamily="50" charset="-128"/>
              </a:rPr>
              <a:t>Influence of maternal antibody on vaccination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12" descr="注射３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9583" y="6020519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463" y="4940399"/>
            <a:ext cx="108713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5747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ja-JP" sz="2700" dirty="0"/>
              <a:t>Appendix 14</a:t>
            </a:r>
            <a:br>
              <a:rPr lang="en-US" altLang="ja-JP" dirty="0"/>
            </a:br>
            <a:r>
              <a:rPr lang="en-US" altLang="ja-JP" b="1" dirty="0">
                <a:solidFill>
                  <a:srgbClr val="CC3300"/>
                </a:solidFill>
                <a:latin typeface="Segoe UI"/>
                <a:ea typeface="Segoe UI"/>
                <a:cs typeface="Segoe UI"/>
              </a:rPr>
              <a:t>Clinical trial</a:t>
            </a:r>
            <a:endParaRPr lang="ja-JP" altLang="en-US" dirty="0">
              <a:solidFill>
                <a:srgbClr val="CC3300"/>
              </a:solidFill>
            </a:endParaRPr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8942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1160463" algn="l"/>
                <a:tab pos="2152650" algn="l"/>
                <a:tab pos="2508250" algn="l"/>
              </a:tabLst>
            </a:pPr>
            <a:r>
              <a:rPr lang="en-US" altLang="ja-JP" dirty="0">
                <a:latin typeface="Calibri" pitchFamily="34" charset="0"/>
              </a:rPr>
              <a:t>GCP</a:t>
            </a:r>
            <a:r>
              <a:rPr lang="ja-JP" altLang="en-US" dirty="0">
                <a:latin typeface="Calibri" pitchFamily="34" charset="0"/>
              </a:rPr>
              <a:t> </a:t>
            </a:r>
            <a:r>
              <a:rPr lang="en-US" altLang="ja-JP" dirty="0">
                <a:latin typeface="Calibri" pitchFamily="34" charset="0"/>
              </a:rPr>
              <a:t>study</a:t>
            </a:r>
            <a:r>
              <a:rPr lang="ja-JP" altLang="en-US" dirty="0">
                <a:latin typeface="Calibri" pitchFamily="34" charset="0"/>
              </a:rPr>
              <a:t> </a:t>
            </a:r>
            <a:r>
              <a:rPr lang="en-US" altLang="ja-JP" dirty="0">
                <a:latin typeface="Calibri" pitchFamily="34" charset="0"/>
              </a:rPr>
              <a:t>(</a:t>
            </a:r>
            <a:r>
              <a:rPr lang="en-US" altLang="ja-JP" b="1" dirty="0">
                <a:solidFill>
                  <a:srgbClr val="0000FF"/>
                </a:solidFill>
                <a:latin typeface="Calibri" pitchFamily="34" charset="0"/>
              </a:rPr>
              <a:t>VICH</a:t>
            </a:r>
            <a:r>
              <a:rPr lang="ja-JP" altLang="en-US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altLang="ja-JP" b="1" dirty="0">
                <a:solidFill>
                  <a:srgbClr val="0000FF"/>
                </a:solidFill>
                <a:latin typeface="Calibri" pitchFamily="34" charset="0"/>
              </a:rPr>
              <a:t>GL9</a:t>
            </a:r>
            <a:r>
              <a:rPr lang="en-US" altLang="ja-JP" dirty="0">
                <a:latin typeface="Calibri" pitchFamily="34" charset="0"/>
              </a:rPr>
              <a:t>)</a:t>
            </a:r>
          </a:p>
          <a:p>
            <a:pPr>
              <a:tabLst>
                <a:tab pos="1160463" algn="l"/>
                <a:tab pos="2152650" algn="l"/>
                <a:tab pos="2508250" algn="l"/>
              </a:tabLst>
            </a:pPr>
            <a:r>
              <a:rPr lang="en-US" altLang="ja-JP" dirty="0">
                <a:latin typeface="Calibri" pitchFamily="34" charset="0"/>
              </a:rPr>
              <a:t>Objective : </a:t>
            </a:r>
          </a:p>
          <a:p>
            <a:pPr lvl="1">
              <a:tabLst>
                <a:tab pos="1160463" algn="l"/>
                <a:tab pos="2152650" algn="l"/>
                <a:tab pos="2508250" algn="l"/>
              </a:tabLst>
            </a:pPr>
            <a:r>
              <a:rPr lang="en-US" altLang="ja-JP" dirty="0">
                <a:latin typeface="Calibri" pitchFamily="34" charset="0"/>
              </a:rPr>
              <a:t>To evaluate the efficacy and safety of the vaccine in the field</a:t>
            </a:r>
          </a:p>
          <a:p>
            <a:pPr>
              <a:tabLst>
                <a:tab pos="1160463" algn="l"/>
                <a:tab pos="2152650" algn="l"/>
                <a:tab pos="2508250" algn="l"/>
              </a:tabLst>
            </a:pPr>
            <a:r>
              <a:rPr lang="en-US" altLang="ja-JP" dirty="0">
                <a:latin typeface="Calibri" pitchFamily="34" charset="0"/>
              </a:rPr>
              <a:t>Samples: Final products</a:t>
            </a:r>
            <a:endParaRPr lang="ja-JP" altLang="en-US" dirty="0">
              <a:latin typeface="Calibri" pitchFamily="34" charset="0"/>
            </a:endParaRPr>
          </a:p>
          <a:p>
            <a:pPr>
              <a:tabLst>
                <a:tab pos="1160463" algn="l"/>
                <a:tab pos="2152650" algn="l"/>
                <a:tab pos="2508250" algn="l"/>
              </a:tabLst>
            </a:pPr>
            <a:r>
              <a:rPr lang="en-US" altLang="ja-JP" dirty="0">
                <a:latin typeface="Calibri" pitchFamily="34" charset="0"/>
              </a:rPr>
              <a:t>Number of test sites: More than 2 sites</a:t>
            </a:r>
          </a:p>
          <a:p>
            <a:pPr>
              <a:tabLst>
                <a:tab pos="1160463" algn="l"/>
                <a:tab pos="2152650" algn="l"/>
                <a:tab pos="2508250" algn="l"/>
              </a:tabLst>
            </a:pPr>
            <a:r>
              <a:rPr lang="en-US" altLang="ja-JP" dirty="0">
                <a:latin typeface="Calibri" pitchFamily="34" charset="0"/>
              </a:rPr>
              <a:t>Number of Animals: </a:t>
            </a:r>
          </a:p>
          <a:p>
            <a:pPr lvl="1">
              <a:tabLst>
                <a:tab pos="1160463" algn="l"/>
                <a:tab pos="2152650" algn="l"/>
                <a:tab pos="2508250" algn="l"/>
              </a:tabLst>
            </a:pPr>
            <a:r>
              <a:rPr lang="en-US" altLang="ja-JP" dirty="0">
                <a:latin typeface="ＭＳ Ｐゴシック" pitchFamily="50" charset="-128"/>
              </a:rPr>
              <a:t>≥ </a:t>
            </a:r>
            <a:r>
              <a:rPr lang="en-US" altLang="ja-JP" dirty="0"/>
              <a:t>200</a:t>
            </a:r>
            <a:r>
              <a:rPr lang="en-US" altLang="ja-JP" dirty="0">
                <a:latin typeface="Calibri" pitchFamily="34" charset="0"/>
              </a:rPr>
              <a:t> chickens</a:t>
            </a:r>
          </a:p>
          <a:p>
            <a:pPr lvl="1">
              <a:tabLst>
                <a:tab pos="1160463" algn="l"/>
                <a:tab pos="2152650" algn="l"/>
                <a:tab pos="2508250" algn="l"/>
              </a:tabLst>
            </a:pPr>
            <a:r>
              <a:rPr lang="en-US" altLang="ja-JP" dirty="0">
                <a:latin typeface="ＭＳ Ｐゴシック" pitchFamily="50" charset="-128"/>
              </a:rPr>
              <a:t>≥ </a:t>
            </a:r>
            <a:r>
              <a:rPr lang="en-US" altLang="ja-JP" dirty="0">
                <a:latin typeface="Calibri" pitchFamily="34" charset="0"/>
              </a:rPr>
              <a:t>60 head for mammals</a:t>
            </a:r>
            <a:r>
              <a:rPr lang="ja-JP" altLang="en-US" dirty="0">
                <a:latin typeface="Calibri" pitchFamily="34" charset="0"/>
              </a:rPr>
              <a:t> </a:t>
            </a:r>
          </a:p>
          <a:p>
            <a:pPr>
              <a:tabLst>
                <a:tab pos="1160463" algn="l"/>
                <a:tab pos="2152650" algn="l"/>
                <a:tab pos="2508250" algn="l"/>
              </a:tabLst>
            </a:pPr>
            <a:r>
              <a:rPr lang="en-US" altLang="ja-JP" dirty="0">
                <a:latin typeface="Calibri" pitchFamily="34" charset="0"/>
              </a:rPr>
              <a:t>Test period: </a:t>
            </a:r>
          </a:p>
          <a:p>
            <a:pPr lvl="1">
              <a:tabLst>
                <a:tab pos="1160463" algn="l"/>
                <a:tab pos="2152650" algn="l"/>
                <a:tab pos="2508250" algn="l"/>
              </a:tabLst>
            </a:pPr>
            <a:r>
              <a:rPr lang="en-US" altLang="ja-JP" dirty="0">
                <a:latin typeface="Calibri" pitchFamily="34" charset="0"/>
              </a:rPr>
              <a:t>Adequate period for evaluation of safety and efficacy of the vaccine in field </a:t>
            </a:r>
            <a:endParaRPr lang="ja-JP" altLang="en-US" dirty="0">
              <a:latin typeface="Calibri" pitchFamily="34" charset="0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C:\Users\takashi_ogawa\AppData\Local\Microsoft\Windows\Temporary Internet Files\Content.IE5\DJEKUU9S\MC90021678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60648"/>
            <a:ext cx="1826971" cy="12472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307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テキスト プレースホルダー 5"/>
          <p:cNvSpPr txBox="1">
            <a:spLocks/>
          </p:cNvSpPr>
          <p:nvPr/>
        </p:nvSpPr>
        <p:spPr bwMode="auto">
          <a:xfrm>
            <a:off x="496979" y="191945"/>
            <a:ext cx="6888636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6575" indent="-53657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ja-JP" sz="3200" dirty="0">
                <a:solidFill>
                  <a:prstClr val="white"/>
                </a:solidFill>
                <a:cs typeface="ＭＳ Ｐゴシック" charset="0"/>
              </a:rPr>
              <a:t>VICH guidelines for veterinary vaccines</a:t>
            </a:r>
            <a:endParaRPr lang="ja-JP" altLang="en-US" sz="3200" dirty="0">
              <a:solidFill>
                <a:prstClr val="white"/>
              </a:solidFill>
              <a:cs typeface="ＭＳ Ｐゴシック" charset="0"/>
            </a:endParaRPr>
          </a:p>
        </p:txBody>
      </p:sp>
      <p:sp>
        <p:nvSpPr>
          <p:cNvPr id="44036" name="テキスト プレースホルダー 10"/>
          <p:cNvSpPr txBox="1">
            <a:spLocks/>
          </p:cNvSpPr>
          <p:nvPr/>
        </p:nvSpPr>
        <p:spPr bwMode="auto">
          <a:xfrm>
            <a:off x="409107" y="1132173"/>
            <a:ext cx="8384597" cy="5315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461963" indent="-23177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D7D31"/>
              </a:buClr>
              <a:buFont typeface="Wingdings" charset="0"/>
              <a:buChar char="n"/>
            </a:pP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At least 6 guidelines have been developed</a:t>
            </a:r>
            <a:r>
              <a:rPr lang="en-US" altLang="en-US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exclusively 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for</a:t>
            </a:r>
            <a:r>
              <a:rPr lang="ja-JP" altLang="en-US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vaccines.</a:t>
            </a:r>
          </a:p>
          <a:p>
            <a:pPr defTabSz="9144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D7D31"/>
              </a:buClr>
              <a:buFont typeface="Wingdings" charset="0"/>
              <a:buChar char="n"/>
            </a:pP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GCP and </a:t>
            </a:r>
            <a:r>
              <a:rPr lang="en-US" altLang="ja-JP" sz="2400" dirty="0" err="1">
                <a:solidFill>
                  <a:srgbClr val="218BA7"/>
                </a:solidFill>
                <a:latin typeface="Arial" charset="0"/>
                <a:cs typeface="Arial" charset="0"/>
              </a:rPr>
              <a:t>pharmacovigilance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guidelines cover vaccines.</a:t>
            </a:r>
          </a:p>
          <a:p>
            <a:pPr defTabSz="9144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D7D31"/>
              </a:buClr>
              <a:buFont typeface="Wingdings" charset="0"/>
              <a:buChar char="n"/>
            </a:pP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Additional</a:t>
            </a:r>
            <a:r>
              <a:rPr lang="ja-JP" altLang="en-US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guidelines</a:t>
            </a:r>
            <a:r>
              <a:rPr lang="ja-JP" altLang="en-US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(e.g.</a:t>
            </a:r>
            <a:r>
              <a:rPr lang="ja-JP" altLang="en-US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quality)</a:t>
            </a:r>
            <a:r>
              <a:rPr lang="ja-JP" altLang="en-US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can</a:t>
            </a:r>
            <a:r>
              <a:rPr lang="ja-JP" altLang="en-US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be</a:t>
            </a:r>
            <a:r>
              <a:rPr lang="ja-JP" altLang="en-US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applied</a:t>
            </a:r>
            <a:r>
              <a:rPr lang="ja-JP" altLang="en-US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for</a:t>
            </a:r>
            <a:r>
              <a:rPr lang="ja-JP" altLang="en-US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veterinary</a:t>
            </a:r>
            <a:r>
              <a:rPr lang="ja-JP" altLang="en-US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vaccines.</a:t>
            </a:r>
          </a:p>
          <a:p>
            <a:pPr defTabSz="9144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D7D31"/>
              </a:buClr>
              <a:buFont typeface="Wingdings" charset="0"/>
              <a:buChar char="n"/>
            </a:pP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GL50R (Waiver of TABST for inactivated vaccines) and GL55 (Waiver of TABST for live vaccines) are in the final stage of development.</a:t>
            </a:r>
          </a:p>
          <a:p>
            <a:pPr defTabSz="9144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D7D31"/>
              </a:buClr>
              <a:buFont typeface="Wingdings" charset="0"/>
              <a:buChar char="n"/>
            </a:pP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VICH BQM EWG is currently working on topics on the</a:t>
            </a:r>
            <a:r>
              <a:rPr lang="ja-JP" altLang="en-US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waiver</a:t>
            </a:r>
            <a:r>
              <a:rPr lang="ja-JP" altLang="en-US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of</a:t>
            </a:r>
            <a:r>
              <a:rPr lang="ja-JP" altLang="en-US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LABST</a:t>
            </a:r>
            <a:r>
              <a:rPr lang="ja-JP" altLang="en-US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and</a:t>
            </a:r>
            <a:r>
              <a:rPr lang="ja-JP" altLang="en-US" sz="2400" dirty="0">
                <a:solidFill>
                  <a:srgbClr val="218BA7"/>
                </a:solidFill>
                <a:latin typeface="Arial" charset="0"/>
                <a:cs typeface="Arial" charset="0"/>
              </a:rPr>
              <a:t> </a:t>
            </a: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extraneous virus testing.</a:t>
            </a:r>
          </a:p>
          <a:p>
            <a:pPr defTabSz="9144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D7D31"/>
              </a:buClr>
              <a:buFont typeface="Wingdings" charset="0"/>
              <a:buChar char="n"/>
            </a:pP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VOF members do not have to implement all the guidelines at once.</a:t>
            </a:r>
          </a:p>
          <a:p>
            <a:pPr defTabSz="9144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D7D31"/>
              </a:buClr>
              <a:buFont typeface="Wingdings" charset="0"/>
              <a:buChar char="n"/>
            </a:pPr>
            <a:r>
              <a:rPr lang="en-US" altLang="ja-JP" sz="2400" dirty="0">
                <a:solidFill>
                  <a:srgbClr val="218BA7"/>
                </a:solidFill>
                <a:latin typeface="Arial" charset="0"/>
                <a:cs typeface="Arial" charset="0"/>
              </a:rPr>
              <a:t>What kind of guidelines is needed in your country?</a:t>
            </a:r>
          </a:p>
        </p:txBody>
      </p:sp>
    </p:spTree>
    <p:extLst>
      <p:ext uri="{BB962C8B-B14F-4D97-AF65-F5344CB8AC3E}">
        <p14:creationId xmlns:p14="http://schemas.microsoft.com/office/powerpoint/2010/main" val="3734781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258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634934"/>
          </a:xfrm>
          <a:solidFill>
            <a:srgbClr val="93CDD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en-US" altLang="ja-JP" sz="3200" dirty="0"/>
              <a:t>Vaccines</a:t>
            </a:r>
            <a:endParaRPr kumimoji="1" lang="ja-JP" altLang="en-US" sz="3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757" y="826018"/>
            <a:ext cx="9009179" cy="9314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3200" dirty="0"/>
              <a:t>-OIE </a:t>
            </a:r>
            <a:r>
              <a:rPr lang="en-US" altLang="ja-JP" sz="3200" dirty="0"/>
              <a:t>T</a:t>
            </a:r>
            <a:r>
              <a:rPr kumimoji="1" lang="en-US" altLang="ja-JP" sz="3200" dirty="0"/>
              <a:t>errestrial </a:t>
            </a:r>
            <a:r>
              <a:rPr lang="en-US" altLang="ja-JP" sz="3200" dirty="0"/>
              <a:t>M</a:t>
            </a:r>
            <a:r>
              <a:rPr kumimoji="1" lang="en-US" altLang="ja-JP" sz="3200" dirty="0"/>
              <a:t>anual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(2015)</a:t>
            </a:r>
            <a:r>
              <a:rPr lang="en-US" altLang="ja-JP" sz="3200" dirty="0"/>
              <a:t>-</a:t>
            </a:r>
            <a:endParaRPr kumimoji="1" lang="en-US" altLang="ja-JP" sz="3200" dirty="0"/>
          </a:p>
          <a:p>
            <a:pPr algn="ctr"/>
            <a:r>
              <a:rPr lang="en-US" altLang="ja-JP" sz="2800" dirty="0"/>
              <a:t>[Chapter 1.1.8.] Principles of veterinary vaccine production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4353" y="1965531"/>
            <a:ext cx="8725647" cy="23320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sz="2400" dirty="0"/>
              <a:t>A reliable supply of 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pure, safe, potent, and effective vaccines</a:t>
            </a:r>
            <a:r>
              <a:rPr kumimoji="1" lang="en-US" altLang="ja-JP" sz="2400" dirty="0"/>
              <a:t> is essential for maintenance of animal health and the successful operation of animal health </a:t>
            </a:r>
            <a:r>
              <a:rPr kumimoji="1" lang="en-US" altLang="ja-JP" sz="2400" dirty="0" err="1"/>
              <a:t>programmes</a:t>
            </a:r>
            <a:r>
              <a:rPr kumimoji="1" lang="en-US" altLang="ja-JP" sz="2400" dirty="0"/>
              <a:t>. </a:t>
            </a:r>
            <a:r>
              <a:rPr kumimoji="1" lang="en-US" altLang="ja-JP" sz="2400" dirty="0" err="1"/>
              <a:t>Immunisation</a:t>
            </a:r>
            <a:r>
              <a:rPr kumimoji="1" lang="en-US" altLang="ja-JP" sz="2400" dirty="0"/>
              <a:t> of animals with high quality vaccines is the primary means of control for many animal diseases. In other cases, vaccines are used in conjunction with national disease control or eradication </a:t>
            </a:r>
            <a:r>
              <a:rPr kumimoji="1" lang="en-US" altLang="ja-JP" sz="2400" dirty="0" err="1"/>
              <a:t>programmes</a:t>
            </a:r>
            <a:r>
              <a:rPr kumimoji="1" lang="en-US" altLang="ja-JP" sz="2400" dirty="0"/>
              <a:t>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27548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060848"/>
            <a:ext cx="3095781" cy="4641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81069" y="332656"/>
            <a:ext cx="9022395" cy="154523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ja-JP" altLang="ja-JP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V</a:t>
            </a:r>
            <a:r>
              <a:rPr lang="en-US" altLang="ja-JP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ICH</a:t>
            </a:r>
            <a:r>
              <a:rPr lang="ja-JP" altLang="en-US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guidelines</a:t>
            </a:r>
            <a:r>
              <a:rPr lang="ja-JP" altLang="en-US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and</a:t>
            </a:r>
            <a:r>
              <a:rPr lang="ja-JP" altLang="en-US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dossier</a:t>
            </a:r>
            <a:r>
              <a:rPr lang="ja-JP" altLang="en-US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requirements</a:t>
            </a:r>
            <a:r>
              <a:rPr lang="ja-JP" altLang="en-US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for</a:t>
            </a:r>
            <a:r>
              <a:rPr lang="ja-JP" altLang="en-US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veterinary</a:t>
            </a:r>
            <a:r>
              <a:rPr lang="ja-JP" altLang="en-US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vaccines</a:t>
            </a:r>
            <a:r>
              <a:rPr lang="ja-JP" altLang="en-US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in</a:t>
            </a:r>
            <a:r>
              <a:rPr lang="ja-JP" altLang="en-US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3600" dirty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t>Japan</a:t>
            </a:r>
            <a:endParaRPr lang="ja-JP" altLang="en-US" sz="3600" dirty="0">
              <a:solidFill>
                <a:prstClr val="white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5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199" y="167694"/>
            <a:ext cx="8478269" cy="888415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sz="1800" dirty="0">
                <a:latin typeface="Segoe UI"/>
                <a:ea typeface="Segoe UI"/>
                <a:cs typeface="Segoe UI"/>
              </a:rPr>
              <a:t>The Act on Securing Quality, Efficacy and Safety of Pharmaceuticals, Medical Devices, Regenerative and Cellular Therapy Products, Gene Therapy Products, and Cosmetics</a:t>
            </a:r>
            <a:endParaRPr kumimoji="1" lang="ja-JP" altLang="en-US" sz="1800" b="1" baseline="30000" dirty="0">
              <a:solidFill>
                <a:srgbClr val="CC33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60616"/>
            <a:ext cx="8363272" cy="2246769"/>
          </a:xfrm>
        </p:spPr>
        <p:txBody>
          <a:bodyPr wrap="square">
            <a:spAutoFit/>
          </a:bodyPr>
          <a:lstStyle/>
          <a:p>
            <a:r>
              <a:rPr kumimoji="1" lang="en-US" altLang="ja-JP" sz="2800" dirty="0">
                <a:solidFill>
                  <a:srgbClr val="FF0000"/>
                </a:solidFill>
              </a:rPr>
              <a:t>A person intending to market a drug</a:t>
            </a:r>
            <a:r>
              <a:rPr kumimoji="1" lang="en-US" altLang="ja-JP" sz="2800" baseline="30000" dirty="0"/>
              <a:t>*2</a:t>
            </a:r>
            <a:r>
              <a:rPr kumimoji="1" lang="en-US" altLang="ja-JP" sz="2800" dirty="0"/>
              <a:t> , a quasi-drug</a:t>
            </a:r>
            <a:r>
              <a:rPr kumimoji="1" lang="en-US" altLang="ja-JP" sz="2800" baseline="30000" dirty="0"/>
              <a:t>*3</a:t>
            </a:r>
            <a:r>
              <a:rPr kumimoji="1" lang="en-US" altLang="ja-JP" sz="2800" dirty="0"/>
              <a:t>, a cosmetic containing the ingredients designated by the Minister or a medical device</a:t>
            </a:r>
            <a:r>
              <a:rPr kumimoji="1" lang="en-US" altLang="ja-JP" sz="2800" baseline="30000" dirty="0"/>
              <a:t>*4</a:t>
            </a:r>
            <a:r>
              <a:rPr kumimoji="1" lang="en-US" altLang="ja-JP" sz="2800" dirty="0"/>
              <a:t> </a:t>
            </a:r>
            <a:r>
              <a:rPr kumimoji="1" lang="en-US" altLang="ja-JP" sz="2800" dirty="0">
                <a:solidFill>
                  <a:srgbClr val="FF0000"/>
                </a:solidFill>
              </a:rPr>
              <a:t>shall</a:t>
            </a:r>
            <a:r>
              <a:rPr kumimoji="1" lang="en-US" altLang="ja-JP" sz="2800" dirty="0"/>
              <a:t>, for each product, </a:t>
            </a:r>
            <a:r>
              <a:rPr kumimoji="1" lang="en-US" altLang="ja-JP" sz="2800" dirty="0">
                <a:solidFill>
                  <a:srgbClr val="FF0000"/>
                </a:solidFill>
              </a:rPr>
              <a:t>obtain marketing approval of the Minister </a:t>
            </a:r>
            <a:r>
              <a:rPr kumimoji="1" lang="en-US" altLang="ja-JP" sz="2800" dirty="0"/>
              <a:t>with respect to its marketing.</a:t>
            </a:r>
            <a:endParaRPr kumimoji="1" lang="ja-JP" altLang="en-US" sz="28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C:\Users\takashi_ogawa\AppData\Local\Microsoft\Windows\Temporary Internet Files\Content.IE5\TAUW1B69\MC9003392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517232"/>
            <a:ext cx="907085" cy="907999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179512" y="4178645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defTabSz="914400"/>
            <a:r>
              <a:rPr lang="en-US" altLang="ja-JP" sz="2000" dirty="0">
                <a:solidFill>
                  <a:prstClr val="black"/>
                </a:solidFill>
              </a:rPr>
              <a:t>*1 This English text of law is the previous text before revision.</a:t>
            </a:r>
          </a:p>
          <a:p>
            <a:pPr marL="268288" indent="-268288" defTabSz="914400"/>
            <a:r>
              <a:rPr lang="en-US" altLang="ja-JP" sz="2000" dirty="0">
                <a:solidFill>
                  <a:prstClr val="black"/>
                </a:solidFill>
              </a:rPr>
              <a:t>*2 Excluding drugs with the standards specified and designated by the Minister and in vitro diagnostic reagents specified under Article 23-2, Paragraph 1</a:t>
            </a:r>
            <a:endParaRPr lang="ja-JP" altLang="en-US" sz="2000" dirty="0">
              <a:solidFill>
                <a:prstClr val="black"/>
              </a:solidFill>
            </a:endParaRPr>
          </a:p>
          <a:p>
            <a:pPr marL="268288" indent="-268288" defTabSz="914400"/>
            <a:r>
              <a:rPr lang="en-US" altLang="ja-JP" sz="2000" dirty="0">
                <a:solidFill>
                  <a:prstClr val="black"/>
                </a:solidFill>
              </a:rPr>
              <a:t>*3 Excluding those with the standards established by the Minister</a:t>
            </a:r>
          </a:p>
          <a:p>
            <a:pPr marL="268288" indent="-268288" defTabSz="914400"/>
            <a:r>
              <a:rPr lang="en-US" altLang="ja-JP" sz="2000" dirty="0">
                <a:solidFill>
                  <a:prstClr val="black"/>
                </a:solidFill>
              </a:rPr>
              <a:t>*4 Excluding general medical devices and controlled medical devices designated by the Minister pursuant to the provisions of the same paragraph</a:t>
            </a:r>
            <a:endParaRPr lang="ja-JP" altLang="en-US" sz="2000" dirty="0">
              <a:solidFill>
                <a:prstClr val="black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17095" y="1019253"/>
            <a:ext cx="2764590" cy="768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000" b="1" dirty="0">
                <a:solidFill>
                  <a:srgbClr val="CC3300"/>
                </a:solidFill>
              </a:rPr>
              <a:t>Article 14</a:t>
            </a:r>
            <a:r>
              <a:rPr lang="en-US" altLang="ja-JP" sz="4000" b="1" baseline="30000" dirty="0">
                <a:solidFill>
                  <a:srgbClr val="CC3300"/>
                </a:solidFill>
              </a:rPr>
              <a:t>*1</a:t>
            </a:r>
            <a:endParaRPr lang="ja-JP" altLang="en-US" sz="4000" b="1" baseline="30000" dirty="0">
              <a:solidFill>
                <a:srgbClr val="CC33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9512" y="1069915"/>
            <a:ext cx="8755957" cy="2951276"/>
          </a:xfrm>
          <a:prstGeom prst="rect">
            <a:avLst/>
          </a:prstGeom>
          <a:noFill/>
          <a:ln w="15875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89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メモ 12"/>
          <p:cNvSpPr/>
          <p:nvPr/>
        </p:nvSpPr>
        <p:spPr>
          <a:xfrm>
            <a:off x="323527" y="589346"/>
            <a:ext cx="5667785" cy="3744416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342900" indent="-342900" algn="ctr" defTabSz="914400"/>
            <a:r>
              <a:rPr lang="en-US" altLang="ja-JP" b="1" dirty="0">
                <a:solidFill>
                  <a:prstClr val="black"/>
                </a:solidFill>
              </a:rPr>
              <a:t>Application for Marketing Approval</a:t>
            </a:r>
          </a:p>
          <a:p>
            <a:pPr marL="342900" indent="-342900" defTabSz="914400">
              <a:buFontTx/>
              <a:buAutoNum type="arabicPlain"/>
            </a:pPr>
            <a:r>
              <a:rPr lang="en-US" altLang="ja-JP" dirty="0">
                <a:solidFill>
                  <a:prstClr val="black"/>
                </a:solidFill>
              </a:rPr>
              <a:t>Name and address of manufacturer</a:t>
            </a:r>
          </a:p>
          <a:p>
            <a:pPr marL="342900" indent="-342900" defTabSz="914400">
              <a:buFontTx/>
              <a:buAutoNum type="arabicPlain"/>
            </a:pPr>
            <a:r>
              <a:rPr lang="en-US" altLang="ja-JP" dirty="0">
                <a:solidFill>
                  <a:prstClr val="black"/>
                </a:solidFill>
              </a:rPr>
              <a:t>License No. of manufacturer</a:t>
            </a:r>
          </a:p>
          <a:p>
            <a:pPr marL="342900" indent="-342900" defTabSz="914400">
              <a:buFontTx/>
              <a:buAutoNum type="arabicPlain"/>
            </a:pPr>
            <a:r>
              <a:rPr lang="en-US" altLang="ja-JP" dirty="0">
                <a:solidFill>
                  <a:prstClr val="black"/>
                </a:solidFill>
              </a:rPr>
              <a:t>Type of license</a:t>
            </a:r>
          </a:p>
          <a:p>
            <a:pPr marL="342900" indent="-342900" defTabSz="914400">
              <a:buFontTx/>
              <a:buAutoNum type="arabicPlain"/>
            </a:pPr>
            <a:r>
              <a:rPr lang="en-US" altLang="ja-JP" dirty="0">
                <a:solidFill>
                  <a:prstClr val="black"/>
                </a:solidFill>
              </a:rPr>
              <a:t>Name of drug</a:t>
            </a:r>
          </a:p>
          <a:p>
            <a:pPr marL="342900" indent="-342900" defTabSz="914400">
              <a:buFontTx/>
              <a:buAutoNum type="arabicPlain"/>
            </a:pPr>
            <a:r>
              <a:rPr lang="en-US" altLang="ja-JP" dirty="0">
                <a:solidFill>
                  <a:prstClr val="black"/>
                </a:solidFill>
              </a:rPr>
              <a:t>Ingredients and quantities</a:t>
            </a:r>
          </a:p>
          <a:p>
            <a:pPr marL="342900" indent="-342900" defTabSz="914400">
              <a:buFontTx/>
              <a:buAutoNum type="arabicPlain"/>
            </a:pPr>
            <a:r>
              <a:rPr lang="en-US" altLang="ja-JP" dirty="0">
                <a:solidFill>
                  <a:prstClr val="black"/>
                </a:solidFill>
              </a:rPr>
              <a:t>Manufacturing method</a:t>
            </a:r>
          </a:p>
          <a:p>
            <a:pPr marL="342900" indent="-342900" defTabSz="914400">
              <a:buFontTx/>
              <a:buAutoNum type="arabicPlain"/>
            </a:pPr>
            <a:r>
              <a:rPr lang="en-US" altLang="ja-JP" dirty="0">
                <a:solidFill>
                  <a:prstClr val="black"/>
                </a:solidFill>
              </a:rPr>
              <a:t>Administration and dosage </a:t>
            </a:r>
          </a:p>
          <a:p>
            <a:pPr marL="342900" indent="-342900" defTabSz="914400">
              <a:buFontTx/>
              <a:buAutoNum type="arabicPlain"/>
            </a:pPr>
            <a:r>
              <a:rPr lang="en-US" altLang="ja-JP" dirty="0">
                <a:solidFill>
                  <a:prstClr val="black"/>
                </a:solidFill>
              </a:rPr>
              <a:t>Label claim </a:t>
            </a:r>
          </a:p>
          <a:p>
            <a:pPr marL="342900" indent="-342900" defTabSz="914400">
              <a:buFontTx/>
              <a:buAutoNum type="arabicPlain"/>
            </a:pPr>
            <a:r>
              <a:rPr lang="en-US" altLang="ja-JP" dirty="0">
                <a:solidFill>
                  <a:prstClr val="black"/>
                </a:solidFill>
              </a:rPr>
              <a:t>Condition for storage</a:t>
            </a:r>
          </a:p>
          <a:p>
            <a:pPr marL="342900" indent="-342900" defTabSz="914400">
              <a:buFontTx/>
              <a:buAutoNum type="arabicPlain"/>
            </a:pPr>
            <a:r>
              <a:rPr lang="en-US" altLang="ja-JP" dirty="0">
                <a:solidFill>
                  <a:prstClr val="black"/>
                </a:solidFill>
              </a:rPr>
              <a:t>  Shelf life</a:t>
            </a:r>
          </a:p>
          <a:p>
            <a:pPr marL="342900" indent="-342900" defTabSz="914400">
              <a:buFontTx/>
              <a:buAutoNum type="arabicPlain"/>
            </a:pPr>
            <a:r>
              <a:rPr lang="en-US" altLang="ja-JP" dirty="0">
                <a:solidFill>
                  <a:prstClr val="black"/>
                </a:solidFill>
              </a:rPr>
              <a:t>  Quality control testing and acceptance criterion</a:t>
            </a:r>
          </a:p>
          <a:p>
            <a:pPr marL="342900" indent="-342900" defTabSz="914400">
              <a:buFontTx/>
              <a:buAutoNum type="arabicPlain"/>
            </a:pPr>
            <a:r>
              <a:rPr lang="en-US" altLang="ja-JP" dirty="0">
                <a:solidFill>
                  <a:prstClr val="black"/>
                </a:solidFill>
              </a:rPr>
              <a:t>  References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5" name="コンテンツ プレースホルダ 6"/>
          <p:cNvSpPr txBox="1">
            <a:spLocks/>
          </p:cNvSpPr>
          <p:nvPr/>
        </p:nvSpPr>
        <p:spPr>
          <a:xfrm>
            <a:off x="3985934" y="4572349"/>
            <a:ext cx="4756096" cy="205420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defTabSz="914400"/>
            <a:r>
              <a:rPr lang="en-US" altLang="ja-JP" dirty="0">
                <a:solidFill>
                  <a:prstClr val="black"/>
                </a:solidFill>
              </a:rPr>
              <a:t>App.1: Origin and background of the discovery </a:t>
            </a:r>
            <a:endParaRPr lang="ja-JP" altLang="en-US" dirty="0">
              <a:solidFill>
                <a:prstClr val="black"/>
              </a:solidFill>
            </a:endParaRPr>
          </a:p>
          <a:p>
            <a:pPr defTabSz="914400"/>
            <a:r>
              <a:rPr lang="en-US" altLang="ja-JP" dirty="0">
                <a:solidFill>
                  <a:prstClr val="black"/>
                </a:solidFill>
              </a:rPr>
              <a:t>App.2: Physicochemical properties </a:t>
            </a:r>
            <a:endParaRPr lang="ja-JP" altLang="en-US" dirty="0">
              <a:solidFill>
                <a:prstClr val="black"/>
              </a:solidFill>
            </a:endParaRPr>
          </a:p>
          <a:p>
            <a:pPr defTabSz="914400"/>
            <a:r>
              <a:rPr lang="en-US" altLang="ja-JP" dirty="0">
                <a:solidFill>
                  <a:prstClr val="black"/>
                </a:solidFill>
              </a:rPr>
              <a:t>App.3: Production protocol</a:t>
            </a:r>
            <a:endParaRPr lang="ja-JP" altLang="en-US" dirty="0">
              <a:solidFill>
                <a:prstClr val="black"/>
              </a:solidFill>
            </a:endParaRPr>
          </a:p>
          <a:p>
            <a:pPr defTabSz="914400"/>
            <a:r>
              <a:rPr lang="en-US" altLang="ja-JP" dirty="0">
                <a:solidFill>
                  <a:prstClr val="black"/>
                </a:solidFill>
              </a:rPr>
              <a:t>App.5: Stability</a:t>
            </a:r>
            <a:endParaRPr lang="ja-JP" altLang="en-US" dirty="0">
              <a:solidFill>
                <a:prstClr val="black"/>
              </a:solidFill>
            </a:endParaRPr>
          </a:p>
          <a:p>
            <a:pPr defTabSz="914400"/>
            <a:r>
              <a:rPr lang="en-US" altLang="ja-JP" dirty="0">
                <a:solidFill>
                  <a:prstClr val="black"/>
                </a:solidFill>
              </a:rPr>
              <a:t>App.9: Target Animal Safety</a:t>
            </a:r>
            <a:endParaRPr lang="ja-JP" altLang="en-US" dirty="0">
              <a:solidFill>
                <a:prstClr val="black"/>
              </a:solidFill>
            </a:endParaRPr>
          </a:p>
          <a:p>
            <a:pPr defTabSz="914400"/>
            <a:r>
              <a:rPr lang="en-US" altLang="ja-JP" dirty="0">
                <a:solidFill>
                  <a:prstClr val="black"/>
                </a:solidFill>
              </a:rPr>
              <a:t>App.10: Efficacy</a:t>
            </a:r>
          </a:p>
          <a:p>
            <a:pPr defTabSz="914400"/>
            <a:r>
              <a:rPr lang="en-US" altLang="ja-JP" dirty="0">
                <a:solidFill>
                  <a:prstClr val="black"/>
                </a:solidFill>
              </a:rPr>
              <a:t>App.14: Clinical trial</a:t>
            </a:r>
            <a:endParaRPr lang="ja-JP" altLang="en-US" dirty="0">
              <a:solidFill>
                <a:prstClr val="black"/>
              </a:solidFill>
            </a:endParaRPr>
          </a:p>
          <a:p>
            <a:pPr marL="457200" indent="-457200" defTabSz="914400">
              <a:spcBef>
                <a:spcPct val="20000"/>
              </a:spcBef>
              <a:buFont typeface="Arial" pitchFamily="34" charset="0"/>
              <a:buNone/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6" name="Picture 3" descr="C:\Users\takashi_ogawa\AppData\Local\Microsoft\Windows\Temporary Internet Files\Content.IE5\TAUW1B69\MP90040372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205000"/>
            <a:ext cx="936103" cy="11704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4594" y="4636983"/>
            <a:ext cx="1337649" cy="20054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6918024" y="6531980"/>
            <a:ext cx="2133600" cy="365125"/>
          </a:xfrm>
        </p:spPr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" y="0"/>
            <a:ext cx="9144000" cy="486359"/>
          </a:xfrm>
          <a:prstGeom prst="rect">
            <a:avLst/>
          </a:prstGeom>
          <a:solidFill>
            <a:srgbClr val="3366FF">
              <a:alpha val="50000"/>
            </a:srgb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sz="2400" dirty="0"/>
              <a:t>Composition of dossiers (application form with background study data)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41089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ja-JP" sz="2400" dirty="0"/>
              <a:t>Appendix 1</a:t>
            </a:r>
            <a:br>
              <a:rPr lang="en-US" altLang="ja-JP" sz="3200" dirty="0"/>
            </a:br>
            <a:r>
              <a:rPr lang="en-US" altLang="ja-JP" sz="3200" b="1" dirty="0">
                <a:solidFill>
                  <a:srgbClr val="CC3300"/>
                </a:solidFill>
              </a:rPr>
              <a:t>The origin and background of the development</a:t>
            </a:r>
            <a:endParaRPr lang="en-US" altLang="ja-JP" sz="3200" dirty="0">
              <a:solidFill>
                <a:srgbClr val="CC33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58782"/>
            <a:ext cx="7963770" cy="4525963"/>
          </a:xfrm>
        </p:spPr>
        <p:txBody>
          <a:bodyPr/>
          <a:lstStyle/>
          <a:p>
            <a:r>
              <a:rPr lang="en-US" altLang="ja-JP" dirty="0"/>
              <a:t>Purpose of development</a:t>
            </a:r>
          </a:p>
          <a:p>
            <a:r>
              <a:rPr lang="en-US" altLang="ja-JP" dirty="0"/>
              <a:t>Information on the target disease(s)</a:t>
            </a:r>
          </a:p>
          <a:p>
            <a:r>
              <a:rPr lang="en-US" altLang="ja-JP" dirty="0"/>
              <a:t>Information on outbreaks of</a:t>
            </a:r>
            <a:r>
              <a:rPr lang="ja-JP" altLang="en-US" dirty="0"/>
              <a:t> </a:t>
            </a:r>
            <a:r>
              <a:rPr lang="en-US" altLang="ja-JP" dirty="0"/>
              <a:t>the target</a:t>
            </a:r>
            <a:r>
              <a:rPr lang="ja-JP" altLang="en-US" dirty="0"/>
              <a:t> </a:t>
            </a:r>
            <a:r>
              <a:rPr lang="en-US" altLang="ja-JP" dirty="0"/>
              <a:t>disease(s)</a:t>
            </a:r>
            <a:r>
              <a:rPr lang="ja-JP" altLang="en-US" dirty="0"/>
              <a:t> </a:t>
            </a:r>
            <a:r>
              <a:rPr lang="en-US" altLang="ja-JP" dirty="0"/>
              <a:t>in Japan</a:t>
            </a:r>
          </a:p>
          <a:p>
            <a:r>
              <a:rPr lang="en-US" altLang="ja-JP" dirty="0"/>
              <a:t>Information on the similar products approved in foreign countries</a:t>
            </a:r>
            <a:endParaRPr lang="ja-JP" altLang="ja-JP" dirty="0"/>
          </a:p>
          <a:p>
            <a:r>
              <a:rPr lang="en-US" altLang="ja-JP" dirty="0"/>
              <a:t>Component comparison with similar vaccines already approved in Japan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7" name="Picture 3" descr="C:\Users\takashi_ogawa\AppData\Local\Microsoft\Windows\Temporary Internet Files\Content.IE5\84Y0AFJI\MP90040970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712" y="4437112"/>
            <a:ext cx="1147713" cy="17008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506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2293" y="274638"/>
            <a:ext cx="862804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sz="2700" dirty="0"/>
              <a:t>Appendix 2</a:t>
            </a:r>
            <a:br>
              <a:rPr lang="en-US" altLang="ja-JP" dirty="0"/>
            </a:br>
            <a:r>
              <a:rPr lang="en-US" altLang="ja-JP" sz="3600" b="1" dirty="0">
                <a:solidFill>
                  <a:srgbClr val="CC3300"/>
                </a:solidFill>
                <a:latin typeface="Segoe UI"/>
                <a:ea typeface="Segoe UI"/>
                <a:cs typeface="Segoe UI"/>
              </a:rPr>
              <a:t>Physicochemical property of vaccine strain</a:t>
            </a:r>
            <a:endParaRPr kumimoji="1" lang="ja-JP" altLang="en-US" dirty="0">
              <a:solidFill>
                <a:srgbClr val="CC33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2733" y="1600200"/>
            <a:ext cx="8628043" cy="4525963"/>
          </a:xfrm>
        </p:spPr>
        <p:txBody>
          <a:bodyPr>
            <a:noAutofit/>
          </a:bodyPr>
          <a:lstStyle/>
          <a:p>
            <a:pPr>
              <a:lnSpc>
                <a:spcPts val="4060"/>
              </a:lnSpc>
              <a:spcBef>
                <a:spcPts val="0"/>
              </a:spcBef>
            </a:pPr>
            <a:r>
              <a:rPr lang="en-US" altLang="ja-JP" sz="2800" dirty="0">
                <a:ea typeface="MS UI Gothic" pitchFamily="50" charset="-128"/>
              </a:rPr>
              <a:t>Origin of</a:t>
            </a:r>
            <a:r>
              <a:rPr lang="ja-JP" altLang="en-US" sz="2800" dirty="0">
                <a:ea typeface="MS UI Gothic" pitchFamily="50" charset="-128"/>
              </a:rPr>
              <a:t> </a:t>
            </a:r>
            <a:r>
              <a:rPr lang="en-US" altLang="ja-JP" sz="2800" dirty="0">
                <a:ea typeface="MS UI Gothic" pitchFamily="50" charset="-128"/>
              </a:rPr>
              <a:t>the</a:t>
            </a:r>
            <a:r>
              <a:rPr lang="ja-JP" altLang="en-US" sz="2800" dirty="0">
                <a:ea typeface="MS UI Gothic" pitchFamily="50" charset="-128"/>
              </a:rPr>
              <a:t> </a:t>
            </a:r>
            <a:r>
              <a:rPr lang="en-US" altLang="ja-JP" sz="2800" dirty="0">
                <a:ea typeface="MS UI Gothic" pitchFamily="50" charset="-128"/>
              </a:rPr>
              <a:t>strain</a:t>
            </a:r>
            <a:r>
              <a:rPr lang="ja-JP" altLang="en-US" sz="2800" dirty="0">
                <a:ea typeface="MS UI Gothic" pitchFamily="50" charset="-128"/>
              </a:rPr>
              <a:t> </a:t>
            </a:r>
            <a:r>
              <a:rPr lang="en-US" altLang="ja-JP" sz="2800" dirty="0">
                <a:ea typeface="MS UI Gothic" pitchFamily="50" charset="-128"/>
              </a:rPr>
              <a:t>and seed production process</a:t>
            </a:r>
          </a:p>
          <a:p>
            <a:pPr>
              <a:lnSpc>
                <a:spcPts val="4060"/>
              </a:lnSpc>
              <a:spcBef>
                <a:spcPts val="0"/>
              </a:spcBef>
            </a:pPr>
            <a:r>
              <a:rPr lang="en-US" altLang="ja-JP" sz="2800" dirty="0">
                <a:ea typeface="MS UI Gothic" pitchFamily="50" charset="-128"/>
              </a:rPr>
              <a:t>Attenuation, strain marker and stability (live vaccine)</a:t>
            </a:r>
          </a:p>
          <a:p>
            <a:pPr>
              <a:lnSpc>
                <a:spcPts val="4060"/>
              </a:lnSpc>
              <a:spcBef>
                <a:spcPts val="0"/>
              </a:spcBef>
            </a:pPr>
            <a:r>
              <a:rPr lang="en-US" altLang="ja-JP" sz="2800" dirty="0">
                <a:ea typeface="MS UI Gothic" pitchFamily="50" charset="-128"/>
              </a:rPr>
              <a:t>Excretion and cohabitation infection (live vaccine)</a:t>
            </a:r>
          </a:p>
          <a:p>
            <a:pPr>
              <a:lnSpc>
                <a:spcPts val="4060"/>
              </a:lnSpc>
              <a:spcBef>
                <a:spcPts val="0"/>
              </a:spcBef>
            </a:pPr>
            <a:r>
              <a:rPr lang="en-US" altLang="ja-JP" sz="2800" dirty="0"/>
              <a:t>Immunogenicity</a:t>
            </a:r>
            <a:r>
              <a:rPr lang="en-US" altLang="ja-JP" sz="2800" dirty="0">
                <a:ea typeface="MS UI Gothic" pitchFamily="50" charset="-128"/>
              </a:rPr>
              <a:t>                                                                         </a:t>
            </a:r>
          </a:p>
          <a:p>
            <a:pPr>
              <a:lnSpc>
                <a:spcPts val="4060"/>
              </a:lnSpc>
              <a:spcBef>
                <a:spcPts val="0"/>
              </a:spcBef>
            </a:pPr>
            <a:r>
              <a:rPr lang="en-US" altLang="ja-JP" sz="2800" b="1" dirty="0">
                <a:solidFill>
                  <a:srgbClr val="0000FF"/>
                </a:solidFill>
              </a:rPr>
              <a:t>Absence of reversion to virulent form (VICH GL41)</a:t>
            </a:r>
          </a:p>
          <a:p>
            <a:pPr>
              <a:lnSpc>
                <a:spcPts val="4060"/>
              </a:lnSpc>
              <a:spcBef>
                <a:spcPts val="0"/>
              </a:spcBef>
            </a:pPr>
            <a:r>
              <a:rPr lang="en-US" altLang="ja-JP" sz="2800" dirty="0"/>
              <a:t>Safety of master seed in target animal</a:t>
            </a:r>
            <a:endParaRPr lang="en-US" altLang="ja-JP" sz="2800" dirty="0">
              <a:solidFill>
                <a:srgbClr val="0033CC"/>
              </a:solidFill>
            </a:endParaRPr>
          </a:p>
          <a:p>
            <a:pPr>
              <a:lnSpc>
                <a:spcPts val="4060"/>
              </a:lnSpc>
              <a:spcBef>
                <a:spcPts val="0"/>
              </a:spcBef>
            </a:pPr>
            <a:r>
              <a:rPr kumimoji="1" lang="en-US" altLang="ja-JP" sz="2800" b="1" dirty="0">
                <a:solidFill>
                  <a:srgbClr val="0000FF"/>
                </a:solidFill>
              </a:rPr>
              <a:t>Quality control testing</a:t>
            </a:r>
            <a:r>
              <a:rPr kumimoji="1" lang="en-US" altLang="ja-JP" sz="2800" dirty="0"/>
              <a:t> (seeds,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in-process and batch release) and acceptance criterion</a:t>
            </a:r>
            <a:endParaRPr kumimoji="1" lang="ja-JP" altLang="en-US" sz="28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B6CB-3610-49FA-B8E4-F754E530C73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5" name="Picture 5" descr="Flu_und_legende_color_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2442" y="5794375"/>
            <a:ext cx="1223962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318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579549"/>
            <a:ext cx="584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2956" y="3577168"/>
            <a:ext cx="584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2337" y="3579549"/>
            <a:ext cx="584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5687" y="3577168"/>
            <a:ext cx="584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9037" y="3577168"/>
            <a:ext cx="584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7848" y="3578557"/>
            <a:ext cx="584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1503" y="3578756"/>
            <a:ext cx="584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5622" y="3578136"/>
            <a:ext cx="584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下矢印吹き出し 25"/>
          <p:cNvSpPr/>
          <p:nvPr/>
        </p:nvSpPr>
        <p:spPr>
          <a:xfrm>
            <a:off x="971550" y="1920637"/>
            <a:ext cx="2232025" cy="1728787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altLang="ja-JP" sz="2800" dirty="0">
                <a:solidFill>
                  <a:prstClr val="black"/>
                </a:solidFill>
              </a:rPr>
              <a:t>MS virus</a:t>
            </a:r>
          </a:p>
          <a:p>
            <a:pPr algn="ctr" defTabSz="914400">
              <a:defRPr/>
            </a:pPr>
            <a:endParaRPr lang="en-US" altLang="ja-JP" sz="1200" dirty="0">
              <a:solidFill>
                <a:prstClr val="black"/>
              </a:solidFill>
            </a:endParaRPr>
          </a:p>
          <a:p>
            <a:pPr algn="ctr" defTabSz="914400">
              <a:defRPr/>
            </a:pPr>
            <a:r>
              <a:rPr lang="en-US" altLang="ja-JP" sz="1200" dirty="0">
                <a:solidFill>
                  <a:prstClr val="black"/>
                </a:solidFill>
              </a:rPr>
              <a:t>10</a:t>
            </a:r>
            <a:r>
              <a:rPr lang="en-US" altLang="ja-JP" sz="1200" baseline="30000" dirty="0">
                <a:solidFill>
                  <a:prstClr val="black"/>
                </a:solidFill>
              </a:rPr>
              <a:t>4</a:t>
            </a:r>
            <a:r>
              <a:rPr lang="en-US" altLang="ja-JP" sz="1200" dirty="0">
                <a:solidFill>
                  <a:prstClr val="black"/>
                </a:solidFill>
              </a:rPr>
              <a:t>TCID</a:t>
            </a:r>
            <a:r>
              <a:rPr lang="en-US" altLang="ja-JP" sz="1200" baseline="-25000" dirty="0">
                <a:solidFill>
                  <a:prstClr val="black"/>
                </a:solidFill>
              </a:rPr>
              <a:t>50</a:t>
            </a:r>
            <a:r>
              <a:rPr lang="en-US" altLang="ja-JP" sz="1200" dirty="0">
                <a:solidFill>
                  <a:prstClr val="black"/>
                </a:solidFill>
              </a:rPr>
              <a:t> /ml, 1 ml, per oral 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7" name="下矢印吹き出し 26"/>
          <p:cNvSpPr/>
          <p:nvPr/>
        </p:nvSpPr>
        <p:spPr>
          <a:xfrm>
            <a:off x="5508625" y="1849199"/>
            <a:ext cx="2519363" cy="172720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ja-JP" sz="2000" dirty="0">
              <a:solidFill>
                <a:prstClr val="black"/>
              </a:solidFill>
            </a:endParaRPr>
          </a:p>
          <a:p>
            <a:pPr algn="ctr" defTabSz="914400">
              <a:defRPr/>
            </a:pPr>
            <a:r>
              <a:rPr lang="en-US" altLang="ja-JP" sz="2400" dirty="0">
                <a:solidFill>
                  <a:prstClr val="black"/>
                </a:solidFill>
              </a:rPr>
              <a:t>5</a:t>
            </a:r>
            <a:r>
              <a:rPr lang="en-US" altLang="ja-JP" sz="2400" baseline="30000" dirty="0">
                <a:solidFill>
                  <a:prstClr val="black"/>
                </a:solidFill>
              </a:rPr>
              <a:t>th</a:t>
            </a:r>
            <a:r>
              <a:rPr lang="en-US" altLang="ja-JP" sz="2400" dirty="0">
                <a:solidFill>
                  <a:prstClr val="black"/>
                </a:solidFill>
              </a:rPr>
              <a:t> passage </a:t>
            </a:r>
          </a:p>
          <a:p>
            <a:pPr algn="ctr" defTabSz="914400">
              <a:defRPr/>
            </a:pPr>
            <a:r>
              <a:rPr lang="en-US" altLang="ja-JP" sz="2400" dirty="0">
                <a:solidFill>
                  <a:prstClr val="black"/>
                </a:solidFill>
              </a:rPr>
              <a:t>Material</a:t>
            </a:r>
          </a:p>
          <a:p>
            <a:pPr algn="ctr" defTabSz="914400">
              <a:defRPr/>
            </a:pPr>
            <a:r>
              <a:rPr lang="en-US" altLang="ja-JP" sz="2000" dirty="0">
                <a:solidFill>
                  <a:prstClr val="black"/>
                </a:solidFill>
              </a:rPr>
              <a:t> </a:t>
            </a:r>
            <a:r>
              <a:rPr lang="en-US" altLang="ja-JP" sz="1200" dirty="0">
                <a:solidFill>
                  <a:prstClr val="black"/>
                </a:solidFill>
              </a:rPr>
              <a:t>10</a:t>
            </a:r>
            <a:r>
              <a:rPr lang="en-US" altLang="ja-JP" sz="1200" baseline="30000" dirty="0">
                <a:solidFill>
                  <a:prstClr val="black"/>
                </a:solidFill>
              </a:rPr>
              <a:t>4</a:t>
            </a:r>
            <a:r>
              <a:rPr lang="en-US" altLang="ja-JP" sz="1200" dirty="0">
                <a:solidFill>
                  <a:prstClr val="black"/>
                </a:solidFill>
              </a:rPr>
              <a:t>TCID</a:t>
            </a:r>
            <a:r>
              <a:rPr lang="en-US" altLang="ja-JP" sz="1200" baseline="-25000" dirty="0">
                <a:solidFill>
                  <a:prstClr val="black"/>
                </a:solidFill>
              </a:rPr>
              <a:t>50</a:t>
            </a:r>
            <a:r>
              <a:rPr lang="en-US" altLang="ja-JP" sz="1200" dirty="0">
                <a:solidFill>
                  <a:prstClr val="black"/>
                </a:solidFill>
              </a:rPr>
              <a:t> /ml, 1 ml, per oral </a:t>
            </a:r>
            <a:endParaRPr lang="ja-JP" altLang="en-US" sz="1200" dirty="0">
              <a:solidFill>
                <a:prstClr val="black"/>
              </a:solidFill>
            </a:endParaRPr>
          </a:p>
          <a:p>
            <a:pPr algn="ctr" defTabSz="914400">
              <a:defRPr/>
            </a:pPr>
            <a:endParaRPr lang="ja-JP" altLang="en-US" sz="2000" dirty="0">
              <a:solidFill>
                <a:prstClr val="black"/>
              </a:solidFill>
            </a:endParaRPr>
          </a:p>
        </p:txBody>
      </p:sp>
      <p:sp>
        <p:nvSpPr>
          <p:cNvPr id="16406" name="テキスト ボックス 28"/>
          <p:cNvSpPr txBox="1">
            <a:spLocks noChangeArrowheads="1"/>
          </p:cNvSpPr>
          <p:nvPr/>
        </p:nvSpPr>
        <p:spPr bwMode="auto">
          <a:xfrm>
            <a:off x="1259632" y="4369256"/>
            <a:ext cx="7200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</a:rPr>
              <a:t>Observe clinical signs for 21 days and compare between the two groups 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32" name="下矢印 31"/>
          <p:cNvSpPr/>
          <p:nvPr/>
        </p:nvSpPr>
        <p:spPr>
          <a:xfrm rot="18900000">
            <a:off x="4605208" y="4894703"/>
            <a:ext cx="792163" cy="641323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6409" name="テキスト ボックス 32"/>
          <p:cNvSpPr txBox="1">
            <a:spLocks noChangeArrowheads="1"/>
          </p:cNvSpPr>
          <p:nvPr/>
        </p:nvSpPr>
        <p:spPr bwMode="auto">
          <a:xfrm>
            <a:off x="1979613" y="5235922"/>
            <a:ext cx="1512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</a:rPr>
              <a:t>Same result 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6410" name="正方形/長方形 33"/>
          <p:cNvSpPr>
            <a:spLocks noChangeArrowheads="1"/>
          </p:cNvSpPr>
          <p:nvPr/>
        </p:nvSpPr>
        <p:spPr bwMode="auto">
          <a:xfrm>
            <a:off x="1403350" y="6165850"/>
            <a:ext cx="2633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altLang="ja-JP" b="1">
                <a:solidFill>
                  <a:srgbClr val="4F81BD"/>
                </a:solidFill>
              </a:rPr>
              <a:t>No reversion to virulence </a:t>
            </a:r>
            <a:endParaRPr lang="ja-JP" altLang="en-US">
              <a:solidFill>
                <a:srgbClr val="4F81BD"/>
              </a:solidFill>
            </a:endParaRPr>
          </a:p>
        </p:txBody>
      </p:sp>
      <p:sp>
        <p:nvSpPr>
          <p:cNvPr id="16411" name="テキスト ボックス 35"/>
          <p:cNvSpPr txBox="1">
            <a:spLocks noChangeArrowheads="1"/>
          </p:cNvSpPr>
          <p:nvPr/>
        </p:nvSpPr>
        <p:spPr bwMode="auto">
          <a:xfrm>
            <a:off x="5508575" y="5091906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</a:rPr>
              <a:t>Virus</a:t>
            </a:r>
            <a:r>
              <a:rPr lang="ja-JP" altLang="en-US" dirty="0">
                <a:solidFill>
                  <a:prstClr val="black"/>
                </a:solidFill>
              </a:rPr>
              <a:t> </a:t>
            </a:r>
            <a:r>
              <a:rPr lang="en-US" altLang="ja-JP" dirty="0">
                <a:solidFill>
                  <a:prstClr val="black"/>
                </a:solidFill>
              </a:rPr>
              <a:t>in</a:t>
            </a:r>
            <a:r>
              <a:rPr lang="ja-JP" altLang="en-US" dirty="0">
                <a:solidFill>
                  <a:prstClr val="black"/>
                </a:solidFill>
              </a:rPr>
              <a:t> </a:t>
            </a:r>
            <a:r>
              <a:rPr lang="en-US" altLang="ja-JP" dirty="0">
                <a:solidFill>
                  <a:prstClr val="black"/>
                </a:solidFill>
              </a:rPr>
              <a:t>5</a:t>
            </a:r>
            <a:r>
              <a:rPr lang="en-US" altLang="ja-JP" baseline="30000" dirty="0">
                <a:solidFill>
                  <a:prstClr val="black"/>
                </a:solidFill>
              </a:rPr>
              <a:t>th</a:t>
            </a:r>
            <a:r>
              <a:rPr lang="en-US" altLang="ja-JP" dirty="0">
                <a:solidFill>
                  <a:prstClr val="black"/>
                </a:solidFill>
              </a:rPr>
              <a:t> passage is </a:t>
            </a:r>
          </a:p>
          <a:p>
            <a:pPr defTabSz="914400"/>
            <a:r>
              <a:rPr lang="en-US" altLang="ja-JP" dirty="0">
                <a:solidFill>
                  <a:prstClr val="black"/>
                </a:solidFill>
              </a:rPr>
              <a:t>more virulent than MS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37" name="下矢印 36"/>
          <p:cNvSpPr/>
          <p:nvPr/>
        </p:nvSpPr>
        <p:spPr>
          <a:xfrm>
            <a:off x="6227763" y="5733256"/>
            <a:ext cx="792162" cy="288925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8" name="下矢印 37"/>
          <p:cNvSpPr/>
          <p:nvPr/>
        </p:nvSpPr>
        <p:spPr>
          <a:xfrm>
            <a:off x="2339975" y="5734050"/>
            <a:ext cx="719138" cy="358775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6414" name="正方形/長方形 38"/>
          <p:cNvSpPr>
            <a:spLocks noChangeArrowheads="1"/>
          </p:cNvSpPr>
          <p:nvPr/>
        </p:nvSpPr>
        <p:spPr bwMode="auto">
          <a:xfrm>
            <a:off x="5435600" y="6165850"/>
            <a:ext cx="240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altLang="ja-JP" b="1">
                <a:solidFill>
                  <a:srgbClr val="FF0000"/>
                </a:solidFill>
              </a:rPr>
              <a:t> Reversion to virulence </a:t>
            </a:r>
            <a:endParaRPr lang="ja-JP" altLang="en-US">
              <a:solidFill>
                <a:prstClr val="black"/>
              </a:solidFill>
            </a:endParaRPr>
          </a:p>
        </p:txBody>
      </p:sp>
      <p:pic>
        <p:nvPicPr>
          <p:cNvPr id="33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0369" y="3579549"/>
            <a:ext cx="584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1685" y="3577168"/>
            <a:ext cx="584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1066" y="3579549"/>
            <a:ext cx="584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4416" y="3577168"/>
            <a:ext cx="584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7766" y="3577168"/>
            <a:ext cx="584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6577" y="3578557"/>
            <a:ext cx="584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578756"/>
            <a:ext cx="584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" descr="グラフィックアート - 鶏 u12149976 - クリップアート、イラスト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4351" y="3578136"/>
            <a:ext cx="584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タイトル 42"/>
          <p:cNvSpPr>
            <a:spLocks noGrp="1"/>
          </p:cNvSpPr>
          <p:nvPr>
            <p:ph type="title"/>
          </p:nvPr>
        </p:nvSpPr>
        <p:spPr>
          <a:xfrm>
            <a:off x="222436" y="274638"/>
            <a:ext cx="8458975" cy="829821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Absence of reversion to virulent form </a:t>
            </a:r>
            <a:r>
              <a:rPr lang="en-US" altLang="ja-JP" sz="2800" dirty="0">
                <a:solidFill>
                  <a:srgbClr val="0033CC"/>
                </a:solidFill>
              </a:rPr>
              <a:t>(VICH GL41)</a:t>
            </a:r>
            <a:endParaRPr kumimoji="1" lang="ja-JP" altLang="en-US" sz="2800" dirty="0"/>
          </a:p>
        </p:txBody>
      </p:sp>
      <p:sp>
        <p:nvSpPr>
          <p:cNvPr id="30" name="下矢印 29"/>
          <p:cNvSpPr/>
          <p:nvPr/>
        </p:nvSpPr>
        <p:spPr>
          <a:xfrm rot="2700000">
            <a:off x="3597096" y="4899340"/>
            <a:ext cx="792163" cy="641323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11560" y="13314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</a:rPr>
              <a:t>(ex. Poultry viral</a:t>
            </a:r>
            <a:r>
              <a:rPr lang="ja-JP" altLang="en-US" dirty="0">
                <a:solidFill>
                  <a:prstClr val="black"/>
                </a:solidFill>
              </a:rPr>
              <a:t> </a:t>
            </a:r>
            <a:r>
              <a:rPr lang="en-US" altLang="ja-JP" dirty="0">
                <a:solidFill>
                  <a:prstClr val="black"/>
                </a:solidFill>
              </a:rPr>
              <a:t>vaccine)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23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111387"/>
              </p:ext>
            </p:extLst>
          </p:nvPr>
        </p:nvGraphicFramePr>
        <p:xfrm>
          <a:off x="179465" y="781202"/>
          <a:ext cx="8752286" cy="4227911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2925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6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Testing for: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Acceptance criterion (example)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Moisture (VICH GL26)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&lt;3%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Residual formaldehyde (VICH GL25)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&lt;0.05vol%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Sterility 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 bacteria or fungi should be present.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Mycoplasma (VICH GL34)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 mycoplasma should be present.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Virus content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At least 10</a:t>
                      </a:r>
                      <a:r>
                        <a:rPr kumimoji="1" lang="en-US" altLang="ja-JP" sz="2000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1" lang="en-US" altLang="ja-JP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TCID</a:t>
                      </a:r>
                      <a:r>
                        <a:rPr kumimoji="1" lang="en-US" altLang="ja-JP" sz="20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50</a:t>
                      </a:r>
                      <a:r>
                        <a:rPr kumimoji="1" lang="en-US" altLang="ja-JP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/dose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Target animal batch safety (Waiver of TABST: VICH GL50R*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and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55*)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 adverse effects should be observed. 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Potency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Neutralizing antibody titers &gt;8 in vaccinated animals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0" y="0"/>
            <a:ext cx="9157805" cy="524618"/>
          </a:xfrm>
          <a:solidFill>
            <a:srgbClr val="3366FF">
              <a:alpha val="50000"/>
            </a:srgbClr>
          </a:solidFill>
        </p:spPr>
        <p:txBody>
          <a:bodyPr>
            <a:noAutofit/>
          </a:bodyPr>
          <a:lstStyle/>
          <a:p>
            <a:r>
              <a:rPr lang="en-US" altLang="ja-JP" sz="2400" dirty="0"/>
              <a:t>Quality control testing (batch release)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89187" y="5097739"/>
            <a:ext cx="5301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*GL50 is available.</a:t>
            </a:r>
          </a:p>
          <a:p>
            <a:r>
              <a:rPr kumimoji="1" lang="en-US" altLang="ja-JP" dirty="0"/>
              <a:t>Revision of GL50 and development of GL55: in-process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794811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smtClean="0">
            <a:solidFill>
              <a:schemeClr val="bg1"/>
            </a:solidFill>
            <a:latin typeface="Arial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able of contents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Clos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3609</TotalTime>
  <Words>1020</Words>
  <Application>Microsoft Office PowerPoint</Application>
  <PresentationFormat>On-screen Show (4:3)</PresentationFormat>
  <Paragraphs>177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Arial Unicode MS</vt:lpstr>
      <vt:lpstr>ＭＳ Ｐゴシック</vt:lpstr>
      <vt:lpstr>MS UI Gothic</vt:lpstr>
      <vt:lpstr>Arial</vt:lpstr>
      <vt:lpstr>Calibri</vt:lpstr>
      <vt:lpstr>Calibri Light</vt:lpstr>
      <vt:lpstr>Segoe UI</vt:lpstr>
      <vt:lpstr>Wingdings</vt:lpstr>
      <vt:lpstr>Cover slide</vt:lpstr>
      <vt:lpstr>Office テーマ</vt:lpstr>
      <vt:lpstr>1_Office テーマ</vt:lpstr>
      <vt:lpstr>Table of contents</vt:lpstr>
      <vt:lpstr>ホワイト</vt:lpstr>
      <vt:lpstr>Closing slide</vt:lpstr>
      <vt:lpstr>PowerPoint Presentation</vt:lpstr>
      <vt:lpstr>Vaccines</vt:lpstr>
      <vt:lpstr>PowerPoint Presentation</vt:lpstr>
      <vt:lpstr>The Act on Securing Quality, Efficacy and Safety of Pharmaceuticals, Medical Devices, Regenerative and Cellular Therapy Products, Gene Therapy Products, and Cosmetics</vt:lpstr>
      <vt:lpstr>PowerPoint Presentation</vt:lpstr>
      <vt:lpstr>Appendix 1 The origin and background of the development</vt:lpstr>
      <vt:lpstr>Appendix 2 Physicochemical property of vaccine strain</vt:lpstr>
      <vt:lpstr>Absence of reversion to virulent form (VICH GL41)</vt:lpstr>
      <vt:lpstr>Quality control testing (batch release)</vt:lpstr>
      <vt:lpstr>Appendix 3 Protocol of production</vt:lpstr>
      <vt:lpstr>Appendix 5 Stability of Final product (Shelf life)</vt:lpstr>
      <vt:lpstr>Appendix 9 Target animal Safety test (TAS)</vt:lpstr>
      <vt:lpstr>Appendix 10  Efficacy</vt:lpstr>
      <vt:lpstr>Appendix 14 Clinical trial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on pestiviruses</dc:title>
  <dc:creator>Kozasa Takashi</dc:creator>
  <cp:lastModifiedBy>Herve Marion</cp:lastModifiedBy>
  <cp:revision>209</cp:revision>
  <dcterms:created xsi:type="dcterms:W3CDTF">2016-10-08T01:14:55Z</dcterms:created>
  <dcterms:modified xsi:type="dcterms:W3CDTF">2017-03-26T11:19:16Z</dcterms:modified>
</cp:coreProperties>
</file>