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9" r:id="rId1"/>
    <p:sldMasterId id="2147483941" r:id="rId2"/>
  </p:sldMasterIdLst>
  <p:notesMasterIdLst>
    <p:notesMasterId r:id="rId19"/>
  </p:notesMasterIdLst>
  <p:handoutMasterIdLst>
    <p:handoutMasterId r:id="rId20"/>
  </p:handoutMasterIdLst>
  <p:sldIdLst>
    <p:sldId id="433" r:id="rId3"/>
    <p:sldId id="463" r:id="rId4"/>
    <p:sldId id="453" r:id="rId5"/>
    <p:sldId id="454" r:id="rId6"/>
    <p:sldId id="455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61" r:id="rId18"/>
  </p:sldIdLst>
  <p:sldSz cx="12179300" cy="9134475" type="ledger"/>
  <p:notesSz cx="9945688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825625" indent="-454025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435225" indent="-606425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59A7"/>
    <a:srgbClr val="FFCC00"/>
    <a:srgbClr val="0000FF"/>
    <a:srgbClr val="252525"/>
    <a:srgbClr val="CC0066"/>
    <a:srgbClr val="990033"/>
    <a:srgbClr val="FEF3A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1" autoAdjust="0"/>
    <p:restoredTop sz="94660"/>
  </p:normalViewPr>
  <p:slideViewPr>
    <p:cSldViewPr>
      <p:cViewPr varScale="1">
        <p:scale>
          <a:sx n="46" d="100"/>
          <a:sy n="46" d="100"/>
        </p:scale>
        <p:origin x="1004" y="32"/>
      </p:cViewPr>
      <p:guideLst>
        <p:guide orient="horz" pos="218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9" d="100"/>
          <a:sy n="59" d="100"/>
        </p:scale>
        <p:origin x="-2532" y="-90"/>
      </p:cViewPr>
      <p:guideLst>
        <p:guide orient="horz" pos="2160"/>
        <p:guide pos="3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1AA28548-2468-4BA3-BEF1-4D2FC48E69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74431C51-A2D3-4DF6-91E4-CB44FB7597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0" y="0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772FD35-9314-4EDF-9AB5-2293D7B5C77E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6AC64ADB-5F74-4F20-9A39-907D6B47734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6B963BF3-76CE-4C4B-818B-8FB842DF3B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AEA5D6F-5B5C-415A-9AAE-A18599FE4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534EED8-8BC6-46A0-91A9-04576A969C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8379538-E2B5-4D30-99DC-C9DF32BAEE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3D56144-BAC5-4FCE-B856-4B06947431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91F5FF06-A959-4420-8E43-DB299BE91F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57550"/>
            <a:ext cx="729456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E79A9017-AC7C-4B43-937E-9F7FA3CB85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91AA8288-4F98-40B0-8215-FDBA49DDF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515100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36C570D-621C-4FD0-B767-26A02AABB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8" name="Picture 2" descr="ASEAN Overview PPT.jpg                                         007ACE6FMacPro                         C0EFC62C:">
            <a:extLst>
              <a:ext uri="{FF2B5EF4-FFF2-40B4-BE49-F238E27FC236}">
                <a16:creationId xmlns:a16="http://schemas.microsoft.com/office/drawing/2014/main" id="{B07ACC8D-CBCC-4DA3-8BE4-07F387A1F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556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 pitchFamily="-112" charset="0"/>
        <a:ea typeface="MS PGothic" pitchFamily="34" charset="-128"/>
        <a:cs typeface="ＭＳ Ｐゴシック" charset="0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 pitchFamily="-112" charset="0"/>
        <a:ea typeface="MS PGothic" pitchFamily="34" charset="-128"/>
        <a:cs typeface="ＭＳ Ｐゴシック" pitchFamily="34" charset="-128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 pitchFamily="-112" charset="0"/>
        <a:ea typeface="MS PGothic" pitchFamily="34" charset="-128"/>
        <a:cs typeface="ＭＳ Ｐゴシック" pitchFamily="34" charset="-128"/>
      </a:defRPr>
    </a:lvl3pPr>
    <a:lvl4pPr marL="182562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 pitchFamily="-112" charset="0"/>
        <a:ea typeface="MS PGothic" pitchFamily="34" charset="-128"/>
        <a:cs typeface="ＭＳ Ｐゴシック" pitchFamily="34" charset="-128"/>
      </a:defRPr>
    </a:lvl4pPr>
    <a:lvl5pPr marL="243522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" pitchFamily="-112" charset="0"/>
        <a:ea typeface="MS PGothic" pitchFamily="34" charset="-128"/>
        <a:cs typeface="ＭＳ Ｐゴシック" pitchFamily="34" charset="-128"/>
      </a:defRPr>
    </a:lvl5pPr>
    <a:lvl6pPr marL="3044723" algn="l" defTabSz="6089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6089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6089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6089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3F1400C-7BB4-4265-AC1C-E4C05AF4C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4FACC93-31B6-4363-BD97-BD8C7040E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แทนรูปบนภาพนิ่ง 1">
            <a:extLst>
              <a:ext uri="{FF2B5EF4-FFF2-40B4-BE49-F238E27FC236}">
                <a16:creationId xmlns:a16="http://schemas.microsoft.com/office/drawing/2014/main" id="{9B5B6D98-77B3-427F-9F59-B7A221656C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ตัวแทนบันทึกย่อ 2">
            <a:extLst>
              <a:ext uri="{FF2B5EF4-FFF2-40B4-BE49-F238E27FC236}">
                <a16:creationId xmlns:a16="http://schemas.microsoft.com/office/drawing/2014/main" id="{E49C0443-5603-4283-A4D8-21F7A1698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>
              <a:latin typeface="Times" panose="02020603050405020304" pitchFamily="18" charset="0"/>
            </a:endParaRPr>
          </a:p>
        </p:txBody>
      </p:sp>
      <p:sp>
        <p:nvSpPr>
          <p:cNvPr id="31748" name="ตัวแทนหมายเลขภาพนิ่ง 3">
            <a:extLst>
              <a:ext uri="{FF2B5EF4-FFF2-40B4-BE49-F238E27FC236}">
                <a16:creationId xmlns:a16="http://schemas.microsoft.com/office/drawing/2014/main" id="{C4EF5BCA-2CFF-451B-8FB5-7EF9FDA34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3CF68D-3778-43F3-A81D-300E72D6AC21}" type="slidenum">
              <a:rPr lang="th-TH" altLang="en-US">
                <a:solidFill>
                  <a:srgbClr val="000000"/>
                </a:solidFill>
              </a:rPr>
              <a:pPr/>
              <a:t>13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แทนรูปบนภาพนิ่ง 1">
            <a:extLst>
              <a:ext uri="{FF2B5EF4-FFF2-40B4-BE49-F238E27FC236}">
                <a16:creationId xmlns:a16="http://schemas.microsoft.com/office/drawing/2014/main" id="{3AA86DB6-28E4-4856-A148-2DC9C09F52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ตัวแทนบันทึกย่อ 2">
            <a:extLst>
              <a:ext uri="{FF2B5EF4-FFF2-40B4-BE49-F238E27FC236}">
                <a16:creationId xmlns:a16="http://schemas.microsoft.com/office/drawing/2014/main" id="{5FA7D7A8-B8DF-4C9A-B26B-A5B468F4B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>
              <a:latin typeface="Times" panose="02020603050405020304" pitchFamily="18" charset="0"/>
            </a:endParaRPr>
          </a:p>
        </p:txBody>
      </p:sp>
      <p:sp>
        <p:nvSpPr>
          <p:cNvPr id="33796" name="ตัวแทนหมายเลขภาพนิ่ง 3">
            <a:extLst>
              <a:ext uri="{FF2B5EF4-FFF2-40B4-BE49-F238E27FC236}">
                <a16:creationId xmlns:a16="http://schemas.microsoft.com/office/drawing/2014/main" id="{7436CFC5-7BC9-4173-B8CF-E0BD03F3C6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D77FFED-949A-43A3-BBF6-33DC8997F530}" type="slidenum">
              <a:rPr lang="th-TH" altLang="en-US">
                <a:solidFill>
                  <a:srgbClr val="000000"/>
                </a:solidFill>
              </a:rPr>
              <a:pPr/>
              <a:t>14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1"/>
            <a:ext cx="10352405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472" y="5176202"/>
            <a:ext cx="9400933" cy="2334366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tx1"/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BE3B4-45CC-4BD4-B2D2-BA934C8C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D480-9CD2-40CF-83BA-7B61A17D0671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58E4-E59A-488F-B68F-4773D695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00664-E54C-489B-8DD1-49E3D584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F684-7CA5-43BC-BDC7-E9EF6A31D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4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0EB-FFB3-4B4D-B9CB-18ED28A7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969A-894E-4195-A063-FF9DD5E05A27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B268-6E54-4E29-899A-181FAE4D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79933-68ED-4B13-A898-B2EB4DB9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25D4-8D37-4CB0-8F90-1385393EA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6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5"/>
            <a:ext cx="2740343" cy="7793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5"/>
            <a:ext cx="8018039" cy="7793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7CE9D-826D-44A4-989D-F578C32C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AEA9-4EEA-4E2E-9FE7-08CC7A3768C9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7E957-1474-457B-B9C2-10B5CD63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A7835-32C2-4C22-8BBD-AC1B94E4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6B23-605E-43B2-A33C-CF8F15B5E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6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0B75520-F1C4-4623-9CFF-1F5FF4B7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A63D76D-7E49-45DB-995E-9C2EB476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B0328262-6122-4B68-9F4A-7CA420AF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42FCFC-9C57-4520-814F-69691D029E8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61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F2BFE81-4735-4AEC-832D-E8B6151A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7C8821A-DA86-4800-8C9F-296A80D3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C24A81CB-95EA-40A3-B6AB-92CC4C94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05B8EB-DFC8-4F5F-B8B8-B440B2361EC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07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10B2C50-35E4-4EAB-93DA-82108A0B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2844399-C7A5-43FB-9934-63CCDEB8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5BC2A7AC-FC40-4738-BCBC-00BD81B1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C0FB63-B6D5-426C-A435-44FFE830691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42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FDB29C7-D731-42FC-AF78-EA68EA2D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FE748D9-1062-4FEE-8EF0-8904BB43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>
            <a:extLst>
              <a:ext uri="{FF2B5EF4-FFF2-40B4-BE49-F238E27FC236}">
                <a16:creationId xmlns:a16="http://schemas.microsoft.com/office/drawing/2014/main" id="{AC059520-236C-4119-983B-A12613EF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D08715-6B18-473F-A05C-CB2E31D5725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149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D8BF226-E593-4769-8D8A-CDA1B09F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35A9203-0CCF-41FE-AB60-2D34B429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>
            <a:extLst>
              <a:ext uri="{FF2B5EF4-FFF2-40B4-BE49-F238E27FC236}">
                <a16:creationId xmlns:a16="http://schemas.microsoft.com/office/drawing/2014/main" id="{88C47923-EB0D-467E-93B7-2FCA9E25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73160D-204E-4CD9-84CA-847DC94C52B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26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FB5151D-FE4C-433F-9D92-1AFEA1E8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0BD7BF6-40E5-4074-9EC3-76B8AA77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>
            <a:extLst>
              <a:ext uri="{FF2B5EF4-FFF2-40B4-BE49-F238E27FC236}">
                <a16:creationId xmlns:a16="http://schemas.microsoft.com/office/drawing/2014/main" id="{1D2B378A-EFBB-4630-9E1D-73F69950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2EEED9-16F5-4843-B0EF-0CC753E3FA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525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AC6DB51-FE6C-47F9-ABBB-55067D72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2A28FC1-867C-40B4-AB1C-D8CBBF98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>
            <a:extLst>
              <a:ext uri="{FF2B5EF4-FFF2-40B4-BE49-F238E27FC236}">
                <a16:creationId xmlns:a16="http://schemas.microsoft.com/office/drawing/2014/main" id="{5C2256E5-2F6E-42AE-9EED-51039F83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1BC3BA-FD55-45B2-84BF-3BA93E2310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7685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7CC2A9E-8E9F-4CA0-97E0-F53EFA9C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2655BE1-EE52-4B28-88EA-4073683B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>
            <a:extLst>
              <a:ext uri="{FF2B5EF4-FFF2-40B4-BE49-F238E27FC236}">
                <a16:creationId xmlns:a16="http://schemas.microsoft.com/office/drawing/2014/main" id="{BF582B49-0AB8-42DB-81FF-7684FA28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B0C98-CDD6-43DF-9B8E-474AC70CF2B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70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BB5D-F4B5-4904-A5E2-7FB4CED3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8987-B7B3-405A-B483-6D9BE7AB6E3D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EAFA-9F10-4387-95E5-5046FE8D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7AE59-CEE6-41C0-B74C-741E3EA3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ABBC-1F33-4EAE-87F8-2AD4C430A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30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91C9E72-A031-47E9-96BD-EF611E9E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9B51AB8-4B50-41B6-8F55-8F2D7ABB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>
            <a:extLst>
              <a:ext uri="{FF2B5EF4-FFF2-40B4-BE49-F238E27FC236}">
                <a16:creationId xmlns:a16="http://schemas.microsoft.com/office/drawing/2014/main" id="{B2A105DD-37FD-4ACA-88DF-C9AE2AC5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BA98C-B674-4456-A4E0-FCE940CAF3C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8311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24C9F71-8D47-4AB6-8110-975425DF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00A686B-F099-4A4C-A8E4-DFC74CD0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ED392228-54C2-4248-A2ED-F99E67C5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D8E8C1-BDC6-48AE-A20D-BD6D9D3E276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7103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6FE0DC2-7AE2-42ED-A434-1210FCBD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50FECB9-E8FB-47FB-AC34-567BAA30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43DFEB5C-FA23-455C-8A75-5A92D7D3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84D401-703B-48B4-89D8-3EEFE217BFE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2330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FFA7D024-237E-48B4-8CE2-83C8F0A0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marL="14827" fontAlgn="base">
              <a:spcBef>
                <a:spcPct val="0"/>
              </a:spcBef>
              <a:spcAft>
                <a:spcPct val="0"/>
              </a:spcAft>
              <a:defRPr sz="1865" b="1" i="0" smtClean="0">
                <a:solidFill>
                  <a:prstClr val="white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</a:t>
            </a:r>
            <a:r>
              <a:rPr lang="en-US" spc="140"/>
              <a:t>o</a:t>
            </a:r>
            <a:r>
              <a:rPr lang="en-US"/>
              <a:t>m</a:t>
            </a:r>
            <a:r>
              <a:rPr lang="en-US" spc="-204"/>
              <a:t> </a:t>
            </a:r>
            <a:r>
              <a:rPr lang="en-US" spc="164"/>
              <a:t>p</a:t>
            </a:r>
            <a:r>
              <a:rPr lang="en-US" spc="204"/>
              <a:t>a</a:t>
            </a:r>
            <a:r>
              <a:rPr lang="en-US" spc="186"/>
              <a:t>n</a:t>
            </a:r>
            <a:r>
              <a:rPr lang="en-US"/>
              <a:t>y </a:t>
            </a:r>
            <a:r>
              <a:rPr lang="en-US" spc="-228"/>
              <a:t> </a:t>
            </a:r>
            <a:r>
              <a:rPr lang="en-US" spc="47"/>
              <a:t>L</a:t>
            </a:r>
            <a:r>
              <a:rPr lang="en-US" spc="140"/>
              <a:t>o</a:t>
            </a:r>
            <a:r>
              <a:rPr lang="en-US" spc="164"/>
              <a:t>g</a:t>
            </a:r>
            <a:r>
              <a:rPr lang="en-US"/>
              <a:t>o</a:t>
            </a:r>
            <a:endParaRPr lang="en-US" dirty="0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54A1B09A-2130-4CB7-BCB9-DE318C5F21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EBB20E6-7BAD-4425-A4F5-396A1B58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DFA5DB-2FF1-4B9E-8465-3ADA3D2EC57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53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1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0D4F-256A-4C44-AF9E-03120C40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131D-414D-4086-B98A-1E32C6AD8CF9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27FAF-9B9C-400E-9A92-C2D7A759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3C30C-F0FE-4FB4-84E3-579973BD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45E2-5556-49C0-8E4B-15855439B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05A5FD-CF31-43BB-9EB3-7329E970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192B-6F72-463A-A416-7AA5607A8294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7D6E41-CB4D-4533-8530-5247DA49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8063F-11C0-479C-BDDA-CEAAE313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646B-F983-478E-96C8-81CE20F8E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8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473906"/>
            <a:ext cx="5381306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332603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2473906"/>
            <a:ext cx="538342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332603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4EF578-EA8B-45F3-9CB9-DD10C435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B7DD-D505-49C4-B4B8-3F1D64B901C1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6CFA86-1AD0-44C6-AF61-D201387B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1D514A-71DC-4F04-AC03-4EDD0BA0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F007-2B4E-4306-8EA9-0AA09948C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412EF8-0F0D-4D04-8D7C-1D3BE9D3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E5C4-08A5-4FB5-9BDF-01E6C83E3C20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15E405A-45E4-47C2-BDB3-564D6B6E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88EFC3-6127-458E-ACF4-0AAD850F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DB33-226E-4FE9-89D9-171E9EFA2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7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AD8964-6027-45FD-AF44-FCB45CE2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31AB-EC37-46DF-AED8-B61D089EACF7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260E2F-CEC3-47DC-B65C-A9A9229C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19C54A-F779-46F6-9A7F-274D0807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CD1B-F2D6-4023-A098-24262FA1C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9"/>
            <a:ext cx="4006906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6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1C2E11-A395-45F8-8F89-9F9283E3A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C3B0-2665-4274-813C-D40BE6E4B2CF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D92D38-B62E-42A3-9F9E-DF60DF42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031139-D81D-4D21-BADE-8B46A472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5861-86A5-4FD3-838D-9058391E1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DC9D45-0D3D-4A0C-9860-AD4A1A2E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0A84-9BE3-49D3-ACCF-9FF35C48F7F9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29A86B-7128-49A4-9BBE-34C41238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7C90DC-388C-4A60-B687-FF815D10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FC02-8384-4FB6-8C60-7B14EEC4D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4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C2AF9E6-38C0-4FDD-81A0-651A012723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50913" y="1331913"/>
            <a:ext cx="95154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89" tIns="60894" rIns="121789" bIns="608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4D6A42-8C20-4A58-901B-2A92907E07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50913" y="2211388"/>
            <a:ext cx="951547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89" tIns="60894" rIns="121789" bIns="60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C621F-B103-4437-A389-AF2544515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8466138"/>
            <a:ext cx="2841625" cy="485775"/>
          </a:xfrm>
          <a:prstGeom prst="rect">
            <a:avLst/>
          </a:prstGeom>
        </p:spPr>
        <p:txBody>
          <a:bodyPr vert="horz" wrap="square" lIns="121789" tIns="60894" rIns="121789" bIns="6089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32DFFBF-D623-4E93-919E-3037A4B96DD8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487EE-BF60-4AF7-95AD-B8E475592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0838" y="8466138"/>
            <a:ext cx="3857625" cy="485775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3E07-F591-44EE-AEAF-0AD9220E3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8075" y="8466138"/>
            <a:ext cx="2841625" cy="485775"/>
          </a:xfrm>
          <a:prstGeom prst="rect">
            <a:avLst/>
          </a:prstGeom>
        </p:spPr>
        <p:txBody>
          <a:bodyPr vert="horz" wrap="square" lIns="121789" tIns="60894" rIns="121789" bIns="6089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E6A661-7B5F-4D5A-9683-7D44B1E80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9C3C55AA-20F2-481A-B6E1-00AAAB40F3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517"/>
          <a:stretch>
            <a:fillRect/>
          </a:stretch>
        </p:blipFill>
        <p:spPr bwMode="auto">
          <a:xfrm>
            <a:off x="0" y="0"/>
            <a:ext cx="1217453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>
            <a:extLst>
              <a:ext uri="{FF2B5EF4-FFF2-40B4-BE49-F238E27FC236}">
                <a16:creationId xmlns:a16="http://schemas.microsoft.com/office/drawing/2014/main" id="{569920F7-0303-4687-AF91-C26076DEBF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7358063"/>
            <a:ext cx="109537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600" kern="1200">
          <a:solidFill>
            <a:srgbClr val="2C59A7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600">
          <a:solidFill>
            <a:srgbClr val="2C59A7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600">
          <a:solidFill>
            <a:srgbClr val="2C59A7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600">
          <a:solidFill>
            <a:srgbClr val="2C59A7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600">
          <a:solidFill>
            <a:srgbClr val="2C59A7"/>
          </a:solidFill>
          <a:latin typeface="Arial" charset="0"/>
          <a:ea typeface="MS PGothic" pitchFamily="34" charset="-128"/>
          <a:cs typeface="Arial" charset="0"/>
        </a:defRPr>
      </a:lvl5pPr>
      <a:lvl6pPr marL="608945" algn="l" rtl="0" fontAlgn="base">
        <a:spcBef>
          <a:spcPct val="0"/>
        </a:spcBef>
        <a:spcAft>
          <a:spcPct val="0"/>
        </a:spcAft>
        <a:defRPr sz="5600">
          <a:solidFill>
            <a:srgbClr val="2C59A7"/>
          </a:solidFill>
          <a:latin typeface="Arial" charset="0"/>
          <a:cs typeface="Arial" charset="0"/>
        </a:defRPr>
      </a:lvl6pPr>
      <a:lvl7pPr marL="1217889" algn="l" rtl="0" fontAlgn="base">
        <a:spcBef>
          <a:spcPct val="0"/>
        </a:spcBef>
        <a:spcAft>
          <a:spcPct val="0"/>
        </a:spcAft>
        <a:defRPr sz="5600">
          <a:solidFill>
            <a:srgbClr val="2C59A7"/>
          </a:solidFill>
          <a:latin typeface="Arial" charset="0"/>
          <a:cs typeface="Arial" charset="0"/>
        </a:defRPr>
      </a:lvl7pPr>
      <a:lvl8pPr marL="1826834" algn="l" rtl="0" fontAlgn="base">
        <a:spcBef>
          <a:spcPct val="0"/>
        </a:spcBef>
        <a:spcAft>
          <a:spcPct val="0"/>
        </a:spcAft>
        <a:defRPr sz="5600">
          <a:solidFill>
            <a:srgbClr val="2C59A7"/>
          </a:solidFill>
          <a:latin typeface="Arial" charset="0"/>
          <a:cs typeface="Arial" charset="0"/>
        </a:defRPr>
      </a:lvl8pPr>
      <a:lvl9pPr marL="2435779" algn="l" rtl="0" fontAlgn="base">
        <a:spcBef>
          <a:spcPct val="0"/>
        </a:spcBef>
        <a:spcAft>
          <a:spcPct val="0"/>
        </a:spcAft>
        <a:defRPr sz="5600">
          <a:solidFill>
            <a:srgbClr val="2C59A7"/>
          </a:solidFill>
          <a:latin typeface="Arial" charset="0"/>
          <a:cs typeface="Arial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5208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21304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7400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DFE9C5D-BE1A-4B9C-8AB2-1E797195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60100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B9F7F9B-924A-479D-9BE3-3D0BA2E41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32013"/>
            <a:ext cx="10960100" cy="6027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6F4D41E-313A-47EF-B298-8B7F803D5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8466138"/>
            <a:ext cx="284162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98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291F2A2-BEF5-4D96-BDED-5EA2DE24D67F}" type="datetimeFigureOut">
              <a:rPr lang="th-TH"/>
              <a:pPr>
                <a:defRPr/>
              </a:pPr>
              <a:t>13/11/60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2F55B9-CD4A-478B-B692-9A78C552F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0838" y="8466138"/>
            <a:ext cx="385762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8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id="{363CD332-9C24-4E90-AC1D-A6367271F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8075" y="8466138"/>
            <a:ext cx="284162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98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0316DB8-5BD9-4FE9-8167-55831BE7F61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7889" rtl="0" eaLnBrk="1" latinLnBrk="0" hangingPunct="1"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3729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3729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3729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3729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3729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3729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37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ean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0AB80CB2-F3B2-455D-B9C5-B74F795A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7432675"/>
            <a:ext cx="77200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9" tIns="60894" rIns="121789" bIns="60894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b="1">
                <a:solidFill>
                  <a:srgbClr val="000090"/>
                </a:solidFill>
              </a:rPr>
              <a:t>9th VICH Outreach Forum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b="1">
                <a:solidFill>
                  <a:srgbClr val="000090"/>
                </a:solidFill>
              </a:rPr>
              <a:t>14-15 Nov</a:t>
            </a:r>
            <a:r>
              <a:rPr lang="id-ID" altLang="en-US" sz="2100" b="1">
                <a:solidFill>
                  <a:srgbClr val="000090"/>
                </a:solidFill>
              </a:rPr>
              <a:t> 201</a:t>
            </a:r>
            <a:r>
              <a:rPr lang="en-US" altLang="en-US" sz="2100" b="1">
                <a:solidFill>
                  <a:srgbClr val="000090"/>
                </a:solidFill>
              </a:rPr>
              <a:t>7, TOKYO</a:t>
            </a:r>
            <a:r>
              <a:rPr lang="id-ID" altLang="en-US" sz="2100" b="1">
                <a:solidFill>
                  <a:srgbClr val="000090"/>
                </a:solidFill>
              </a:rPr>
              <a:t>, </a:t>
            </a:r>
            <a:r>
              <a:rPr lang="en-US" altLang="en-US" sz="2100" b="1">
                <a:solidFill>
                  <a:srgbClr val="000090"/>
                </a:solidFill>
              </a:rPr>
              <a:t>JAPAN</a:t>
            </a:r>
            <a:endParaRPr lang="id-ID" altLang="en-US" sz="2100" b="1">
              <a:solidFill>
                <a:srgbClr val="000090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CB0ADD2-E12F-4A84-A95D-878A7A7D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479675"/>
            <a:ext cx="112649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9" tIns="60894" rIns="121789" bIns="60894"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90"/>
                </a:solidFill>
              </a:rPr>
              <a:t>ASEAN Cooperation on Veterinary Products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000" b="1">
              <a:solidFill>
                <a:srgbClr val="00009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90"/>
                </a:solidFill>
              </a:rPr>
              <a:t>&amp; ASEAN Registration of Animal Vaccine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000" b="1">
              <a:solidFill>
                <a:srgbClr val="00009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/>
              <a:t> </a:t>
            </a:r>
            <a:endParaRPr lang="en-US" altLang="en-US" sz="40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9B408FDB-03CD-4B8C-9EA6-BA14DB591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38" y="5200650"/>
            <a:ext cx="77200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9" tIns="60894" rIns="121789" bIns="60894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2100" b="1">
                <a:solidFill>
                  <a:srgbClr val="FF0000"/>
                </a:solidFill>
              </a:rPr>
              <a:t>ASEAN National F</a:t>
            </a:r>
            <a:r>
              <a:rPr lang="en-US" altLang="en-US" sz="2100" b="1">
                <a:solidFill>
                  <a:srgbClr val="FF0000"/>
                </a:solidFill>
              </a:rPr>
              <a:t>o</a:t>
            </a:r>
            <a:r>
              <a:rPr lang="id-ID" altLang="en-US" sz="2100" b="1">
                <a:solidFill>
                  <a:srgbClr val="FF0000"/>
                </a:solidFill>
              </a:rPr>
              <a:t>cal Points on Veterinary Product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EF955594-EFC7-47A4-AE6C-0F532AD60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975" y="-131763"/>
            <a:ext cx="12179300" cy="91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693A3482-4586-4403-8695-798AA2359A9F}"/>
              </a:ext>
            </a:extLst>
          </p:cNvPr>
          <p:cNvSpPr txBox="1"/>
          <p:nvPr/>
        </p:nvSpPr>
        <p:spPr>
          <a:xfrm>
            <a:off x="1014413" y="1114425"/>
            <a:ext cx="10150475" cy="14763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539875" indent="-152400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b="1" u="sng">
                <a:solidFill>
                  <a:srgbClr val="6B8323"/>
                </a:solidFill>
                <a:cs typeface="Arial" panose="020B0604020202020204" pitchFamily="34" charset="0"/>
              </a:rPr>
              <a:t>Stages  of  </a:t>
            </a:r>
            <a:r>
              <a:rPr lang="en-US" altLang="en-US" sz="4700" b="1" u="sng">
                <a:solidFill>
                  <a:srgbClr val="77933C"/>
                </a:solidFill>
                <a:cs typeface="Arial" panose="020B0604020202020204" pitchFamily="34" charset="0"/>
              </a:rPr>
              <a:t>Preparation</a:t>
            </a:r>
            <a:r>
              <a:rPr lang="en-US" altLang="en-US" sz="4700" b="1" u="sng">
                <a:solidFill>
                  <a:srgbClr val="6B8323"/>
                </a:solidFill>
                <a:cs typeface="Arial" panose="020B0604020202020204" pitchFamily="34" charset="0"/>
              </a:rPr>
              <a:t>  and  Submissio n</a:t>
            </a:r>
            <a:r>
              <a:rPr lang="en-US" altLang="en-US" sz="4700" b="1">
                <a:solidFill>
                  <a:srgbClr val="6B8323"/>
                </a:solidFill>
                <a:cs typeface="Arial" panose="020B0604020202020204" pitchFamily="34" charset="0"/>
              </a:rPr>
              <a:t> </a:t>
            </a:r>
            <a:r>
              <a:rPr lang="en-US" altLang="en-US" sz="4700" b="1" u="sng">
                <a:solidFill>
                  <a:srgbClr val="6B8323"/>
                </a:solidFill>
                <a:cs typeface="Arial" panose="020B0604020202020204" pitchFamily="34" charset="0"/>
              </a:rPr>
              <a:t>of  Registration  Documents</a:t>
            </a:r>
            <a:endParaRPr lang="en-US" altLang="en-US" sz="4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40F8D6B-D619-44AA-B5C1-CE448AD7AAA8}"/>
              </a:ext>
            </a:extLst>
          </p:cNvPr>
          <p:cNvSpPr txBox="1"/>
          <p:nvPr/>
        </p:nvSpPr>
        <p:spPr>
          <a:xfrm>
            <a:off x="1082675" y="2676525"/>
            <a:ext cx="10013950" cy="49069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5875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4F6228"/>
                </a:solidFill>
                <a:cs typeface="Arial" panose="020B0604020202020204" pitchFamily="34" charset="0"/>
              </a:rPr>
              <a:t>Application  forms  are  available  at  the  ASEAN National Focal Points for Veterinary Products or at   the   Animal   Vaccine   Authority   of   ASEAN Member States</a:t>
            </a:r>
            <a:r>
              <a:rPr lang="th-TH" altLang="en-US" sz="3300" b="1">
                <a:solidFill>
                  <a:srgbClr val="4F6228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>
                <a:solidFill>
                  <a:srgbClr val="4F6228"/>
                </a:solidFill>
                <a:cs typeface="Arial" panose="020B0604020202020204" pitchFamily="34" charset="0"/>
              </a:rPr>
              <a:t>or can be downloaded from www.asean.org</a:t>
            </a:r>
            <a:endParaRPr lang="th-TH" altLang="en-US" sz="3300" b="1">
              <a:solidFill>
                <a:srgbClr val="4F6228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4F6228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ts val="2325"/>
              </a:spcBef>
              <a:buFontTx/>
              <a:buNone/>
            </a:pPr>
            <a:r>
              <a:rPr lang="en-US" altLang="en-US" sz="3300" b="1">
                <a:solidFill>
                  <a:srgbClr val="4F6228"/>
                </a:solidFill>
                <a:cs typeface="Arial" panose="020B0604020202020204" pitchFamily="34" charset="0"/>
              </a:rPr>
              <a:t>Submit</a:t>
            </a:r>
            <a:r>
              <a:rPr lang="th-TH" altLang="en-US" sz="3300" b="1">
                <a:solidFill>
                  <a:srgbClr val="4F6228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>
                <a:solidFill>
                  <a:srgbClr val="4F6228"/>
                </a:solidFill>
                <a:cs typeface="Arial" panose="020B0604020202020204" pitchFamily="34" charset="0"/>
              </a:rPr>
              <a:t>the</a:t>
            </a:r>
            <a:r>
              <a:rPr lang="th-TH" altLang="en-US" sz="3300" b="1">
                <a:solidFill>
                  <a:srgbClr val="4F6228"/>
                </a:solidFill>
                <a:cs typeface="Arial" panose="020B0604020202020204" pitchFamily="34" charset="0"/>
              </a:rPr>
              <a:t> </a:t>
            </a:r>
            <a:r>
              <a:rPr lang="en-US" altLang="en-US" sz="3300" b="1">
                <a:solidFill>
                  <a:srgbClr val="4F6228"/>
                </a:solidFill>
                <a:cs typeface="Arial" panose="020B0604020202020204" pitchFamily="34" charset="0"/>
              </a:rPr>
              <a:t>application forms and related documents   (Vaccine   Dossier)   to   the   National Focal Point for Animal vaccine (ANFPVP) of ASEAN Member States for preliminary evaluation</a:t>
            </a:r>
            <a:endParaRPr lang="en-US" altLang="en-US" sz="3300">
              <a:solidFill>
                <a:srgbClr val="4F6228"/>
              </a:solidFill>
              <a:cs typeface="Arial" panose="020B060402020202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18A459A-0364-430C-B6E2-5B48489F2A0E}"/>
              </a:ext>
            </a:extLst>
          </p:cNvPr>
          <p:cNvSpPr/>
          <p:nvPr/>
        </p:nvSpPr>
        <p:spPr>
          <a:xfrm>
            <a:off x="0" y="2644775"/>
            <a:ext cx="1047750" cy="1558925"/>
          </a:xfrm>
          <a:custGeom>
            <a:avLst/>
            <a:gdLst/>
            <a:ahLst/>
            <a:cxnLst/>
            <a:rect l="l" t="t" r="r" b="b"/>
            <a:pathLst>
              <a:path w="786764" h="1169670">
                <a:moveTo>
                  <a:pt x="393191" y="0"/>
                </a:moveTo>
                <a:lnTo>
                  <a:pt x="329410" y="7662"/>
                </a:lnTo>
                <a:lnTo>
                  <a:pt x="268906" y="29846"/>
                </a:lnTo>
                <a:lnTo>
                  <a:pt x="212490" y="65343"/>
                </a:lnTo>
                <a:lnTo>
                  <a:pt x="160970" y="112946"/>
                </a:lnTo>
                <a:lnTo>
                  <a:pt x="115157" y="171449"/>
                </a:lnTo>
                <a:lnTo>
                  <a:pt x="94642" y="204411"/>
                </a:lnTo>
                <a:lnTo>
                  <a:pt x="75858" y="239645"/>
                </a:lnTo>
                <a:lnTo>
                  <a:pt x="58905" y="277001"/>
                </a:lnTo>
                <a:lnTo>
                  <a:pt x="43884" y="316327"/>
                </a:lnTo>
                <a:lnTo>
                  <a:pt x="30896" y="357473"/>
                </a:lnTo>
                <a:lnTo>
                  <a:pt x="20043" y="400287"/>
                </a:lnTo>
                <a:lnTo>
                  <a:pt x="11426" y="444620"/>
                </a:lnTo>
                <a:lnTo>
                  <a:pt x="5145" y="490319"/>
                </a:lnTo>
                <a:lnTo>
                  <a:pt x="1303" y="537235"/>
                </a:lnTo>
                <a:lnTo>
                  <a:pt x="0" y="585215"/>
                </a:lnTo>
                <a:lnTo>
                  <a:pt x="1303" y="633191"/>
                </a:lnTo>
                <a:lnTo>
                  <a:pt x="5145" y="680091"/>
                </a:lnTo>
                <a:lnTo>
                  <a:pt x="11426" y="725765"/>
                </a:lnTo>
                <a:lnTo>
                  <a:pt x="20043" y="770064"/>
                </a:lnTo>
                <a:lnTo>
                  <a:pt x="30896" y="812839"/>
                </a:lnTo>
                <a:lnTo>
                  <a:pt x="43884" y="853939"/>
                </a:lnTo>
                <a:lnTo>
                  <a:pt x="58905" y="893215"/>
                </a:lnTo>
                <a:lnTo>
                  <a:pt x="75858" y="930517"/>
                </a:lnTo>
                <a:lnTo>
                  <a:pt x="94642" y="965696"/>
                </a:lnTo>
                <a:lnTo>
                  <a:pt x="115157" y="998600"/>
                </a:lnTo>
                <a:lnTo>
                  <a:pt x="160970" y="1056991"/>
                </a:lnTo>
                <a:lnTo>
                  <a:pt x="212490" y="1104491"/>
                </a:lnTo>
                <a:lnTo>
                  <a:pt x="268906" y="1139903"/>
                </a:lnTo>
                <a:lnTo>
                  <a:pt x="329410" y="1162028"/>
                </a:lnTo>
                <a:lnTo>
                  <a:pt x="393191" y="1169669"/>
                </a:lnTo>
                <a:lnTo>
                  <a:pt x="425442" y="1167734"/>
                </a:lnTo>
                <a:lnTo>
                  <a:pt x="487685" y="1152701"/>
                </a:lnTo>
                <a:lnTo>
                  <a:pt x="546246" y="1123783"/>
                </a:lnTo>
                <a:lnTo>
                  <a:pt x="600315" y="1082177"/>
                </a:lnTo>
                <a:lnTo>
                  <a:pt x="649083" y="1029082"/>
                </a:lnTo>
                <a:lnTo>
                  <a:pt x="691741" y="965696"/>
                </a:lnTo>
                <a:lnTo>
                  <a:pt x="710525" y="930517"/>
                </a:lnTo>
                <a:lnTo>
                  <a:pt x="727478" y="893215"/>
                </a:lnTo>
                <a:lnTo>
                  <a:pt x="742499" y="853939"/>
                </a:lnTo>
                <a:lnTo>
                  <a:pt x="755487" y="812839"/>
                </a:lnTo>
                <a:lnTo>
                  <a:pt x="766340" y="770064"/>
                </a:lnTo>
                <a:lnTo>
                  <a:pt x="774957" y="725765"/>
                </a:lnTo>
                <a:lnTo>
                  <a:pt x="781238" y="680091"/>
                </a:lnTo>
                <a:lnTo>
                  <a:pt x="785080" y="633191"/>
                </a:lnTo>
                <a:lnTo>
                  <a:pt x="786383" y="585215"/>
                </a:lnTo>
                <a:lnTo>
                  <a:pt x="785080" y="537235"/>
                </a:lnTo>
                <a:lnTo>
                  <a:pt x="781238" y="490319"/>
                </a:lnTo>
                <a:lnTo>
                  <a:pt x="774957" y="444620"/>
                </a:lnTo>
                <a:lnTo>
                  <a:pt x="766340" y="400287"/>
                </a:lnTo>
                <a:lnTo>
                  <a:pt x="755487" y="357473"/>
                </a:lnTo>
                <a:lnTo>
                  <a:pt x="742499" y="316327"/>
                </a:lnTo>
                <a:lnTo>
                  <a:pt x="727478" y="277001"/>
                </a:lnTo>
                <a:lnTo>
                  <a:pt x="710525" y="239645"/>
                </a:lnTo>
                <a:lnTo>
                  <a:pt x="691741" y="204411"/>
                </a:lnTo>
                <a:lnTo>
                  <a:pt x="671226" y="171449"/>
                </a:lnTo>
                <a:lnTo>
                  <a:pt x="625413" y="112946"/>
                </a:lnTo>
                <a:lnTo>
                  <a:pt x="573893" y="65343"/>
                </a:lnTo>
                <a:lnTo>
                  <a:pt x="517477" y="29846"/>
                </a:lnTo>
                <a:lnTo>
                  <a:pt x="456973" y="7662"/>
                </a:lnTo>
                <a:lnTo>
                  <a:pt x="393191" y="0"/>
                </a:lnTo>
                <a:close/>
              </a:path>
            </a:pathLst>
          </a:custGeom>
          <a:solidFill>
            <a:srgbClr val="B6D063"/>
          </a:solidFill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397">
              <a:solidFill>
                <a:prstClr val="black"/>
              </a:solidFill>
            </a:endParaRPr>
          </a:p>
        </p:txBody>
      </p:sp>
      <p:sp>
        <p:nvSpPr>
          <p:cNvPr id="27654" name="object 8">
            <a:extLst>
              <a:ext uri="{FF2B5EF4-FFF2-40B4-BE49-F238E27FC236}">
                <a16:creationId xmlns:a16="http://schemas.microsoft.com/office/drawing/2014/main" id="{3C8BBA72-3DDF-4276-9575-E7960A9B0680}"/>
              </a:ext>
            </a:extLst>
          </p:cNvPr>
          <p:cNvSpPr>
            <a:spLocks/>
          </p:cNvSpPr>
          <p:nvPr/>
        </p:nvSpPr>
        <p:spPr bwMode="auto">
          <a:xfrm>
            <a:off x="392113" y="3032125"/>
            <a:ext cx="225425" cy="455613"/>
          </a:xfrm>
          <a:custGeom>
            <a:avLst/>
            <a:gdLst>
              <a:gd name="T0" fmla="*/ 166877 w 245110"/>
              <a:gd name="T1" fmla="*/ 0 h 463550"/>
              <a:gd name="T2" fmla="*/ 177545 w 245110"/>
              <a:gd name="T3" fmla="*/ 0 h 463550"/>
              <a:gd name="T4" fmla="*/ 177545 w 245110"/>
              <a:gd name="T5" fmla="*/ 371855 h 463550"/>
              <a:gd name="T6" fmla="*/ 177793 w 245110"/>
              <a:gd name="T7" fmla="*/ 389832 h 463550"/>
              <a:gd name="T8" fmla="*/ 187123 w 245110"/>
              <a:gd name="T9" fmla="*/ 435181 h 463550"/>
              <a:gd name="T10" fmla="*/ 233971 w 245110"/>
              <a:gd name="T11" fmla="*/ 451102 h 463550"/>
              <a:gd name="T12" fmla="*/ 244601 w 245110"/>
              <a:gd name="T13" fmla="*/ 451103 h 463550"/>
              <a:gd name="T14" fmla="*/ 244601 w 245110"/>
              <a:gd name="T15" fmla="*/ 463295 h 463550"/>
              <a:gd name="T16" fmla="*/ 6095 w 245110"/>
              <a:gd name="T17" fmla="*/ 463295 h 463550"/>
              <a:gd name="T18" fmla="*/ 6095 w 245110"/>
              <a:gd name="T19" fmla="*/ 451103 h 463550"/>
              <a:gd name="T20" fmla="*/ 17525 w 245110"/>
              <a:gd name="T21" fmla="*/ 451103 h 463550"/>
              <a:gd name="T22" fmla="*/ 33685 w 245110"/>
              <a:gd name="T23" fmla="*/ 450490 h 463550"/>
              <a:gd name="T24" fmla="*/ 75398 w 245110"/>
              <a:gd name="T25" fmla="*/ 427983 h 463550"/>
              <a:gd name="T26" fmla="*/ 80726 w 245110"/>
              <a:gd name="T27" fmla="*/ 379943 h 463550"/>
              <a:gd name="T28" fmla="*/ 80771 w 245110"/>
              <a:gd name="T29" fmla="*/ 136397 h 463550"/>
              <a:gd name="T30" fmla="*/ 80354 w 245110"/>
              <a:gd name="T31" fmla="*/ 118486 h 463550"/>
              <a:gd name="T32" fmla="*/ 66293 w 245110"/>
              <a:gd name="T33" fmla="*/ 83057 h 463550"/>
              <a:gd name="T34" fmla="*/ 54101 w 245110"/>
              <a:gd name="T35" fmla="*/ 77723 h 463550"/>
              <a:gd name="T36" fmla="*/ 47243 w 245110"/>
              <a:gd name="T37" fmla="*/ 77723 h 463550"/>
              <a:gd name="T38" fmla="*/ 36387 w 245110"/>
              <a:gd name="T39" fmla="*/ 78723 h 463550"/>
              <a:gd name="T40" fmla="*/ 24306 w 245110"/>
              <a:gd name="T41" fmla="*/ 81642 h 463550"/>
              <a:gd name="T42" fmla="*/ 11000 w 245110"/>
              <a:gd name="T43" fmla="*/ 86357 h 463550"/>
              <a:gd name="T44" fmla="*/ 0 w 245110"/>
              <a:gd name="T45" fmla="*/ 76199 h 463550"/>
              <a:gd name="T46" fmla="*/ 166877 w 245110"/>
              <a:gd name="T47" fmla="*/ 0 h 463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5110" h="463550">
                <a:moveTo>
                  <a:pt x="166877" y="0"/>
                </a:moveTo>
                <a:lnTo>
                  <a:pt x="177545" y="0"/>
                </a:lnTo>
                <a:lnTo>
                  <a:pt x="177545" y="371855"/>
                </a:lnTo>
                <a:lnTo>
                  <a:pt x="177793" y="389832"/>
                </a:lnTo>
                <a:lnTo>
                  <a:pt x="187123" y="435181"/>
                </a:lnTo>
                <a:lnTo>
                  <a:pt x="233971" y="451102"/>
                </a:lnTo>
                <a:lnTo>
                  <a:pt x="244601" y="451103"/>
                </a:lnTo>
                <a:lnTo>
                  <a:pt x="244601" y="463295"/>
                </a:lnTo>
                <a:lnTo>
                  <a:pt x="6095" y="463295"/>
                </a:lnTo>
                <a:lnTo>
                  <a:pt x="6095" y="451103"/>
                </a:lnTo>
                <a:lnTo>
                  <a:pt x="17525" y="451103"/>
                </a:lnTo>
                <a:lnTo>
                  <a:pt x="33685" y="450490"/>
                </a:lnTo>
                <a:lnTo>
                  <a:pt x="75398" y="427983"/>
                </a:lnTo>
                <a:lnTo>
                  <a:pt x="80726" y="379943"/>
                </a:lnTo>
                <a:lnTo>
                  <a:pt x="80771" y="136397"/>
                </a:lnTo>
                <a:lnTo>
                  <a:pt x="80354" y="118486"/>
                </a:lnTo>
                <a:lnTo>
                  <a:pt x="66293" y="83057"/>
                </a:lnTo>
                <a:lnTo>
                  <a:pt x="54101" y="77723"/>
                </a:lnTo>
                <a:lnTo>
                  <a:pt x="47243" y="77723"/>
                </a:lnTo>
                <a:lnTo>
                  <a:pt x="36387" y="78723"/>
                </a:lnTo>
                <a:lnTo>
                  <a:pt x="24306" y="81642"/>
                </a:lnTo>
                <a:lnTo>
                  <a:pt x="11000" y="86357"/>
                </a:lnTo>
                <a:lnTo>
                  <a:pt x="0" y="76199"/>
                </a:lnTo>
                <a:lnTo>
                  <a:pt x="166877" y="0"/>
                </a:lnTo>
                <a:close/>
              </a:path>
            </a:pathLst>
          </a:custGeom>
          <a:solidFill>
            <a:schemeClr val="tx1"/>
          </a:solidFill>
          <a:ln w="9143">
            <a:solidFill>
              <a:srgbClr val="2C2C2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64707A47-7FDF-406B-8451-6E7276AC05E3}"/>
              </a:ext>
            </a:extLst>
          </p:cNvPr>
          <p:cNvSpPr/>
          <p:nvPr/>
        </p:nvSpPr>
        <p:spPr>
          <a:xfrm>
            <a:off x="-33338" y="5151438"/>
            <a:ext cx="1047751" cy="1557337"/>
          </a:xfrm>
          <a:custGeom>
            <a:avLst/>
            <a:gdLst/>
            <a:ahLst/>
            <a:cxnLst/>
            <a:rect l="l" t="t" r="r" b="b"/>
            <a:pathLst>
              <a:path w="787400" h="1169670">
                <a:moveTo>
                  <a:pt x="393191" y="0"/>
                </a:moveTo>
                <a:lnTo>
                  <a:pt x="329410" y="7641"/>
                </a:lnTo>
                <a:lnTo>
                  <a:pt x="268906" y="29766"/>
                </a:lnTo>
                <a:lnTo>
                  <a:pt x="212490" y="65177"/>
                </a:lnTo>
                <a:lnTo>
                  <a:pt x="160970" y="112676"/>
                </a:lnTo>
                <a:lnTo>
                  <a:pt x="115157" y="171065"/>
                </a:lnTo>
                <a:lnTo>
                  <a:pt x="94642" y="203970"/>
                </a:lnTo>
                <a:lnTo>
                  <a:pt x="75858" y="239148"/>
                </a:lnTo>
                <a:lnTo>
                  <a:pt x="58905" y="276449"/>
                </a:lnTo>
                <a:lnTo>
                  <a:pt x="43884" y="315725"/>
                </a:lnTo>
                <a:lnTo>
                  <a:pt x="30896" y="356825"/>
                </a:lnTo>
                <a:lnTo>
                  <a:pt x="20043" y="399599"/>
                </a:lnTo>
                <a:lnTo>
                  <a:pt x="11426" y="443898"/>
                </a:lnTo>
                <a:lnTo>
                  <a:pt x="5145" y="489572"/>
                </a:lnTo>
                <a:lnTo>
                  <a:pt x="1303" y="536472"/>
                </a:lnTo>
                <a:lnTo>
                  <a:pt x="0" y="584447"/>
                </a:lnTo>
                <a:lnTo>
                  <a:pt x="1303" y="632428"/>
                </a:lnTo>
                <a:lnTo>
                  <a:pt x="5145" y="679344"/>
                </a:lnTo>
                <a:lnTo>
                  <a:pt x="11426" y="725043"/>
                </a:lnTo>
                <a:lnTo>
                  <a:pt x="20043" y="769376"/>
                </a:lnTo>
                <a:lnTo>
                  <a:pt x="30896" y="812190"/>
                </a:lnTo>
                <a:lnTo>
                  <a:pt x="43884" y="853336"/>
                </a:lnTo>
                <a:lnTo>
                  <a:pt x="58905" y="892662"/>
                </a:lnTo>
                <a:lnTo>
                  <a:pt x="75858" y="930017"/>
                </a:lnTo>
                <a:lnTo>
                  <a:pt x="94642" y="965252"/>
                </a:lnTo>
                <a:lnTo>
                  <a:pt x="115157" y="998213"/>
                </a:lnTo>
                <a:lnTo>
                  <a:pt x="160970" y="1056717"/>
                </a:lnTo>
                <a:lnTo>
                  <a:pt x="212490" y="1104320"/>
                </a:lnTo>
                <a:lnTo>
                  <a:pt x="268906" y="1139817"/>
                </a:lnTo>
                <a:lnTo>
                  <a:pt x="329410" y="1162001"/>
                </a:lnTo>
                <a:lnTo>
                  <a:pt x="393191" y="1169663"/>
                </a:lnTo>
                <a:lnTo>
                  <a:pt x="425550" y="1167723"/>
                </a:lnTo>
                <a:lnTo>
                  <a:pt x="487979" y="1152649"/>
                </a:lnTo>
                <a:lnTo>
                  <a:pt x="546687" y="1123658"/>
                </a:lnTo>
                <a:lnTo>
                  <a:pt x="600868" y="1081956"/>
                </a:lnTo>
                <a:lnTo>
                  <a:pt x="649718" y="1028752"/>
                </a:lnTo>
                <a:lnTo>
                  <a:pt x="692433" y="965252"/>
                </a:lnTo>
                <a:lnTo>
                  <a:pt x="711238" y="930017"/>
                </a:lnTo>
                <a:lnTo>
                  <a:pt x="728207" y="892662"/>
                </a:lnTo>
                <a:lnTo>
                  <a:pt x="743241" y="853336"/>
                </a:lnTo>
                <a:lnTo>
                  <a:pt x="756237" y="812190"/>
                </a:lnTo>
                <a:lnTo>
                  <a:pt x="767096" y="769376"/>
                </a:lnTo>
                <a:lnTo>
                  <a:pt x="775717" y="725043"/>
                </a:lnTo>
                <a:lnTo>
                  <a:pt x="781999" y="679344"/>
                </a:lnTo>
                <a:lnTo>
                  <a:pt x="785842" y="632428"/>
                </a:lnTo>
                <a:lnTo>
                  <a:pt x="787145" y="584447"/>
                </a:lnTo>
                <a:lnTo>
                  <a:pt x="785842" y="536472"/>
                </a:lnTo>
                <a:lnTo>
                  <a:pt x="781999" y="489572"/>
                </a:lnTo>
                <a:lnTo>
                  <a:pt x="775717" y="443898"/>
                </a:lnTo>
                <a:lnTo>
                  <a:pt x="767096" y="399599"/>
                </a:lnTo>
                <a:lnTo>
                  <a:pt x="756237" y="356825"/>
                </a:lnTo>
                <a:lnTo>
                  <a:pt x="743241" y="315725"/>
                </a:lnTo>
                <a:lnTo>
                  <a:pt x="728207" y="276449"/>
                </a:lnTo>
                <a:lnTo>
                  <a:pt x="711238" y="239148"/>
                </a:lnTo>
                <a:lnTo>
                  <a:pt x="692433" y="203970"/>
                </a:lnTo>
                <a:lnTo>
                  <a:pt x="671893" y="171065"/>
                </a:lnTo>
                <a:lnTo>
                  <a:pt x="626010" y="112676"/>
                </a:lnTo>
                <a:lnTo>
                  <a:pt x="574394" y="65177"/>
                </a:lnTo>
                <a:lnTo>
                  <a:pt x="517849" y="29766"/>
                </a:lnTo>
                <a:lnTo>
                  <a:pt x="457180" y="7641"/>
                </a:lnTo>
                <a:lnTo>
                  <a:pt x="393191" y="0"/>
                </a:lnTo>
                <a:close/>
              </a:path>
            </a:pathLst>
          </a:custGeom>
          <a:solidFill>
            <a:srgbClr val="B6D063"/>
          </a:solidFill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397">
              <a:solidFill>
                <a:prstClr val="black"/>
              </a:solidFill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745018BA-A379-4790-B1BA-6F6CAAE4D59A}"/>
              </a:ext>
            </a:extLst>
          </p:cNvPr>
          <p:cNvSpPr/>
          <p:nvPr/>
        </p:nvSpPr>
        <p:spPr>
          <a:xfrm>
            <a:off x="392113" y="5719763"/>
            <a:ext cx="336550" cy="41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397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E27CEFF6-1D62-431A-81A8-1D51FB1E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275"/>
            <a:ext cx="12179300" cy="91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3594631C-3BD2-4EF8-9BB6-9DC08D01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122363"/>
            <a:ext cx="10961687" cy="1047750"/>
          </a:xfrm>
        </p:spPr>
        <p:txBody>
          <a:bodyPr>
            <a:normAutofit fontScale="90000"/>
          </a:bodyPr>
          <a:lstStyle/>
          <a:p>
            <a:pPr defTabSz="1217889" fontAlgn="auto">
              <a:spcAft>
                <a:spcPts val="0"/>
              </a:spcAft>
              <a:defRPr/>
            </a:pPr>
            <a:br>
              <a:rPr lang="en-US" sz="586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5328" b="1" dirty="0">
                <a:solidFill>
                  <a:schemeClr val="accent3">
                    <a:lumMod val="75000"/>
                  </a:schemeClr>
                </a:solidFill>
              </a:rPr>
              <a:t>Stages of Preparation  and  Submission of  Registration  Docume</a:t>
            </a:r>
            <a:r>
              <a:rPr lang="en-US" sz="5860" b="1" dirty="0">
                <a:solidFill>
                  <a:schemeClr val="accent3">
                    <a:lumMod val="75000"/>
                  </a:schemeClr>
                </a:solidFill>
              </a:rPr>
              <a:t>nts</a:t>
            </a:r>
            <a:br>
              <a:rPr lang="en-US" sz="5860" b="1" dirty="0">
                <a:solidFill>
                  <a:schemeClr val="accent3">
                    <a:lumMod val="75000"/>
                  </a:schemeClr>
                </a:solidFill>
              </a:rPr>
            </a:br>
            <a:endParaRPr lang="th-TH" sz="586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06463D3-E26C-4AC9-A809-7D26BFAF0315}"/>
              </a:ext>
            </a:extLst>
          </p:cNvPr>
          <p:cNvSpPr txBox="1"/>
          <p:nvPr/>
        </p:nvSpPr>
        <p:spPr>
          <a:xfrm>
            <a:off x="1471613" y="2689225"/>
            <a:ext cx="9307512" cy="35877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5875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4F6228"/>
                </a:solidFill>
                <a:cs typeface="Arial" panose="020B0604020202020204" pitchFamily="34" charset="0"/>
              </a:rPr>
              <a:t>Vaccine produces by AMS must be registered with animal vaccine authority in the country of origin.  For imported vaccines must be register with one of AMS prior to submission</a:t>
            </a:r>
            <a:r>
              <a:rPr lang="en-US" altLang="en-US" sz="3300">
                <a:solidFill>
                  <a:srgbClr val="4F6228"/>
                </a:solidFill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4F6228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4F6228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4F6228"/>
              </a:solidFill>
              <a:cs typeface="Arial" panose="020B0604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330F4FD-5685-487C-A278-EC0B6AC82169}"/>
              </a:ext>
            </a:extLst>
          </p:cNvPr>
          <p:cNvSpPr/>
          <p:nvPr/>
        </p:nvSpPr>
        <p:spPr>
          <a:xfrm>
            <a:off x="268288" y="2711450"/>
            <a:ext cx="1047750" cy="1160463"/>
          </a:xfrm>
          <a:custGeom>
            <a:avLst/>
            <a:gdLst/>
            <a:ahLst/>
            <a:cxnLst/>
            <a:rect l="l" t="t" r="r" b="b"/>
            <a:pathLst>
              <a:path w="786130" h="871855">
                <a:moveTo>
                  <a:pt x="393191" y="0"/>
                </a:moveTo>
                <a:lnTo>
                  <a:pt x="329410" y="5702"/>
                </a:lnTo>
                <a:lnTo>
                  <a:pt x="268906" y="22213"/>
                </a:lnTo>
                <a:lnTo>
                  <a:pt x="212490" y="48636"/>
                </a:lnTo>
                <a:lnTo>
                  <a:pt x="160970" y="84076"/>
                </a:lnTo>
                <a:lnTo>
                  <a:pt x="115157" y="127634"/>
                </a:lnTo>
                <a:lnTo>
                  <a:pt x="75858" y="178417"/>
                </a:lnTo>
                <a:lnTo>
                  <a:pt x="43884" y="235528"/>
                </a:lnTo>
                <a:lnTo>
                  <a:pt x="20043" y="298070"/>
                </a:lnTo>
                <a:lnTo>
                  <a:pt x="5145" y="365147"/>
                </a:lnTo>
                <a:lnTo>
                  <a:pt x="0" y="435863"/>
                </a:lnTo>
                <a:lnTo>
                  <a:pt x="1303" y="471621"/>
                </a:lnTo>
                <a:lnTo>
                  <a:pt x="11426" y="540630"/>
                </a:lnTo>
                <a:lnTo>
                  <a:pt x="30896" y="605551"/>
                </a:lnTo>
                <a:lnTo>
                  <a:pt x="58905" y="665490"/>
                </a:lnTo>
                <a:lnTo>
                  <a:pt x="94642" y="719548"/>
                </a:lnTo>
                <a:lnTo>
                  <a:pt x="137300" y="766831"/>
                </a:lnTo>
                <a:lnTo>
                  <a:pt x="186068" y="806442"/>
                </a:lnTo>
                <a:lnTo>
                  <a:pt x="240137" y="837485"/>
                </a:lnTo>
                <a:lnTo>
                  <a:pt x="298698" y="859064"/>
                </a:lnTo>
                <a:lnTo>
                  <a:pt x="360941" y="870283"/>
                </a:lnTo>
                <a:lnTo>
                  <a:pt x="393191" y="871727"/>
                </a:lnTo>
                <a:lnTo>
                  <a:pt x="425333" y="870283"/>
                </a:lnTo>
                <a:lnTo>
                  <a:pt x="487391" y="859064"/>
                </a:lnTo>
                <a:lnTo>
                  <a:pt x="545806" y="837485"/>
                </a:lnTo>
                <a:lnTo>
                  <a:pt x="599763" y="806442"/>
                </a:lnTo>
                <a:lnTo>
                  <a:pt x="648448" y="766831"/>
                </a:lnTo>
                <a:lnTo>
                  <a:pt x="691048" y="719548"/>
                </a:lnTo>
                <a:lnTo>
                  <a:pt x="726749" y="665490"/>
                </a:lnTo>
                <a:lnTo>
                  <a:pt x="754737" y="605551"/>
                </a:lnTo>
                <a:lnTo>
                  <a:pt x="774198" y="540630"/>
                </a:lnTo>
                <a:lnTo>
                  <a:pt x="784318" y="471621"/>
                </a:lnTo>
                <a:lnTo>
                  <a:pt x="785621" y="435863"/>
                </a:lnTo>
                <a:lnTo>
                  <a:pt x="784318" y="400106"/>
                </a:lnTo>
                <a:lnTo>
                  <a:pt x="774198" y="331097"/>
                </a:lnTo>
                <a:lnTo>
                  <a:pt x="754737" y="266176"/>
                </a:lnTo>
                <a:lnTo>
                  <a:pt x="726749" y="206237"/>
                </a:lnTo>
                <a:lnTo>
                  <a:pt x="691048" y="152179"/>
                </a:lnTo>
                <a:lnTo>
                  <a:pt x="648448" y="104896"/>
                </a:lnTo>
                <a:lnTo>
                  <a:pt x="599763" y="65285"/>
                </a:lnTo>
                <a:lnTo>
                  <a:pt x="545806" y="34242"/>
                </a:lnTo>
                <a:lnTo>
                  <a:pt x="487391" y="12663"/>
                </a:lnTo>
                <a:lnTo>
                  <a:pt x="425333" y="1444"/>
                </a:lnTo>
                <a:lnTo>
                  <a:pt x="393191" y="0"/>
                </a:lnTo>
                <a:close/>
              </a:path>
            </a:pathLst>
          </a:custGeom>
          <a:solidFill>
            <a:srgbClr val="B6D063"/>
          </a:solidFill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397">
              <a:solidFill>
                <a:prstClr val="black"/>
              </a:solidFill>
            </a:endParaRPr>
          </a:p>
        </p:txBody>
      </p:sp>
      <p:pic>
        <p:nvPicPr>
          <p:cNvPr id="28678" name="รูปภาพ 1">
            <a:extLst>
              <a:ext uri="{FF2B5EF4-FFF2-40B4-BE49-F238E27FC236}">
                <a16:creationId xmlns:a16="http://schemas.microsoft.com/office/drawing/2014/main" id="{F029EE82-EA7C-44B4-86B0-2F8EC17DF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009900"/>
            <a:ext cx="2651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156C68C8-0BF2-4448-9BBE-AF67F4CD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79300" cy="91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F0C2B6D8-1E18-40C6-8933-20CFBDA7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122363"/>
            <a:ext cx="10961687" cy="1047750"/>
          </a:xfrm>
        </p:spPr>
        <p:txBody>
          <a:bodyPr/>
          <a:lstStyle/>
          <a:p>
            <a:pPr defTabSz="1217889" fontAlgn="auto">
              <a:spcAft>
                <a:spcPts val="0"/>
              </a:spcAft>
              <a:defRPr/>
            </a:pPr>
            <a:r>
              <a:rPr lang="en-US" sz="5860" b="1" dirty="0">
                <a:solidFill>
                  <a:schemeClr val="accent3">
                    <a:lumMod val="75000"/>
                  </a:schemeClr>
                </a:solidFill>
              </a:rPr>
              <a:t>Stages of Document Evaluation</a:t>
            </a:r>
            <a:endParaRPr lang="th-TH" sz="586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C4E8475-7584-436E-BD24-DE05DA4955FA}"/>
              </a:ext>
            </a:extLst>
          </p:cNvPr>
          <p:cNvSpPr txBox="1"/>
          <p:nvPr/>
        </p:nvSpPr>
        <p:spPr>
          <a:xfrm>
            <a:off x="1435100" y="2343150"/>
            <a:ext cx="9309100" cy="56372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30" b="1" dirty="0">
                <a:solidFill>
                  <a:srgbClr val="9BBB59">
                    <a:lumMod val="50000"/>
                  </a:srgbClr>
                </a:solidFill>
                <a:cs typeface="Arial"/>
              </a:rPr>
              <a:t>Preliminary evaluation will be done by ANFPVP of the state of applicant. Complete documents shall be sent to the ASEAN Sec to be distributed to ANFPVP of AMS </a:t>
            </a:r>
          </a:p>
          <a:p>
            <a:pPr marL="1691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330" b="1" dirty="0">
              <a:solidFill>
                <a:srgbClr val="9BBB59">
                  <a:lumMod val="50000"/>
                </a:srgbClr>
              </a:solidFill>
              <a:cs typeface="Arial"/>
            </a:endParaRPr>
          </a:p>
          <a:p>
            <a:pPr marL="169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30" b="1" dirty="0">
                <a:solidFill>
                  <a:srgbClr val="9BBB59">
                    <a:lumMod val="50000"/>
                  </a:srgbClr>
                </a:solidFill>
                <a:cs typeface="Arial"/>
              </a:rPr>
              <a:t>Comment from ANFPVP should be sent to ASEAN Sec </a:t>
            </a:r>
            <a:r>
              <a:rPr sz="3330" b="1" dirty="0">
                <a:solidFill>
                  <a:srgbClr val="9BBB59">
                    <a:lumMod val="50000"/>
                  </a:srgbClr>
                </a:solidFill>
                <a:cs typeface="Arial"/>
              </a:rPr>
              <a:t>within</a:t>
            </a:r>
            <a:r>
              <a:rPr lang="th-TH" sz="3330" b="1" dirty="0">
                <a:solidFill>
                  <a:srgbClr val="9BBB59">
                    <a:lumMod val="50000"/>
                  </a:srgbClr>
                </a:solidFill>
                <a:cs typeface="Arial"/>
              </a:rPr>
              <a:t> </a:t>
            </a:r>
            <a:r>
              <a:rPr lang="th-TH" sz="3330" b="1" spc="13" dirty="0">
                <a:solidFill>
                  <a:srgbClr val="9BBB59">
                    <a:lumMod val="50000"/>
                  </a:srgbClr>
                </a:solidFill>
                <a:cs typeface="Arial"/>
              </a:rPr>
              <a:t>90</a:t>
            </a:r>
            <a:r>
              <a:rPr sz="3330" b="1" dirty="0">
                <a:solidFill>
                  <a:srgbClr val="9BBB59">
                    <a:lumMod val="50000"/>
                  </a:srgbClr>
                </a:solidFill>
                <a:cs typeface="Arial"/>
              </a:rPr>
              <a:t> </a:t>
            </a:r>
            <a:r>
              <a:rPr lang="en-US" sz="3330" b="1" dirty="0">
                <a:solidFill>
                  <a:srgbClr val="9BBB59">
                    <a:lumMod val="50000"/>
                  </a:srgbClr>
                </a:solidFill>
                <a:cs typeface="Arial"/>
              </a:rPr>
              <a:t>working days</a:t>
            </a:r>
          </a:p>
          <a:p>
            <a:pPr marL="1691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30" b="1" dirty="0">
              <a:solidFill>
                <a:srgbClr val="9BBB59">
                  <a:lumMod val="50000"/>
                </a:srgbClr>
              </a:solidFill>
              <a:cs typeface="Arial"/>
            </a:endParaRPr>
          </a:p>
          <a:p>
            <a:pPr marL="169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30" b="1" dirty="0">
                <a:solidFill>
                  <a:srgbClr val="9BBB59">
                    <a:lumMod val="50000"/>
                  </a:srgbClr>
                </a:solidFill>
                <a:cs typeface="Arial"/>
              </a:rPr>
              <a:t>If approved, the applicant shall submits sample for testing by ASEAN Animal Vaccine Testing Laboratory or by Accredited Government Laboratory</a:t>
            </a:r>
            <a:endParaRPr sz="3330" dirty="0">
              <a:solidFill>
                <a:srgbClr val="9BBB59">
                  <a:lumMod val="50000"/>
                </a:srgbClr>
              </a:solidFill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4E58D86D-20AD-4FED-82C8-E0022879638E}"/>
              </a:ext>
            </a:extLst>
          </p:cNvPr>
          <p:cNvSpPr/>
          <p:nvPr/>
        </p:nvSpPr>
        <p:spPr>
          <a:xfrm>
            <a:off x="247650" y="2170113"/>
            <a:ext cx="1046163" cy="1160462"/>
          </a:xfrm>
          <a:custGeom>
            <a:avLst/>
            <a:gdLst/>
            <a:ahLst/>
            <a:cxnLst/>
            <a:rect l="l" t="t" r="r" b="b"/>
            <a:pathLst>
              <a:path w="786130" h="871855">
                <a:moveTo>
                  <a:pt x="393191" y="0"/>
                </a:moveTo>
                <a:lnTo>
                  <a:pt x="329410" y="5702"/>
                </a:lnTo>
                <a:lnTo>
                  <a:pt x="268906" y="22213"/>
                </a:lnTo>
                <a:lnTo>
                  <a:pt x="212490" y="48636"/>
                </a:lnTo>
                <a:lnTo>
                  <a:pt x="160970" y="84076"/>
                </a:lnTo>
                <a:lnTo>
                  <a:pt x="115157" y="127634"/>
                </a:lnTo>
                <a:lnTo>
                  <a:pt x="75858" y="178417"/>
                </a:lnTo>
                <a:lnTo>
                  <a:pt x="43884" y="235528"/>
                </a:lnTo>
                <a:lnTo>
                  <a:pt x="20043" y="298070"/>
                </a:lnTo>
                <a:lnTo>
                  <a:pt x="5145" y="365147"/>
                </a:lnTo>
                <a:lnTo>
                  <a:pt x="0" y="435863"/>
                </a:lnTo>
                <a:lnTo>
                  <a:pt x="1303" y="471621"/>
                </a:lnTo>
                <a:lnTo>
                  <a:pt x="11426" y="540630"/>
                </a:lnTo>
                <a:lnTo>
                  <a:pt x="30896" y="605551"/>
                </a:lnTo>
                <a:lnTo>
                  <a:pt x="58905" y="665490"/>
                </a:lnTo>
                <a:lnTo>
                  <a:pt x="94642" y="719548"/>
                </a:lnTo>
                <a:lnTo>
                  <a:pt x="137300" y="766831"/>
                </a:lnTo>
                <a:lnTo>
                  <a:pt x="186068" y="806442"/>
                </a:lnTo>
                <a:lnTo>
                  <a:pt x="240137" y="837485"/>
                </a:lnTo>
                <a:lnTo>
                  <a:pt x="298698" y="859064"/>
                </a:lnTo>
                <a:lnTo>
                  <a:pt x="360941" y="870283"/>
                </a:lnTo>
                <a:lnTo>
                  <a:pt x="393191" y="871727"/>
                </a:lnTo>
                <a:lnTo>
                  <a:pt x="425333" y="870283"/>
                </a:lnTo>
                <a:lnTo>
                  <a:pt x="487391" y="859064"/>
                </a:lnTo>
                <a:lnTo>
                  <a:pt x="545806" y="837485"/>
                </a:lnTo>
                <a:lnTo>
                  <a:pt x="599763" y="806442"/>
                </a:lnTo>
                <a:lnTo>
                  <a:pt x="648448" y="766831"/>
                </a:lnTo>
                <a:lnTo>
                  <a:pt x="691048" y="719548"/>
                </a:lnTo>
                <a:lnTo>
                  <a:pt x="726749" y="665490"/>
                </a:lnTo>
                <a:lnTo>
                  <a:pt x="754737" y="605551"/>
                </a:lnTo>
                <a:lnTo>
                  <a:pt x="774198" y="540630"/>
                </a:lnTo>
                <a:lnTo>
                  <a:pt x="784318" y="471621"/>
                </a:lnTo>
                <a:lnTo>
                  <a:pt x="785621" y="435863"/>
                </a:lnTo>
                <a:lnTo>
                  <a:pt x="784318" y="400106"/>
                </a:lnTo>
                <a:lnTo>
                  <a:pt x="774198" y="331097"/>
                </a:lnTo>
                <a:lnTo>
                  <a:pt x="754737" y="266176"/>
                </a:lnTo>
                <a:lnTo>
                  <a:pt x="726749" y="206237"/>
                </a:lnTo>
                <a:lnTo>
                  <a:pt x="691048" y="152179"/>
                </a:lnTo>
                <a:lnTo>
                  <a:pt x="648448" y="104896"/>
                </a:lnTo>
                <a:lnTo>
                  <a:pt x="599763" y="65285"/>
                </a:lnTo>
                <a:lnTo>
                  <a:pt x="545806" y="34242"/>
                </a:lnTo>
                <a:lnTo>
                  <a:pt x="487391" y="12663"/>
                </a:lnTo>
                <a:lnTo>
                  <a:pt x="425333" y="1444"/>
                </a:lnTo>
                <a:lnTo>
                  <a:pt x="393191" y="0"/>
                </a:lnTo>
                <a:close/>
              </a:path>
            </a:pathLst>
          </a:custGeom>
          <a:solidFill>
            <a:srgbClr val="B6D063"/>
          </a:solidFill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97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7" dirty="0">
                <a:solidFill>
                  <a:prstClr val="black"/>
                </a:solidFill>
              </a:rPr>
              <a:t>      </a:t>
            </a:r>
            <a:r>
              <a:rPr lang="en-US" sz="3729" b="1" dirty="0">
                <a:solidFill>
                  <a:prstClr val="black"/>
                </a:solidFill>
              </a:rPr>
              <a:t>4</a:t>
            </a:r>
            <a:endParaRPr sz="3729" b="1" dirty="0">
              <a:solidFill>
                <a:prstClr val="black"/>
              </a:solidFill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B0F997D-985E-4AAB-A3CB-167BBD2C0502}"/>
              </a:ext>
            </a:extLst>
          </p:cNvPr>
          <p:cNvSpPr/>
          <p:nvPr/>
        </p:nvSpPr>
        <p:spPr>
          <a:xfrm>
            <a:off x="268288" y="4954588"/>
            <a:ext cx="1049337" cy="1163637"/>
          </a:xfrm>
          <a:custGeom>
            <a:avLst/>
            <a:gdLst/>
            <a:ahLst/>
            <a:cxnLst/>
            <a:rect l="l" t="t" r="r" b="b"/>
            <a:pathLst>
              <a:path w="788035" h="873760">
                <a:moveTo>
                  <a:pt x="393953" y="0"/>
                </a:moveTo>
                <a:lnTo>
                  <a:pt x="330150" y="5724"/>
                </a:lnTo>
                <a:lnTo>
                  <a:pt x="269589" y="22293"/>
                </a:lnTo>
                <a:lnTo>
                  <a:pt x="213087" y="48801"/>
                </a:lnTo>
                <a:lnTo>
                  <a:pt x="161464" y="84344"/>
                </a:lnTo>
                <a:lnTo>
                  <a:pt x="115538" y="128015"/>
                </a:lnTo>
                <a:lnTo>
                  <a:pt x="76126" y="178911"/>
                </a:lnTo>
                <a:lnTo>
                  <a:pt x="44048" y="236125"/>
                </a:lnTo>
                <a:lnTo>
                  <a:pt x="20122" y="298752"/>
                </a:lnTo>
                <a:lnTo>
                  <a:pt x="5167" y="365888"/>
                </a:lnTo>
                <a:lnTo>
                  <a:pt x="0" y="436625"/>
                </a:lnTo>
                <a:lnTo>
                  <a:pt x="1308" y="472491"/>
                </a:lnTo>
                <a:lnTo>
                  <a:pt x="11472" y="541685"/>
                </a:lnTo>
                <a:lnTo>
                  <a:pt x="31015" y="606753"/>
                </a:lnTo>
                <a:lnTo>
                  <a:pt x="59120" y="666803"/>
                </a:lnTo>
                <a:lnTo>
                  <a:pt x="94967" y="720943"/>
                </a:lnTo>
                <a:lnTo>
                  <a:pt x="137738" y="768282"/>
                </a:lnTo>
                <a:lnTo>
                  <a:pt x="186615" y="807929"/>
                </a:lnTo>
                <a:lnTo>
                  <a:pt x="240780" y="838992"/>
                </a:lnTo>
                <a:lnTo>
                  <a:pt x="299413" y="860580"/>
                </a:lnTo>
                <a:lnTo>
                  <a:pt x="361698" y="871801"/>
                </a:lnTo>
                <a:lnTo>
                  <a:pt x="393953" y="873245"/>
                </a:lnTo>
                <a:lnTo>
                  <a:pt x="426209" y="871801"/>
                </a:lnTo>
                <a:lnTo>
                  <a:pt x="488494" y="860580"/>
                </a:lnTo>
                <a:lnTo>
                  <a:pt x="547127" y="838992"/>
                </a:lnTo>
                <a:lnTo>
                  <a:pt x="601292" y="807929"/>
                </a:lnTo>
                <a:lnTo>
                  <a:pt x="650169" y="768282"/>
                </a:lnTo>
                <a:lnTo>
                  <a:pt x="692940" y="720943"/>
                </a:lnTo>
                <a:lnTo>
                  <a:pt x="728787" y="666803"/>
                </a:lnTo>
                <a:lnTo>
                  <a:pt x="756892" y="606753"/>
                </a:lnTo>
                <a:lnTo>
                  <a:pt x="776435" y="541685"/>
                </a:lnTo>
                <a:lnTo>
                  <a:pt x="786599" y="472491"/>
                </a:lnTo>
                <a:lnTo>
                  <a:pt x="787907" y="436625"/>
                </a:lnTo>
                <a:lnTo>
                  <a:pt x="786599" y="400863"/>
                </a:lnTo>
                <a:lnTo>
                  <a:pt x="776435" y="331813"/>
                </a:lnTo>
                <a:lnTo>
                  <a:pt x="756892" y="266819"/>
                </a:lnTo>
                <a:lnTo>
                  <a:pt x="728787" y="206785"/>
                </a:lnTo>
                <a:lnTo>
                  <a:pt x="692940" y="152617"/>
                </a:lnTo>
                <a:lnTo>
                  <a:pt x="650169" y="105220"/>
                </a:lnTo>
                <a:lnTo>
                  <a:pt x="601292" y="65500"/>
                </a:lnTo>
                <a:lnTo>
                  <a:pt x="547127" y="34361"/>
                </a:lnTo>
                <a:lnTo>
                  <a:pt x="488494" y="12709"/>
                </a:lnTo>
                <a:lnTo>
                  <a:pt x="426209" y="1449"/>
                </a:lnTo>
                <a:lnTo>
                  <a:pt x="393953" y="0"/>
                </a:lnTo>
                <a:close/>
              </a:path>
            </a:pathLst>
          </a:custGeom>
          <a:solidFill>
            <a:srgbClr val="B6D063"/>
          </a:solidFill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97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7" dirty="0">
                <a:solidFill>
                  <a:prstClr val="black"/>
                </a:solidFill>
              </a:rPr>
              <a:t>      </a:t>
            </a:r>
            <a:r>
              <a:rPr lang="en-US" sz="3729" b="1" dirty="0">
                <a:solidFill>
                  <a:prstClr val="black"/>
                </a:solidFill>
              </a:rPr>
              <a:t>5</a:t>
            </a:r>
            <a:endParaRPr sz="3729" b="1" dirty="0">
              <a:solidFill>
                <a:prstClr val="black"/>
              </a:solidFill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D1D91F62-6224-4073-9CBB-6226504A6D7B}"/>
              </a:ext>
            </a:extLst>
          </p:cNvPr>
          <p:cNvSpPr/>
          <p:nvPr/>
        </p:nvSpPr>
        <p:spPr>
          <a:xfrm>
            <a:off x="238125" y="6581775"/>
            <a:ext cx="1046163" cy="1160463"/>
          </a:xfrm>
          <a:custGeom>
            <a:avLst/>
            <a:gdLst/>
            <a:ahLst/>
            <a:cxnLst/>
            <a:rect l="l" t="t" r="r" b="b"/>
            <a:pathLst>
              <a:path w="786130" h="871855">
                <a:moveTo>
                  <a:pt x="393191" y="0"/>
                </a:moveTo>
                <a:lnTo>
                  <a:pt x="329410" y="5702"/>
                </a:lnTo>
                <a:lnTo>
                  <a:pt x="268906" y="22213"/>
                </a:lnTo>
                <a:lnTo>
                  <a:pt x="212490" y="48636"/>
                </a:lnTo>
                <a:lnTo>
                  <a:pt x="160970" y="84076"/>
                </a:lnTo>
                <a:lnTo>
                  <a:pt x="115157" y="127634"/>
                </a:lnTo>
                <a:lnTo>
                  <a:pt x="75858" y="178417"/>
                </a:lnTo>
                <a:lnTo>
                  <a:pt x="43884" y="235528"/>
                </a:lnTo>
                <a:lnTo>
                  <a:pt x="20043" y="298070"/>
                </a:lnTo>
                <a:lnTo>
                  <a:pt x="5145" y="365147"/>
                </a:lnTo>
                <a:lnTo>
                  <a:pt x="0" y="435863"/>
                </a:lnTo>
                <a:lnTo>
                  <a:pt x="1303" y="471621"/>
                </a:lnTo>
                <a:lnTo>
                  <a:pt x="11426" y="540630"/>
                </a:lnTo>
                <a:lnTo>
                  <a:pt x="30896" y="605551"/>
                </a:lnTo>
                <a:lnTo>
                  <a:pt x="58905" y="665490"/>
                </a:lnTo>
                <a:lnTo>
                  <a:pt x="94642" y="719548"/>
                </a:lnTo>
                <a:lnTo>
                  <a:pt x="137300" y="766831"/>
                </a:lnTo>
                <a:lnTo>
                  <a:pt x="186068" y="806442"/>
                </a:lnTo>
                <a:lnTo>
                  <a:pt x="240137" y="837485"/>
                </a:lnTo>
                <a:lnTo>
                  <a:pt x="298698" y="859064"/>
                </a:lnTo>
                <a:lnTo>
                  <a:pt x="360941" y="870283"/>
                </a:lnTo>
                <a:lnTo>
                  <a:pt x="393191" y="871727"/>
                </a:lnTo>
                <a:lnTo>
                  <a:pt x="425333" y="870283"/>
                </a:lnTo>
                <a:lnTo>
                  <a:pt x="487391" y="859064"/>
                </a:lnTo>
                <a:lnTo>
                  <a:pt x="545806" y="837485"/>
                </a:lnTo>
                <a:lnTo>
                  <a:pt x="599763" y="806442"/>
                </a:lnTo>
                <a:lnTo>
                  <a:pt x="648448" y="766831"/>
                </a:lnTo>
                <a:lnTo>
                  <a:pt x="691048" y="719548"/>
                </a:lnTo>
                <a:lnTo>
                  <a:pt x="726749" y="665490"/>
                </a:lnTo>
                <a:lnTo>
                  <a:pt x="754737" y="605551"/>
                </a:lnTo>
                <a:lnTo>
                  <a:pt x="774198" y="540630"/>
                </a:lnTo>
                <a:lnTo>
                  <a:pt x="784318" y="471621"/>
                </a:lnTo>
                <a:lnTo>
                  <a:pt x="785621" y="435863"/>
                </a:lnTo>
                <a:lnTo>
                  <a:pt x="784318" y="400106"/>
                </a:lnTo>
                <a:lnTo>
                  <a:pt x="774198" y="331097"/>
                </a:lnTo>
                <a:lnTo>
                  <a:pt x="754737" y="266176"/>
                </a:lnTo>
                <a:lnTo>
                  <a:pt x="726749" y="206237"/>
                </a:lnTo>
                <a:lnTo>
                  <a:pt x="691048" y="152179"/>
                </a:lnTo>
                <a:lnTo>
                  <a:pt x="648448" y="104896"/>
                </a:lnTo>
                <a:lnTo>
                  <a:pt x="599763" y="65285"/>
                </a:lnTo>
                <a:lnTo>
                  <a:pt x="545806" y="34242"/>
                </a:lnTo>
                <a:lnTo>
                  <a:pt x="487391" y="12663"/>
                </a:lnTo>
                <a:lnTo>
                  <a:pt x="425333" y="1444"/>
                </a:lnTo>
                <a:lnTo>
                  <a:pt x="393191" y="0"/>
                </a:lnTo>
                <a:close/>
              </a:path>
            </a:pathLst>
          </a:custGeom>
          <a:solidFill>
            <a:srgbClr val="B6D063"/>
          </a:solidFill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97" b="1" dirty="0">
                <a:solidFill>
                  <a:prstClr val="black"/>
                </a:solidFill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795" b="1" dirty="0">
                <a:solidFill>
                  <a:prstClr val="black"/>
                </a:solidFill>
              </a:rPr>
              <a:t>   6</a:t>
            </a:r>
            <a:endParaRPr sz="4795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A90B3B45-3E26-45AD-BE15-7756299B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3A55D78D-8DD2-444C-84E3-C2CA808E6B17}"/>
              </a:ext>
            </a:extLst>
          </p:cNvPr>
          <p:cNvSpPr txBox="1">
            <a:spLocks noGrp="1"/>
          </p:cNvSpPr>
          <p:nvPr/>
        </p:nvSpPr>
        <p:spPr>
          <a:xfrm>
            <a:off x="1254125" y="1114425"/>
            <a:ext cx="9671050" cy="1311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857625" indent="-3068638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892425" indent="-606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349625" indent="-606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806825" indent="-606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64025" indent="-606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200" b="1" u="sng">
                <a:solidFill>
                  <a:srgbClr val="6B832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Sample  Supply </a:t>
            </a:r>
            <a:r>
              <a:rPr lang="th-TH" altLang="en-US" sz="4200" b="1" u="sng">
                <a:solidFill>
                  <a:srgbClr val="6B832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200" b="1" u="sng">
                <a:solidFill>
                  <a:srgbClr val="6B832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 Testing  in  the</a:t>
            </a:r>
            <a:r>
              <a:rPr lang="en-US" altLang="en-US" sz="4200" b="1">
                <a:solidFill>
                  <a:srgbClr val="6B832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th-TH" altLang="en-US" sz="4200" b="1">
              <a:solidFill>
                <a:srgbClr val="6B832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4200" b="1" u="sng">
                <a:solidFill>
                  <a:srgbClr val="6B832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 a b o r a t o r y</a:t>
            </a: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C7F9D4B5-3065-4617-8916-D90A743D4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71738"/>
            <a:ext cx="10960100" cy="6027737"/>
          </a:xfrm>
        </p:spPr>
        <p:txBody>
          <a:bodyPr/>
          <a:lstStyle/>
          <a:p>
            <a:pPr marL="685063" indent="-685063" defTabSz="1217889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4262" b="1" spc="-7" dirty="0">
                <a:cs typeface="Arial"/>
              </a:rPr>
              <a:t>Submissio</a:t>
            </a:r>
            <a:r>
              <a:rPr lang="en-US" sz="4262" b="1" dirty="0">
                <a:cs typeface="Arial"/>
              </a:rPr>
              <a:t>n</a:t>
            </a:r>
            <a:r>
              <a:rPr lang="th-TH" sz="4262" b="1" dirty="0">
                <a:latin typeface="Arial"/>
                <a:cs typeface="Arial"/>
              </a:rPr>
              <a:t> </a:t>
            </a:r>
            <a:r>
              <a:rPr lang="en-US" sz="4262" b="1" spc="-7" dirty="0">
                <a:cs typeface="Arial"/>
              </a:rPr>
              <a:t>of vaccine samples</a:t>
            </a:r>
          </a:p>
          <a:p>
            <a:pPr marL="685063" indent="-685063" defTabSz="1217889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4262" b="1" spc="-7" dirty="0">
                <a:cs typeface="Arial"/>
              </a:rPr>
              <a:t>Payment of testing fee</a:t>
            </a:r>
          </a:p>
          <a:p>
            <a:pPr marL="685063" indent="-685063" defTabSz="1217889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4262" b="1" spc="-7" dirty="0">
                <a:cs typeface="Arial"/>
              </a:rPr>
              <a:t>Issuance of Certificate of Analysis if vaccine meets requirements</a:t>
            </a:r>
          </a:p>
          <a:p>
            <a:pPr marL="685063" indent="-685063" defTabSz="1217889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4262" b="1" spc="-7" dirty="0">
                <a:cs typeface="Arial"/>
              </a:rPr>
              <a:t>Submission of new batch of vaccine if declared “unsatisfactory serial”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0CB22418-9530-4DE3-92DD-3471EFC33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1160530-BAE5-43AE-A1B2-65426F7652FD}"/>
              </a:ext>
            </a:extLst>
          </p:cNvPr>
          <p:cNvSpPr txBox="1">
            <a:spLocks noGrp="1"/>
          </p:cNvSpPr>
          <p:nvPr/>
        </p:nvSpPr>
        <p:spPr>
          <a:xfrm>
            <a:off x="1254125" y="1114425"/>
            <a:ext cx="9671050" cy="6556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857625" indent="-3068638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892425" indent="-606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349625" indent="-606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806825" indent="-606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64025" indent="-606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200" b="1" u="sng">
                <a:solidFill>
                  <a:srgbClr val="6B832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On-site inspection</a:t>
            </a: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696DE9B9-7F1A-48D2-8853-BC39F066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71738"/>
            <a:ext cx="10960100" cy="6027737"/>
          </a:xfrm>
        </p:spPr>
        <p:txBody>
          <a:bodyPr/>
          <a:lstStyle/>
          <a:p>
            <a:pPr marL="0" indent="0" defTabSz="1217889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262" b="1" spc="-7" dirty="0">
                <a:cs typeface="Arial"/>
              </a:rPr>
              <a:t>If necessary, an on-site inspection of the manufacturing establishment shall be conducted by ANFPVP of applying country and one member of ANFPVP from other country to assess the GMP compliance </a:t>
            </a:r>
          </a:p>
          <a:p>
            <a:pPr marL="0" indent="0" defTabSz="1217889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262" b="1" spc="-7" dirty="0">
              <a:cs typeface="Arial"/>
            </a:endParaRPr>
          </a:p>
          <a:p>
            <a:pPr marL="0" indent="0" defTabSz="1217889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262" b="1" spc="-7" dirty="0"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7B0434B7-C748-4AE7-A408-97362B43F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46038"/>
            <a:ext cx="12179301" cy="91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0BB2B3-6A2B-4716-B855-9CEF43A8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1188"/>
            <a:ext cx="11329988" cy="3932237"/>
          </a:xfrm>
        </p:spPr>
        <p:txBody>
          <a:bodyPr>
            <a:normAutofit fontScale="90000"/>
          </a:bodyPr>
          <a:lstStyle/>
          <a:p>
            <a:pPr algn="l" defTabSz="1217889" fontAlgn="auto">
              <a:spcAft>
                <a:spcPts val="0"/>
              </a:spcAft>
              <a:defRPr/>
            </a:pPr>
            <a:br>
              <a:rPr lang="en-US" sz="5860" dirty="0"/>
            </a:br>
            <a:r>
              <a:rPr lang="en-US" sz="5860" dirty="0"/>
              <a:t>Assignment of Registration number</a:t>
            </a:r>
            <a:br>
              <a:rPr lang="en-US" sz="5860" dirty="0"/>
            </a:br>
            <a:br>
              <a:rPr lang="en-US" sz="5860" dirty="0"/>
            </a:br>
            <a:r>
              <a:rPr lang="en-US" sz="4795" dirty="0"/>
              <a:t>ASEAN Sec shall issue the registration number after all requirements meets.</a:t>
            </a:r>
            <a:br>
              <a:rPr lang="en-US" sz="4795" dirty="0"/>
            </a:br>
            <a:br>
              <a:rPr lang="en-US" sz="5860" dirty="0"/>
            </a:br>
            <a:r>
              <a:rPr lang="en-US" sz="4795" dirty="0"/>
              <a:t>Registration Number is valid for 5 years and renewable every 5 years</a:t>
            </a:r>
            <a:endParaRPr lang="th-TH" sz="47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Placeholder 5" descr="peoples of asean.jpg">
            <a:extLst>
              <a:ext uri="{FF2B5EF4-FFF2-40B4-BE49-F238E27FC236}">
                <a16:creationId xmlns:a16="http://schemas.microsoft.com/office/drawing/2014/main" id="{FD2397DC-62E6-47A8-A098-9DA48F45F5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r="-165"/>
          <a:stretch>
            <a:fillRect/>
          </a:stretch>
        </p:blipFill>
        <p:spPr>
          <a:xfrm>
            <a:off x="41275" y="-112713"/>
            <a:ext cx="12179300" cy="5480051"/>
          </a:xfrm>
        </p:spPr>
      </p:pic>
      <p:sp>
        <p:nvSpPr>
          <p:cNvPr id="35843" name="Slide Number Placeholder 1">
            <a:extLst>
              <a:ext uri="{FF2B5EF4-FFF2-40B4-BE49-F238E27FC236}">
                <a16:creationId xmlns:a16="http://schemas.microsoft.com/office/drawing/2014/main" id="{F18BD53F-FFC2-44D1-9F8E-BFD18B68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91E8B1-7820-48FC-99C2-00A60E736703}" type="slidenum">
              <a:rPr lang="en-US" altLang="en-US" sz="16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8C5D7-F654-4D14-B763-1439D684F214}"/>
              </a:ext>
            </a:extLst>
          </p:cNvPr>
          <p:cNvSpPr/>
          <p:nvPr/>
        </p:nvSpPr>
        <p:spPr>
          <a:xfrm>
            <a:off x="2776538" y="5353050"/>
            <a:ext cx="6089650" cy="3678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8701" lvl="2" indent="-308701" algn="ctr" eaLnBrk="1" hangingPunct="1">
              <a:defRPr/>
            </a:pPr>
            <a:r>
              <a:rPr lang="en-GB" sz="4800" b="1" kern="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Thank You</a:t>
            </a:r>
          </a:p>
          <a:p>
            <a:pPr marL="308701" lvl="2" indent="-308701" algn="ctr" eaLnBrk="1" hangingPunct="1">
              <a:defRPr/>
            </a:pPr>
            <a:endParaRPr lang="en-US" sz="37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08701" lvl="2" indent="-308701" algn="ctr" eaLnBrk="1" hangingPunct="1">
              <a:defRPr/>
            </a:pPr>
            <a:r>
              <a:rPr lang="id-ID" sz="3700" i="1" dirty="0">
                <a:latin typeface="Arial" charset="0"/>
                <a:ea typeface="ＭＳ Ｐゴシック" charset="0"/>
                <a:cs typeface="ＭＳ Ｐゴシック" charset="0"/>
              </a:rPr>
              <a:t>One Vision, One Identity, One Community</a:t>
            </a:r>
            <a:endParaRPr lang="en-US" sz="37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08701" lvl="2" indent="-308701" algn="ctr" eaLnBrk="1" hangingPunct="1">
              <a:defRPr/>
            </a:pPr>
            <a:r>
              <a:rPr lang="en-US" sz="3700" i="1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www.asean.org</a:t>
            </a:r>
            <a:endParaRPr lang="en-US" sz="3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08701" lvl="2" indent="-308701" algn="ctr" eaLnBrk="1" hangingPunct="1">
              <a:defRPr/>
            </a:pPr>
            <a:endParaRPr lang="en-GB" sz="3700" b="1" kern="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5" name="TextBox 9">
            <a:extLst>
              <a:ext uri="{FF2B5EF4-FFF2-40B4-BE49-F238E27FC236}">
                <a16:creationId xmlns:a16="http://schemas.microsoft.com/office/drawing/2014/main" id="{DAFD6ED2-85C1-4644-A26C-63AF8FE2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6725" y="7304088"/>
            <a:ext cx="12239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E2ED3884-1E47-405D-A534-E877F29E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6394450"/>
            <a:ext cx="7307263" cy="754063"/>
          </a:xfrm>
        </p:spPr>
        <p:txBody>
          <a:bodyPr/>
          <a:lstStyle/>
          <a:p>
            <a:endParaRPr lang="th-TH" altLang="en-US"/>
          </a:p>
        </p:txBody>
      </p:sp>
      <p:pic>
        <p:nvPicPr>
          <p:cNvPr id="19459" name="Picture Placeholder 6" descr="asean_map.jpg">
            <a:extLst>
              <a:ext uri="{FF2B5EF4-FFF2-40B4-BE49-F238E27FC236}">
                <a16:creationId xmlns:a16="http://schemas.microsoft.com/office/drawing/2014/main" id="{88EE2AEC-F41B-47E7-AAF2-3F0B0C1ED1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" r="696" b="417"/>
          <a:stretch>
            <a:fillRect/>
          </a:stretch>
        </p:blipFill>
        <p:spPr>
          <a:xfrm>
            <a:off x="544513" y="0"/>
            <a:ext cx="11017250" cy="9175750"/>
          </a:xfrm>
        </p:spPr>
      </p:pic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id="{5F725902-AA73-499D-B194-6EB46867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CE53E9-F5B6-44DD-9E11-A4E767044304}" type="slidenum">
              <a:rPr lang="en-US" altLang="en-US" sz="16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CF96C62F-3CCB-495F-B6CA-1021038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966788"/>
            <a:ext cx="92773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9" tIns="60894" rIns="121789" bIns="60894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sz="3600" b="1">
                <a:solidFill>
                  <a:srgbClr val="000090"/>
                </a:solidFill>
              </a:rPr>
              <a:t>ASEAN Ministerial</a:t>
            </a:r>
            <a:r>
              <a:rPr lang="en-US" altLang="en-US" sz="3600" b="1">
                <a:solidFill>
                  <a:srgbClr val="000090"/>
                </a:solidFill>
              </a:rPr>
              <a:t> Statement</a:t>
            </a:r>
            <a:endParaRPr lang="en-GB" altLang="en-US" sz="3600" b="1">
              <a:solidFill>
                <a:srgbClr val="00009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47E78-FA75-4239-A628-C8DAE40756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30388"/>
            <a:ext cx="12145963" cy="3108325"/>
          </a:xfrm>
          <a:prstGeom prst="rect">
            <a:avLst/>
          </a:prstGeom>
          <a:solidFill>
            <a:srgbClr val="FFCC00"/>
          </a:solidFill>
        </p:spPr>
        <p:txBody>
          <a:bodyPr lIns="121789" tIns="60894" rIns="121789" bIns="60894"/>
          <a:lstStyle>
            <a:lvl1pPr marL="461963" indent="-4619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69975" indent="-4619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252525"/>
                </a:solidFill>
              </a:rPr>
              <a:t>32</a:t>
            </a:r>
            <a:r>
              <a:rPr lang="en-US" sz="2800" baseline="30000" dirty="0">
                <a:solidFill>
                  <a:srgbClr val="252525"/>
                </a:solidFill>
              </a:rPr>
              <a:t>nd</a:t>
            </a:r>
            <a:r>
              <a:rPr lang="en-US" sz="2800" dirty="0">
                <a:solidFill>
                  <a:srgbClr val="252525"/>
                </a:solidFill>
              </a:rPr>
              <a:t> AMAF on 23 October 2010 in Phnom Penh, Cambodia</a:t>
            </a:r>
          </a:p>
          <a:p>
            <a:pPr lvl="1" algn="just" eaLnBrk="1" hangingPunct="1">
              <a:buFont typeface="Courier New" pitchFamily="49" charset="0"/>
              <a:buChar char="o"/>
              <a:defRPr/>
            </a:pPr>
            <a:r>
              <a:rPr lang="en-US" dirty="0">
                <a:solidFill>
                  <a:srgbClr val="252525"/>
                </a:solidFill>
              </a:rPr>
              <a:t>R</a:t>
            </a:r>
            <a:r>
              <a:rPr lang="id-ID" dirty="0">
                <a:solidFill>
                  <a:srgbClr val="252525"/>
                </a:solidFill>
              </a:rPr>
              <a:t>ecognise the significant socio-economic impacts of Classical Swine Fever (CSF), Newcastle Disease (ND), Porcine Reproductive and Respiratory Syndrome (PRRS), and other emerging/re-emerging diseases, and in full support for the development and implementation of strategic frameworks and mechanisms at national and regional levels;</a:t>
            </a:r>
          </a:p>
          <a:p>
            <a:pPr lvl="1" algn="just" eaLnBrk="1" hangingPunct="1">
              <a:buFont typeface="Courier New" pitchFamily="49" charset="0"/>
              <a:buChar char="o"/>
              <a:defRPr/>
            </a:pPr>
            <a:r>
              <a:rPr lang="en-US" dirty="0">
                <a:solidFill>
                  <a:srgbClr val="252525"/>
                </a:solidFill>
              </a:rPr>
              <a:t>C</a:t>
            </a:r>
            <a:r>
              <a:rPr lang="id-ID" dirty="0">
                <a:solidFill>
                  <a:srgbClr val="252525"/>
                </a:solidFill>
              </a:rPr>
              <a:t>loser integration and globalisation, necessitates strategic partnerships and cooperation with relevant development partners and donor agencies</a:t>
            </a:r>
          </a:p>
          <a:p>
            <a:pPr marL="608012" lvl="1" indent="0" algn="just" eaLnBrk="1" hangingPunct="1">
              <a:defRPr/>
            </a:pPr>
            <a:endParaRPr lang="en-US" dirty="0">
              <a:solidFill>
                <a:srgbClr val="252525"/>
              </a:solidFill>
            </a:endParaRPr>
          </a:p>
          <a:p>
            <a:pPr lvl="1" algn="just" eaLnBrk="1" hangingPunct="1">
              <a:buFont typeface="Courier New" pitchFamily="49" charset="0"/>
              <a:buChar char="o"/>
              <a:defRPr/>
            </a:pPr>
            <a:endParaRPr lang="en-US" dirty="0">
              <a:solidFill>
                <a:srgbClr val="252525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252525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id-ID" dirty="0">
              <a:solidFill>
                <a:srgbClr val="252525"/>
              </a:solidFill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85726DF9-69DC-489F-A221-C4276D355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4938713"/>
            <a:ext cx="5768975" cy="4195762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F86573F-6693-48A9-A556-362A28AB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27600"/>
            <a:ext cx="6376988" cy="27066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9" tIns="60894" rIns="121789" bIns="60894"/>
          <a:lstStyle>
            <a:lvl1pPr marL="461963" indent="-461963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1069975" indent="-4619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252525"/>
                </a:solidFill>
                <a:ea typeface="MS PGothic" panose="020B0600070205080204" pitchFamily="34" charset="-128"/>
              </a:rPr>
              <a:t>T</a:t>
            </a:r>
            <a:r>
              <a:rPr lang="id-ID" altLang="en-US" sz="2400">
                <a:solidFill>
                  <a:srgbClr val="252525"/>
                </a:solidFill>
                <a:ea typeface="MS PGothic" panose="020B0600070205080204" pitchFamily="34" charset="-128"/>
              </a:rPr>
              <a:t>ask the SOM-AMAF and </a:t>
            </a:r>
            <a:r>
              <a:rPr lang="en-US" altLang="en-US" sz="2400">
                <a:solidFill>
                  <a:srgbClr val="252525"/>
                </a:solidFill>
                <a:ea typeface="MS PGothic" panose="020B0600070205080204" pitchFamily="34" charset="-128"/>
              </a:rPr>
              <a:t>ASEAN Sectoral Working Group on Livestock (</a:t>
            </a:r>
            <a:r>
              <a:rPr lang="id-ID" altLang="en-US" sz="2400">
                <a:solidFill>
                  <a:srgbClr val="252525"/>
                </a:solidFill>
                <a:ea typeface="MS PGothic" panose="020B0600070205080204" pitchFamily="34" charset="-128"/>
              </a:rPr>
              <a:t>ASWGL</a:t>
            </a:r>
            <a:r>
              <a:rPr lang="en-US" altLang="en-US" sz="2400">
                <a:solidFill>
                  <a:srgbClr val="252525"/>
                </a:solidFill>
                <a:ea typeface="MS PGothic" panose="020B0600070205080204" pitchFamily="34" charset="-128"/>
              </a:rPr>
              <a:t>)</a:t>
            </a:r>
            <a:r>
              <a:rPr lang="id-ID" altLang="en-US" sz="2400">
                <a:solidFill>
                  <a:srgbClr val="252525"/>
                </a:solidFill>
                <a:ea typeface="MS PGothic" panose="020B0600070205080204" pitchFamily="34" charset="-128"/>
              </a:rPr>
              <a:t> to implement necessary actions and report progress in the advancement of the ASEAN Cooperation on Animal Health and Zoonoses</a:t>
            </a:r>
            <a:r>
              <a:rPr lang="en-US" altLang="en-US" sz="2400">
                <a:solidFill>
                  <a:srgbClr val="252525"/>
                </a:solidFill>
                <a:ea typeface="MS PGothic" panose="020B0600070205080204" pitchFamily="34" charset="-128"/>
              </a:rPr>
              <a:t> activities.</a:t>
            </a:r>
          </a:p>
          <a:p>
            <a:pPr lvl="1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altLang="en-US" sz="2400">
              <a:solidFill>
                <a:srgbClr val="252525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252525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id-ID" altLang="en-US" sz="2400">
              <a:solidFill>
                <a:srgbClr val="25252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B094B7E2-7841-4582-9A27-1EE32265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111250"/>
            <a:ext cx="114903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9" tIns="60894" rIns="121789" bIns="60894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0090"/>
                </a:solidFill>
              </a:rPr>
              <a:t>ASEAN</a:t>
            </a:r>
            <a:r>
              <a:rPr lang="en-US" altLang="en-US" sz="3700" b="1">
                <a:solidFill>
                  <a:srgbClr val="2C59A7"/>
                </a:solidFill>
              </a:rPr>
              <a:t> </a:t>
            </a:r>
            <a:r>
              <a:rPr lang="en-US" altLang="en-US" sz="3600" b="1">
                <a:solidFill>
                  <a:srgbClr val="000090"/>
                </a:solidFill>
              </a:rPr>
              <a:t>Cooperation on Animal Health - Overview</a:t>
            </a:r>
            <a:endParaRPr lang="en-GB" altLang="en-US" sz="3600" b="1">
              <a:solidFill>
                <a:srgbClr val="00009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10CE2-7D11-4A77-A4D6-E68FCED1281F}"/>
              </a:ext>
            </a:extLst>
          </p:cNvPr>
          <p:cNvSpPr txBox="1">
            <a:spLocks noChangeArrowheads="1"/>
          </p:cNvSpPr>
          <p:nvPr/>
        </p:nvSpPr>
        <p:spPr>
          <a:xfrm>
            <a:off x="239713" y="3033713"/>
            <a:ext cx="11736387" cy="2684462"/>
          </a:xfrm>
          <a:prstGeom prst="rect">
            <a:avLst/>
          </a:prstGeom>
        </p:spPr>
        <p:txBody>
          <a:bodyPr lIns="121789" tIns="60894" rIns="121789" bIns="60894"/>
          <a:lstStyle/>
          <a:p>
            <a:pPr marL="456709" indent="-456709">
              <a:lnSpc>
                <a:spcPct val="90000"/>
              </a:lnSpc>
              <a:spcBef>
                <a:spcPct val="20000"/>
              </a:spcBef>
              <a:defRPr/>
            </a:pPr>
            <a:r>
              <a:rPr lang="id-ID" altLang="zh-CN" sz="3200" kern="0" dirty="0">
                <a:solidFill>
                  <a:schemeClr val="accent2"/>
                </a:solidFill>
                <a:latin typeface="Arial" charset="0"/>
                <a:ea typeface="SimSun" pitchFamily="2" charset="-122"/>
                <a:cs typeface="ＭＳ Ｐゴシック" charset="0"/>
              </a:rPr>
              <a:t>	</a:t>
            </a: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8BFE0567-B368-4E0F-9660-BCFE4D64F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2184400"/>
            <a:ext cx="114490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9" tIns="60894" rIns="121789" bIns="60894" anchor="ctr">
            <a:spAutoFit/>
          </a:bodyPr>
          <a:lstStyle>
            <a:lvl1pPr marL="307975" indent="-3079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1138238" indent="-53022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GB" altLang="en-US" sz="3200">
                <a:solidFill>
                  <a:srgbClr val="252525"/>
                </a:solidFill>
              </a:rPr>
              <a:t>Regional responsible body – ASEAN Sectoral Working Group on Livestock (ASWGL)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altLang="zh-CN" sz="3200">
              <a:solidFill>
                <a:srgbClr val="252525"/>
              </a:solidFill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zh-CN" sz="3200">
                <a:solidFill>
                  <a:srgbClr val="252525"/>
                </a:solidFill>
                <a:ea typeface="SimSun" panose="02010600030101010101" pitchFamily="2" charset="-122"/>
              </a:rPr>
              <a:t>Strategic approaches towards regional cooperation on animal health and zoonoses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252525"/>
                </a:solidFill>
                <a:ea typeface="SimSun" panose="02010600030101010101" pitchFamily="2" charset="-122"/>
              </a:rPr>
              <a:t>Strengthening national animal health capability, particularly veterinary services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252525"/>
                </a:solidFill>
                <a:ea typeface="SimSun" panose="02010600030101010101" pitchFamily="2" charset="-122"/>
              </a:rPr>
              <a:t>Strengthening regional coordination on transboundary animal diseases (TADs)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252525"/>
                </a:solidFill>
                <a:ea typeface="SimSun" panose="02010600030101010101" pitchFamily="2" charset="-122"/>
              </a:rPr>
              <a:t>Supporting animal health sector towards greater contribution to multi-sectoral cooperation on public health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252525"/>
                </a:solidFill>
                <a:ea typeface="SimSun" panose="02010600030101010101" pitchFamily="2" charset="-122"/>
              </a:rPr>
              <a:t>Enhancing partnership arrangement and cooperation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5507124C-BC91-4387-8C09-16A3280D4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987425"/>
            <a:ext cx="109442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9" tIns="60894" rIns="121789" bIns="60894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0090"/>
                </a:solidFill>
              </a:rPr>
              <a:t>ASEAN Cooperation on Veterinary Products</a:t>
            </a:r>
            <a:endParaRPr lang="en-GB" altLang="en-US" sz="3600" b="1">
              <a:solidFill>
                <a:srgbClr val="00009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1712E-D6B7-473C-B185-323E2C5EB65F}"/>
              </a:ext>
            </a:extLst>
          </p:cNvPr>
          <p:cNvSpPr txBox="1">
            <a:spLocks noChangeArrowheads="1"/>
          </p:cNvSpPr>
          <p:nvPr/>
        </p:nvSpPr>
        <p:spPr>
          <a:xfrm>
            <a:off x="239713" y="3033713"/>
            <a:ext cx="11736387" cy="2684462"/>
          </a:xfrm>
          <a:prstGeom prst="rect">
            <a:avLst/>
          </a:prstGeom>
        </p:spPr>
        <p:txBody>
          <a:bodyPr lIns="121789" tIns="60894" rIns="121789" bIns="60894"/>
          <a:lstStyle/>
          <a:p>
            <a:pPr marL="456709" indent="-456709">
              <a:lnSpc>
                <a:spcPct val="90000"/>
              </a:lnSpc>
              <a:spcBef>
                <a:spcPct val="20000"/>
              </a:spcBef>
              <a:defRPr/>
            </a:pPr>
            <a:r>
              <a:rPr lang="id-ID" altLang="zh-CN" sz="3200" kern="0" dirty="0">
                <a:solidFill>
                  <a:schemeClr val="accent2"/>
                </a:solidFill>
                <a:latin typeface="Arial" charset="0"/>
                <a:ea typeface="SimSun" pitchFamily="2" charset="-122"/>
                <a:cs typeface="ＭＳ Ｐゴシック" charset="0"/>
              </a:rPr>
              <a:t>	</a:t>
            </a: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CF9BC034-3136-480D-98E3-F1F0F272E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9588"/>
            <a:ext cx="12179300" cy="721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9" tIns="60894" rIns="121789" bIns="60894" anchor="ctr">
            <a:spAutoFit/>
          </a:bodyPr>
          <a:lstStyle>
            <a:lvl1pPr marL="307975" indent="-307975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1065213" indent="-4572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525588" indent="-307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282825" indent="-457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GB" altLang="en-US" sz="3200">
                <a:solidFill>
                  <a:srgbClr val="252525"/>
                </a:solidFill>
              </a:rPr>
              <a:t>Regional responsible body – ASEAN National Focal Points for Veterinary Products (ANFPVP)</a:t>
            </a:r>
          </a:p>
          <a:p>
            <a:pPr lvl="1" algn="just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2900">
                <a:solidFill>
                  <a:srgbClr val="252525"/>
                </a:solidFill>
                <a:ea typeface="MS PGothic" panose="020B0600070205080204" pitchFamily="34" charset="-128"/>
              </a:rPr>
              <a:t>Previous name: ASEAN National Focal Points for Animal Vaccines (ANFPAV)</a:t>
            </a:r>
            <a:endParaRPr lang="en-GB" altLang="en-US" sz="3200">
              <a:solidFill>
                <a:srgbClr val="252525"/>
              </a:solidFill>
              <a:ea typeface="MS PGothic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GB" altLang="en-US" sz="3200">
                <a:solidFill>
                  <a:srgbClr val="252525"/>
                </a:solidFill>
              </a:rPr>
              <a:t>Activities</a:t>
            </a:r>
          </a:p>
          <a:p>
            <a:pPr lvl="2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800">
                <a:solidFill>
                  <a:srgbClr val="252525"/>
                </a:solidFill>
                <a:ea typeface="MS PGothic" panose="020B0600070205080204" pitchFamily="34" charset="-128"/>
              </a:rPr>
              <a:t>Annual Meeting held at least once in a year</a:t>
            </a:r>
          </a:p>
          <a:p>
            <a:pPr lvl="2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800">
                <a:solidFill>
                  <a:srgbClr val="252525"/>
                </a:solidFill>
                <a:ea typeface="MS PGothic" panose="020B0600070205080204" pitchFamily="34" charset="-128"/>
              </a:rPr>
              <a:t>Develop ASEAN Standard Requirements for Veterinary Products</a:t>
            </a:r>
          </a:p>
          <a:p>
            <a:pPr lvl="2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800">
                <a:solidFill>
                  <a:srgbClr val="252525"/>
                </a:solidFill>
                <a:ea typeface="MS PGothic" panose="020B0600070205080204" pitchFamily="34" charset="-128"/>
              </a:rPr>
              <a:t>Develop several guidelines and Plan of action relating to AMU/AMR and VMP</a:t>
            </a:r>
          </a:p>
          <a:p>
            <a:pPr lvl="3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rgbClr val="252525"/>
                </a:solidFill>
                <a:ea typeface="MS PGothic" panose="020B0600070205080204" pitchFamily="34" charset="-128"/>
              </a:rPr>
              <a:t>GMP for Animal Vaccines </a:t>
            </a:r>
            <a:endParaRPr lang="en-GB" altLang="en-US" sz="2800">
              <a:solidFill>
                <a:srgbClr val="FF0000"/>
              </a:solidFill>
              <a:ea typeface="MS PGothic" panose="020B0600070205080204" pitchFamily="34" charset="-128"/>
            </a:endParaRPr>
          </a:p>
          <a:p>
            <a:pPr lvl="3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>
                <a:ea typeface="MS PGothic" panose="020B0600070205080204" pitchFamily="34" charset="-128"/>
              </a:rPr>
              <a:t>Registration of Animal Vaccines </a:t>
            </a:r>
          </a:p>
          <a:p>
            <a:pPr lvl="3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>
                <a:ea typeface="MS PGothic" panose="020B0600070205080204" pitchFamily="34" charset="-128"/>
              </a:rPr>
              <a:t>Etc.</a:t>
            </a:r>
          </a:p>
          <a:p>
            <a:pPr lvl="2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800">
                <a:solidFill>
                  <a:srgbClr val="252525"/>
                </a:solidFill>
                <a:ea typeface="MS PGothic" panose="020B0600070205080204" pitchFamily="34" charset="-128"/>
              </a:rPr>
              <a:t>Accreditation (Recognition) of ASEAN Animal Vaccines Testing Laboratories</a:t>
            </a:r>
          </a:p>
          <a:p>
            <a:pPr lvl="2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800">
                <a:solidFill>
                  <a:srgbClr val="252525"/>
                </a:solidFill>
                <a:ea typeface="MS PGothic" panose="020B0600070205080204" pitchFamily="34" charset="-128"/>
              </a:rPr>
              <a:t>Participating in international and regional fora</a:t>
            </a:r>
          </a:p>
          <a:p>
            <a:pPr algn="just" eaLnBrk="1" hangingPunct="1">
              <a:spcBef>
                <a:spcPct val="0"/>
              </a:spcBef>
              <a:buClrTx/>
            </a:pPr>
            <a:endParaRPr lang="en-GB" altLang="en-US" sz="2700">
              <a:solidFill>
                <a:srgbClr val="252525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1D5A3FA-4A36-46B6-B3DB-DE049410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1038225"/>
            <a:ext cx="10337800" cy="1296988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rgbClr val="000090"/>
                </a:solidFill>
              </a:rPr>
              <a:t>Outcomes of the 1</a:t>
            </a:r>
            <a:r>
              <a:rPr lang="en-US" altLang="en-US" sz="3600" b="1" baseline="30000">
                <a:solidFill>
                  <a:srgbClr val="000090"/>
                </a:solidFill>
              </a:rPr>
              <a:t>st</a:t>
            </a:r>
            <a:r>
              <a:rPr lang="en-US" altLang="en-US" sz="3600" b="1">
                <a:solidFill>
                  <a:srgbClr val="000090"/>
                </a:solidFill>
              </a:rPr>
              <a:t> ANFPVP Meeting</a:t>
            </a:r>
            <a:br>
              <a:rPr lang="en-US" altLang="en-US" sz="3600" b="1">
                <a:solidFill>
                  <a:srgbClr val="000090"/>
                </a:solidFill>
              </a:rPr>
            </a:br>
            <a:r>
              <a:rPr lang="en-US" altLang="en-US" sz="3600" b="1">
                <a:solidFill>
                  <a:srgbClr val="000090"/>
                </a:solidFill>
              </a:rPr>
              <a:t>that related to VICH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DC132-1773-45BB-82D9-ECB927DC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2335213"/>
            <a:ext cx="11274425" cy="6029325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Use of the VICH Guidelines as a reference for AMS;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Maintain ASEAN position in the VICH Outreach Forum ;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Any communication related to VICH will be channeled through ASEAN Secretariat. 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Agreed to have training on VICH for </a:t>
            </a:r>
            <a:r>
              <a:rPr lang="en-US" sz="2800" dirty="0">
                <a:ea typeface="ＭＳ Ｐゴシック" pitchFamily="34" charset="-128"/>
                <a:cs typeface="Angsana New" charset="0"/>
              </a:rPr>
              <a:t>reducing disparities of </a:t>
            </a:r>
            <a:r>
              <a:rPr lang="en-US" sz="2800" dirty="0">
                <a:ea typeface="ＭＳ Ｐゴシック" pitchFamily="34" charset="-128"/>
              </a:rPr>
              <a:t>AMS knowledge in VICH</a:t>
            </a:r>
          </a:p>
          <a:p>
            <a:pPr marL="0" indent="0">
              <a:buFont typeface="Arial" charset="0"/>
              <a:buNone/>
              <a:defRPr/>
            </a:pPr>
            <a:endParaRPr lang="en-US" sz="2400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400" i="1" dirty="0">
                <a:ea typeface="ＭＳ Ｐゴシック" pitchFamily="34" charset="-128"/>
              </a:rPr>
              <a:t>7-9 May 2014, Singapore</a:t>
            </a:r>
          </a:p>
          <a:p>
            <a:pPr>
              <a:buFont typeface="Arial" charset="0"/>
              <a:buChar char="•"/>
              <a:defRPr/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AD3BC0F-90D0-4388-A235-28EE87E8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5C9C76-FB11-4233-A854-C3846BE7364D}" type="slidenum">
              <a:rPr lang="en-US" altLang="en-US" sz="16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E9A80D4-0095-4489-A5FF-A0423AF9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000090"/>
                </a:solidFill>
              </a:rPr>
              <a:t>Way Forward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73F9F2A3-E63D-4302-8AA1-81DA4DE6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425700"/>
            <a:ext cx="11593513" cy="6029325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Maintain membership status 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Welcoming more collaboration related to veterinary products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Improve exchange and flow of information to have a deepen knowledge of VICH for AMS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pitchFamily="34" charset="-128"/>
              </a:rPr>
              <a:t>Continue strengthening the initiatives in building capacity and competence of regional mechanisms and </a:t>
            </a:r>
            <a:r>
              <a:rPr lang="en-US" sz="3200" dirty="0" err="1">
                <a:solidFill>
                  <a:srgbClr val="000000"/>
                </a:solidFill>
                <a:ea typeface="ＭＳ Ｐゴシック" pitchFamily="34" charset="-128"/>
              </a:rPr>
              <a:t>programmes</a:t>
            </a:r>
            <a:r>
              <a:rPr lang="en-US" sz="32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id-ID" sz="3200" dirty="0">
                <a:solidFill>
                  <a:srgbClr val="000000"/>
                </a:solidFill>
                <a:ea typeface="ＭＳ Ｐゴシック" pitchFamily="34" charset="-128"/>
              </a:rPr>
              <a:t>as a basis for joint approaches and cooperation under </a:t>
            </a:r>
            <a:r>
              <a:rPr lang="en-US" sz="3200" dirty="0">
                <a:solidFill>
                  <a:srgbClr val="000000"/>
                </a:solidFill>
                <a:ea typeface="ＭＳ Ｐゴシック" pitchFamily="34" charset="-128"/>
              </a:rPr>
              <a:t>ASWGL Framework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Continue comparative advantages between ASEAN and VICH</a:t>
            </a:r>
          </a:p>
          <a:p>
            <a:pPr>
              <a:buFont typeface="Arial" charset="0"/>
              <a:buChar char="•"/>
              <a:defRPr/>
            </a:pPr>
            <a:r>
              <a:rPr lang="id-ID" sz="32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</a:rPr>
              <a:t>Together for a safer and prosperous peoples of ASEAN</a:t>
            </a:r>
          </a:p>
          <a:p>
            <a:pPr>
              <a:buFont typeface="Arial" charset="0"/>
              <a:buChar char="•"/>
              <a:defRPr/>
            </a:pPr>
            <a:endParaRPr lang="en-US" sz="3200" dirty="0">
              <a:latin typeface="Arial" charset="0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AA33B03-AF49-4D36-84B0-82044071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71B10D-AB97-4C46-9D5F-752BEF8774CD}" type="slidenum">
              <a:rPr lang="en-US" altLang="en-US" sz="16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9B3BA38D-24FB-453B-9975-DCF8A7D88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896AADC5-8102-490D-BF13-2B2B1C88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3100388"/>
            <a:ext cx="10961688" cy="5097462"/>
          </a:xfrm>
        </p:spPr>
        <p:txBody>
          <a:bodyPr/>
          <a:lstStyle/>
          <a:p>
            <a:pPr marL="685063" indent="-685063" defTabSz="1217889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4262" b="1" dirty="0">
                <a:solidFill>
                  <a:schemeClr val="accent3">
                    <a:lumMod val="50000"/>
                  </a:schemeClr>
                </a:solidFill>
              </a:rPr>
              <a:t>Registration Procedures</a:t>
            </a:r>
          </a:p>
          <a:p>
            <a:pPr marL="685063" indent="-685063" defTabSz="1217889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4262" b="1" dirty="0">
                <a:solidFill>
                  <a:schemeClr val="accent3">
                    <a:lumMod val="50000"/>
                  </a:schemeClr>
                </a:solidFill>
              </a:rPr>
              <a:t>Sample Supply and Testing in ASEAN Accredited (recognition) Animal Vaccine Testing Laboratory</a:t>
            </a:r>
          </a:p>
          <a:p>
            <a:pPr marL="685063" indent="-685063" defTabSz="1217889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4262" b="1" dirty="0">
                <a:solidFill>
                  <a:schemeClr val="accent3">
                    <a:lumMod val="50000"/>
                  </a:schemeClr>
                </a:solidFill>
              </a:rPr>
              <a:t>Determination of Registration Code or Number</a:t>
            </a:r>
          </a:p>
          <a:p>
            <a:pPr marL="685063" indent="-685063" defTabSz="1217889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4262" b="1" dirty="0">
                <a:solidFill>
                  <a:schemeClr val="accent3">
                    <a:lumMod val="50000"/>
                  </a:schemeClr>
                </a:solidFill>
              </a:rPr>
              <a:t>Renewal of Registration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4C1F245C-DF01-4F8C-9071-4AAF2ACF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70000"/>
            <a:ext cx="10960100" cy="1522413"/>
          </a:xfrm>
        </p:spPr>
        <p:txBody>
          <a:bodyPr>
            <a:normAutofit fontScale="90000"/>
          </a:bodyPr>
          <a:lstStyle/>
          <a:p>
            <a:pPr defTabSz="1217889" fontAlgn="auto">
              <a:spcAft>
                <a:spcPts val="0"/>
              </a:spcAft>
              <a:defRPr/>
            </a:pPr>
            <a:r>
              <a:rPr lang="en-US" sz="5860" b="1" dirty="0">
                <a:solidFill>
                  <a:schemeClr val="accent3">
                    <a:lumMod val="75000"/>
                  </a:schemeClr>
                </a:solidFill>
              </a:rPr>
              <a:t>Mechanism of ASEAN Registration of</a:t>
            </a:r>
            <a:br>
              <a:rPr lang="en-US" sz="586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5860" b="1" dirty="0">
                <a:solidFill>
                  <a:schemeClr val="accent3">
                    <a:lumMod val="75000"/>
                  </a:schemeClr>
                </a:solidFill>
              </a:rPr>
              <a:t>Animal Vaccines</a:t>
            </a:r>
            <a:endParaRPr lang="th-TH" sz="586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CB035AAA-967E-45BF-ABC7-4C1CCCA4D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object 3">
            <a:extLst>
              <a:ext uri="{FF2B5EF4-FFF2-40B4-BE49-F238E27FC236}">
                <a16:creationId xmlns:a16="http://schemas.microsoft.com/office/drawing/2014/main" id="{B6BAD22D-A7A9-48F0-96EE-5434B33074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827088"/>
            <a:ext cx="10563225" cy="1060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93" tIns="60897" rIns="121793" bIns="60897" numCol="1" anchorCtr="0" compatLnSpc="1">
            <a:prstTxWarp prst="textNoShape">
              <a:avLst/>
            </a:prstTxWarp>
          </a:bodyPr>
          <a:lstStyle/>
          <a:p>
            <a:r>
              <a:rPr lang="en-US" altLang="en-US" sz="4400" b="1">
                <a:solidFill>
                  <a:srgbClr val="77933C"/>
                </a:solidFill>
              </a:rPr>
              <a:t>Registration Procedures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2FF2FCEF-5B76-4EFC-B5F0-5782A7D967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360613"/>
            <a:ext cx="3881437" cy="306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2">
            <a:extLst>
              <a:ext uri="{FF2B5EF4-FFF2-40B4-BE49-F238E27FC236}">
                <a16:creationId xmlns:a16="http://schemas.microsoft.com/office/drawing/2014/main" id="{0EAC107C-F55D-4820-955E-7B1C0D62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360613"/>
            <a:ext cx="3881438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C901E807-D312-4AA2-AACA-2F08112FCE99}"/>
              </a:ext>
            </a:extLst>
          </p:cNvPr>
          <p:cNvSpPr txBox="1"/>
          <p:nvPr/>
        </p:nvSpPr>
        <p:spPr>
          <a:xfrm>
            <a:off x="5030788" y="3416300"/>
            <a:ext cx="2117725" cy="9017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5875" indent="5556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b="1">
                <a:solidFill>
                  <a:srgbClr val="101010"/>
                </a:solidFill>
                <a:cs typeface="Arial" panose="020B0604020202020204" pitchFamily="34" charset="0"/>
              </a:rPr>
              <a:t>Registration Fee Payment</a:t>
            </a:r>
            <a:endParaRPr lang="en-US" altLang="en-US" sz="2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C4F2DE1C-54D2-47CD-9C4B-7F9084C15373}"/>
              </a:ext>
            </a:extLst>
          </p:cNvPr>
          <p:cNvSpPr txBox="1"/>
          <p:nvPr/>
        </p:nvSpPr>
        <p:spPr>
          <a:xfrm>
            <a:off x="911225" y="2744788"/>
            <a:ext cx="2362200" cy="22542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5875" indent="-1588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>
                <a:solidFill>
                  <a:srgbClr val="0D0D0D"/>
                </a:solidFill>
                <a:cs typeface="Arial" panose="020B0604020202020204" pitchFamily="34" charset="0"/>
              </a:rPr>
              <a:t>Preparation and Submission of Registration Documents</a:t>
            </a:r>
            <a:endParaRPr lang="en-US" altLang="en-US" sz="2900">
              <a:solidFill>
                <a:srgbClr val="0D0D0D"/>
              </a:solidFill>
              <a:cs typeface="Arial" panose="020B0604020202020204" pitchFamily="34" charset="0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0B74050C-9608-4725-A491-9DEEC92B6AAB}"/>
              </a:ext>
            </a:extLst>
          </p:cNvPr>
          <p:cNvSpPr txBox="1"/>
          <p:nvPr/>
        </p:nvSpPr>
        <p:spPr>
          <a:xfrm>
            <a:off x="8702675" y="2182813"/>
            <a:ext cx="2662238" cy="3279775"/>
          </a:xfrm>
          <a:prstGeom prst="rect">
            <a:avLst/>
          </a:prstGeom>
          <a:solidFill>
            <a:srgbClr val="B6D063"/>
          </a:solidFill>
        </p:spPr>
        <p:txBody>
          <a:bodyPr lIns="0" tIns="0" rIns="0" bIns="0" anchor="ctr">
            <a:spAutoFit/>
          </a:bodyPr>
          <a:lstStyle>
            <a:lvl1pPr marL="433388" indent="26988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3794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3032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3032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30321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en-US" sz="2600" b="1">
              <a:solidFill>
                <a:srgbClr val="10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h-TH" altLang="en-US" sz="2600" b="1">
              <a:solidFill>
                <a:srgbClr val="10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Evaluation</a:t>
            </a:r>
            <a:endParaRPr lang="th-TH" altLang="en-US" sz="2600" b="1">
              <a:solidFill>
                <a:srgbClr val="10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h-TH" altLang="en-US" sz="2600" b="1">
              <a:solidFill>
                <a:srgbClr val="10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h-TH" altLang="en-US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h-TH" altLang="en-US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10858</TotalTime>
  <Words>751</Words>
  <Application>Microsoft Office PowerPoint</Application>
  <PresentationFormat>Ledger Paper (11x17 in)</PresentationFormat>
  <Paragraphs>107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MS PGothic</vt:lpstr>
      <vt:lpstr>Times</vt:lpstr>
      <vt:lpstr>Calibri</vt:lpstr>
      <vt:lpstr>Cordia New</vt:lpstr>
      <vt:lpstr>Wingdings</vt:lpstr>
      <vt:lpstr>Courier New</vt:lpstr>
      <vt:lpstr>SimSun</vt:lpstr>
      <vt:lpstr>Angsana New</vt:lpstr>
      <vt:lpstr>Office Theme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 of the 1st ANFPVP Meeting that related to VICH</vt:lpstr>
      <vt:lpstr>Way Forward</vt:lpstr>
      <vt:lpstr>Mechanism of ASEAN Registration of Animal Vaccines</vt:lpstr>
      <vt:lpstr>Registration Procedures</vt:lpstr>
      <vt:lpstr>PowerPoint Presentation</vt:lpstr>
      <vt:lpstr> Stages of Preparation  and  Submission of  Registration  Documents </vt:lpstr>
      <vt:lpstr>Stages of Document Evaluation</vt:lpstr>
      <vt:lpstr>PowerPoint Presentation</vt:lpstr>
      <vt:lpstr>PowerPoint Presentation</vt:lpstr>
      <vt:lpstr> Assignment of Registration number  ASEAN Sec shall issue the registration number after all requirements meets.  Registration Number is valid for 5 years and renewable every 5 years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ASEAN Overview</dc:title>
  <dc:subject>General Briefing on ASEAN and ASEC</dc:subject>
  <dc:creator>POCS</dc:creator>
  <cp:lastModifiedBy>CEESA Office</cp:lastModifiedBy>
  <cp:revision>626</cp:revision>
  <cp:lastPrinted>2017-11-13T10:20:06Z</cp:lastPrinted>
  <dcterms:created xsi:type="dcterms:W3CDTF">2012-12-05T13:16:08Z</dcterms:created>
  <dcterms:modified xsi:type="dcterms:W3CDTF">2017-11-14T01:53:16Z</dcterms:modified>
</cp:coreProperties>
</file>