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57" r:id="rId5"/>
    <p:sldId id="269" r:id="rId6"/>
    <p:sldId id="272" r:id="rId7"/>
    <p:sldId id="293" r:id="rId8"/>
    <p:sldId id="294" r:id="rId9"/>
    <p:sldId id="290" r:id="rId10"/>
    <p:sldId id="289" r:id="rId11"/>
    <p:sldId id="29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FFFFCC"/>
    <a:srgbClr val="CCCC00"/>
    <a:srgbClr val="FEF2E8"/>
    <a:srgbClr val="CCECFF"/>
    <a:srgbClr val="CCFFFF"/>
    <a:srgbClr val="CCFF99"/>
    <a:srgbClr val="FF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3" autoAdjust="0"/>
    <p:restoredTop sz="94454" autoAdjust="0"/>
  </p:normalViewPr>
  <p:slideViewPr>
    <p:cSldViewPr snapToGrid="0">
      <p:cViewPr varScale="1">
        <p:scale>
          <a:sx n="58" d="100"/>
          <a:sy n="58" d="100"/>
        </p:scale>
        <p:origin x="16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noda\Documents\kn&#12489;&#12461;&#12517;&#12513;&#12531;&#12488;\32thSC\TFcomb\Appendix%20III_SumamryMath,%20Ingredi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61659342817878"/>
          <c:y val="5.3961974265411952E-2"/>
          <c:w val="0.78686982461410837"/>
          <c:h val="0.69531082495330987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000-444C-8B83-A0008E1B1C3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000-444C-8B83-A0008E1B1C34}"/>
              </c:ext>
            </c:extLst>
          </c:dPt>
          <c:dPt>
            <c:idx val="2"/>
            <c:invertIfNegative val="0"/>
            <c:bubble3D val="0"/>
            <c:spPr>
              <a:solidFill>
                <a:srgbClr val="D3FBF4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000-444C-8B83-A0008E1B1C3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D000-444C-8B83-A0008E1B1C3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D000-444C-8B83-A0008E1B1C3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D000-444C-8B83-A0008E1B1C3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D000-444C-8B83-A0008E1B1C34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D000-444C-8B83-A0008E1B1C34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D000-444C-8B83-A0008E1B1C34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D000-444C-8B83-A0008E1B1C3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D000-444C-8B83-A0008E1B1C34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D000-444C-8B83-A0008E1B1C34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D000-444C-8B83-A0008E1B1C34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D000-444C-8B83-A0008E1B1C34}"/>
              </c:ext>
            </c:extLst>
          </c:dPt>
          <c:cat>
            <c:strRef>
              <c:f>'[Appendix III_SumamryMath, Ingredients.xlsx]Q1 Category'!$O$44:$O$56</c:f>
              <c:strCache>
                <c:ptCount val="13"/>
                <c:pt idx="0">
                  <c:v>APs</c:v>
                </c:pt>
                <c:pt idx="1">
                  <c:v>AMs</c:v>
                </c:pt>
                <c:pt idx="2">
                  <c:v>AM+X</c:v>
                </c:pt>
                <c:pt idx="3">
                  <c:v>AI</c:v>
                </c:pt>
                <c:pt idx="4">
                  <c:v>AS</c:v>
                </c:pt>
                <c:pt idx="5">
                  <c:v>AS+DI</c:v>
                </c:pt>
                <c:pt idx="6">
                  <c:v>DI</c:v>
                </c:pt>
                <c:pt idx="7">
                  <c:v>Vit</c:v>
                </c:pt>
                <c:pt idx="8">
                  <c:v>Vit+Min</c:v>
                </c:pt>
                <c:pt idx="9">
                  <c:v>Gastr</c:v>
                </c:pt>
                <c:pt idx="10">
                  <c:v>Horm</c:v>
                </c:pt>
                <c:pt idx="11">
                  <c:v>Cardiol</c:v>
                </c:pt>
                <c:pt idx="12">
                  <c:v>X</c:v>
                </c:pt>
              </c:strCache>
            </c:strRef>
          </c:cat>
          <c:val>
            <c:numRef>
              <c:f>'[Appendix III_SumamryMath, Ingredients.xlsx]Q1 Category'!$P$44:$P$56</c:f>
              <c:numCache>
                <c:formatCode>General</c:formatCode>
                <c:ptCount val="13"/>
                <c:pt idx="0">
                  <c:v>37</c:v>
                </c:pt>
                <c:pt idx="1">
                  <c:v>16</c:v>
                </c:pt>
                <c:pt idx="2">
                  <c:v>15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000-444C-8B83-A0008E1B1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287856"/>
        <c:axId val="202290208"/>
      </c:barChart>
      <c:catAx>
        <c:axId val="202287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ja-JP" sz="1800"/>
            </a:pPr>
            <a:endParaRPr lang="en-US"/>
          </a:p>
        </c:txPr>
        <c:crossAx val="202290208"/>
        <c:crosses val="autoZero"/>
        <c:auto val="1"/>
        <c:lblAlgn val="ctr"/>
        <c:lblOffset val="100"/>
        <c:noMultiLvlLbl val="0"/>
      </c:catAx>
      <c:valAx>
        <c:axId val="20229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 sz="1200"/>
            </a:pPr>
            <a:endParaRPr lang="en-US"/>
          </a:p>
        </c:txPr>
        <c:crossAx val="20228785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0.32726</cdr:x>
      <cdr:y>0.89797</cdr:y>
    </cdr:from>
    <cdr:to>
      <cdr:x>0.66034</cdr:x>
      <cdr:y>0.97933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642729" y="3310074"/>
          <a:ext cx="1671969" cy="299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400"/>
            <a:t>Combination-category</a:t>
          </a:r>
          <a:endParaRPr lang="ja-JP" altLang="en-US" sz="14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509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kumimoji="1"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kumimoji="1"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kumimoji="1"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kumimoji="1"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0399" y="4216279"/>
            <a:ext cx="5647765" cy="1342496"/>
          </a:xfrm>
        </p:spPr>
        <p:txBody>
          <a:bodyPr>
            <a:noAutofit/>
          </a:bodyPr>
          <a:lstStyle/>
          <a:p>
            <a:r>
              <a:rPr lang="en-GB" altLang="ja-JP" sz="2800" b="1" dirty="0"/>
              <a:t>VICH Task Force for the development of General Combination guideline</a:t>
            </a: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5572056"/>
            <a:ext cx="5729844" cy="621792"/>
          </a:xfrm>
        </p:spPr>
        <p:txBody>
          <a:bodyPr/>
          <a:lstStyle/>
          <a:p>
            <a:r>
              <a:rPr lang="en-GB" altLang="ja-JP" b="1" dirty="0"/>
              <a:t>Progress Report</a:t>
            </a:r>
            <a:endParaRPr kumimoji="1" lang="ja-JP" altLang="en-US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63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6517" y="1094628"/>
            <a:ext cx="6508377" cy="736979"/>
          </a:xfrm>
        </p:spPr>
        <p:txBody>
          <a:bodyPr/>
          <a:lstStyle/>
          <a:p>
            <a:r>
              <a:rPr kumimoji="1" lang="en-US" altLang="ja-JP" b="1" dirty="0"/>
              <a:t>Expert Working Group 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259" y="2312894"/>
            <a:ext cx="8821270" cy="45451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/>
              <a:t>The SC decided to establish an EWG for General Guideline on Pharmaceutical </a:t>
            </a:r>
            <a:r>
              <a:rPr lang="en-US" altLang="ja-JP" sz="2400" dirty="0"/>
              <a:t>Combination Products at </a:t>
            </a:r>
            <a:r>
              <a:rPr kumimoji="1" lang="en-US" altLang="ja-JP" sz="2400" dirty="0"/>
              <a:t>34</a:t>
            </a:r>
            <a:r>
              <a:rPr kumimoji="1" lang="en-US" altLang="ja-JP" sz="2400" baseline="30000" dirty="0"/>
              <a:t>th</a:t>
            </a:r>
            <a:r>
              <a:rPr kumimoji="1" lang="en-US" altLang="ja-JP" sz="2400" dirty="0"/>
              <a:t> SC meeting in Buenos Aires (Feb 2017)</a:t>
            </a:r>
          </a:p>
          <a:p>
            <a:pPr>
              <a:lnSpc>
                <a:spcPct val="150000"/>
              </a:lnSpc>
            </a:pPr>
            <a:r>
              <a:rPr lang="en-US" altLang="ja-JP" sz="2400" dirty="0"/>
              <a:t>Topic Leader: Dr. </a:t>
            </a:r>
            <a:r>
              <a:rPr lang="de-DE" altLang="ja-JP" sz="2400" kern="100" dirty="0"/>
              <a:t>Crystal Groesbeck, CVM, USFDA</a:t>
            </a:r>
            <a:endParaRPr lang="ja-JP" altLang="ja-JP" sz="24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/>
              <a:t>Chair person: To be confirmed</a:t>
            </a:r>
          </a:p>
          <a:p>
            <a:pPr lvl="1">
              <a:lnSpc>
                <a:spcPct val="150000"/>
              </a:lnSpc>
            </a:pPr>
            <a:r>
              <a:rPr lang="en-US" altLang="ja-JP" sz="2200" dirty="0"/>
              <a:t>Asking Dr. Xu (</a:t>
            </a:r>
            <a:r>
              <a:rPr lang="en-US" altLang="ja-JP" sz="2200" dirty="0" err="1"/>
              <a:t>ChinaPR</a:t>
            </a:r>
            <a:r>
              <a:rPr lang="en-US" altLang="ja-JP" sz="2200" dirty="0"/>
              <a:t>) to be a first EWG Chair from VOF members</a:t>
            </a:r>
          </a:p>
        </p:txBody>
      </p:sp>
    </p:spTree>
    <p:extLst>
      <p:ext uri="{BB962C8B-B14F-4D97-AF65-F5344CB8AC3E}">
        <p14:creationId xmlns:p14="http://schemas.microsoft.com/office/powerpoint/2010/main" val="21047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33135" y="638165"/>
            <a:ext cx="6508377" cy="662474"/>
          </a:xfrm>
        </p:spPr>
        <p:txBody>
          <a:bodyPr/>
          <a:lstStyle/>
          <a:p>
            <a:r>
              <a:rPr lang="en-US" altLang="ja-JP" b="1" dirty="0"/>
              <a:t>Timetable/Milestones</a:t>
            </a:r>
            <a:endParaRPr kumimoji="1" lang="ja-JP" altLang="en-US" dirty="0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837606"/>
              </p:ext>
            </p:extLst>
          </p:nvPr>
        </p:nvGraphicFramePr>
        <p:xfrm>
          <a:off x="180474" y="1788459"/>
          <a:ext cx="8650705" cy="4717622"/>
        </p:xfrm>
        <a:graphic>
          <a:graphicData uri="http://schemas.openxmlformats.org/drawingml/2006/table">
            <a:tbl>
              <a:tblPr firstRow="1" firstCol="1" bandRow="1"/>
              <a:tblGrid>
                <a:gridCol w="285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2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5395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Feb 2017 </a:t>
                      </a:r>
                      <a:endParaRPr lang="ja-JP" sz="20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 marL="2095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34</a:t>
                      </a:r>
                      <a:r>
                        <a:rPr lang="en-US" altLang="ja-JP" sz="2000" b="1" spc="-5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th</a:t>
                      </a: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SC / 8</a:t>
                      </a:r>
                      <a:r>
                        <a:rPr lang="en-US" altLang="ja-JP" sz="2000" b="1" spc="-5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th</a:t>
                      </a: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VOF </a:t>
                      </a:r>
                      <a:r>
                        <a:rPr lang="en-US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  <a:endParaRPr lang="ja-JP" sz="20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CP Finalized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24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Decide to establish EWG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24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Nominate</a:t>
                      </a:r>
                      <a:r>
                        <a:rPr lang="en-US" altLang="ja-JP" sz="2400" b="1" spc="-5" baseline="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altLang="ja-JP" sz="24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Topic leader</a:t>
                      </a:r>
                      <a:r>
                        <a:rPr lang="en-US" altLang="ja-JP" sz="2400" b="1" spc="-5" baseline="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&amp; Chair</a:t>
                      </a:r>
                      <a:endParaRPr lang="ja-JP" altLang="ja-JP" sz="2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946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Nov 2017</a:t>
                      </a:r>
                    </a:p>
                    <a:p>
                      <a:pPr marL="209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35</a:t>
                      </a:r>
                      <a:r>
                        <a:rPr lang="en-US" altLang="ja-JP" sz="2000" b="1" spc="-5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th</a:t>
                      </a: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SC / 9</a:t>
                      </a:r>
                      <a:r>
                        <a:rPr lang="en-US" altLang="ja-JP" sz="2000" b="1" spc="-5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th</a:t>
                      </a: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VOF </a:t>
                      </a:r>
                      <a:endParaRPr lang="ja-JP" sz="20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24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First progress report from EWG</a:t>
                      </a:r>
                      <a:endParaRPr lang="ja-JP" altLang="ja-JP" sz="2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June 2018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36</a:t>
                      </a:r>
                      <a:r>
                        <a:rPr lang="en-US" altLang="ja-JP" sz="2000" b="1" spc="-5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th</a:t>
                      </a: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SC / 10</a:t>
                      </a:r>
                      <a:r>
                        <a:rPr lang="en-US" altLang="ja-JP" sz="2000" b="1" spc="-5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th</a:t>
                      </a: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VOF </a:t>
                      </a:r>
                      <a:endParaRPr lang="ja-JP" altLang="ja-JP" sz="20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24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Second progress report from EWG</a:t>
                      </a:r>
                      <a:endParaRPr lang="ja-JP" altLang="ja-JP" sz="2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Feb 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37</a:t>
                      </a:r>
                      <a:r>
                        <a:rPr lang="en-US" altLang="ja-JP" sz="2000" b="1" spc="-5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th</a:t>
                      </a: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SC / 11</a:t>
                      </a:r>
                      <a:r>
                        <a:rPr lang="en-US" altLang="ja-JP" sz="2000" b="1" spc="-5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th</a:t>
                      </a:r>
                      <a:r>
                        <a:rPr lang="en-US" altLang="ja-JP" sz="20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VOF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u="sng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6</a:t>
                      </a:r>
                      <a:r>
                        <a:rPr lang="en-US" altLang="ja-JP" sz="2000" b="1" u="sng" baseline="30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th</a:t>
                      </a:r>
                      <a:r>
                        <a:rPr lang="en-US" altLang="ja-JP" sz="2000" b="1" u="sng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VICH</a:t>
                      </a:r>
                      <a:r>
                        <a:rPr lang="en-US" altLang="ja-JP" sz="2000" b="1" u="sng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Public Conference</a:t>
                      </a:r>
                      <a:endParaRPr lang="ja-JP" altLang="ja-JP" sz="2000" b="1" u="sng" dirty="0">
                        <a:solidFill>
                          <a:srgbClr val="0070C0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24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EWG would</a:t>
                      </a:r>
                      <a:r>
                        <a:rPr lang="en-US" altLang="ja-JP" sz="2400" b="1" spc="-5" baseline="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altLang="ja-JP" sz="24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present</a:t>
                      </a:r>
                      <a:r>
                        <a:rPr lang="en-US" altLang="ja-JP" sz="2400" b="1" spc="-5" baseline="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ja-JP" sz="2400" b="1" spc="-5" baseline="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  S</a:t>
                      </a:r>
                      <a:r>
                        <a:rPr lang="en-US" altLang="ja-JP" sz="2400" b="1" spc="-5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tep 2 document to the SC</a:t>
                      </a:r>
                      <a:endParaRPr lang="ja-JP" altLang="ja-JP" sz="2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35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2710431" y="1219145"/>
            <a:ext cx="3865524" cy="36904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57193" y="252577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en-US" altLang="ja-JP" sz="3200" dirty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感謝</a:t>
            </a:r>
            <a:endParaRPr kumimoji="1" lang="en-US" altLang="ja-JP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6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638976"/>
            <a:ext cx="6508377" cy="1143000"/>
          </a:xfrm>
        </p:spPr>
        <p:txBody>
          <a:bodyPr/>
          <a:lstStyle/>
          <a:p>
            <a:r>
              <a:rPr kumimoji="1" lang="en-US" altLang="ja-JP" b="1" u="sng" dirty="0"/>
              <a:t>Introduction</a:t>
            </a:r>
            <a:endParaRPr kumimoji="1" lang="ja-JP" altLang="en-US" b="1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835224"/>
            <a:ext cx="8378329" cy="467574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altLang="ja-JP" dirty="0"/>
              <a:t>At 3</a:t>
            </a:r>
            <a:r>
              <a:rPr lang="en-GB" altLang="ja-JP" baseline="30000" dirty="0"/>
              <a:t>rd</a:t>
            </a:r>
            <a:r>
              <a:rPr lang="en-GB" altLang="ja-JP" dirty="0"/>
              <a:t> VOF meeting in Nov 2013, China PR presented</a:t>
            </a:r>
            <a:r>
              <a:rPr lang="ja-JP" altLang="en-US" dirty="0"/>
              <a:t> </a:t>
            </a:r>
            <a:r>
              <a:rPr lang="en-GB" altLang="ja-JP" dirty="0"/>
              <a:t>a Concept Paper for “Efficacy studies for combination drug products” GL. </a:t>
            </a:r>
            <a:endParaRPr lang="ja-JP" altLang="ja-JP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altLang="ja-JP" dirty="0"/>
              <a:t>The SC &amp; VOF members welcomed the proposal as an important topic where guidance is currently lacking.</a:t>
            </a:r>
            <a:endParaRPr lang="ja-JP" altLang="ja-JP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altLang="ja-JP" dirty="0"/>
              <a:t>The scope was broad; could lead to several GLs. </a:t>
            </a:r>
            <a:endParaRPr lang="ja-JP" altLang="ja-JP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altLang="ja-JP" dirty="0"/>
              <a:t>It would be useful to identify the combinations available in order to reach agreement on which GLs should be developed.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ja-JP" altLang="ja-JP" dirty="0"/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altLang="ja-JP" i="1" dirty="0"/>
              <a:t>The SC decided to create a task force (TF) chaired by JMAFF.</a:t>
            </a:r>
          </a:p>
        </p:txBody>
      </p:sp>
    </p:spTree>
    <p:extLst>
      <p:ext uri="{BB962C8B-B14F-4D97-AF65-F5344CB8AC3E}">
        <p14:creationId xmlns:p14="http://schemas.microsoft.com/office/powerpoint/2010/main" val="220732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2288" y="59964"/>
            <a:ext cx="6508377" cy="704537"/>
          </a:xfrm>
        </p:spPr>
        <p:txBody>
          <a:bodyPr/>
          <a:lstStyle/>
          <a:p>
            <a:r>
              <a:rPr kumimoji="1" lang="en-US" altLang="ja-JP" dirty="0"/>
              <a:t>Task Force Members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714778"/>
              </p:ext>
            </p:extLst>
          </p:nvPr>
        </p:nvGraphicFramePr>
        <p:xfrm>
          <a:off x="127000" y="738047"/>
          <a:ext cx="8788400" cy="5342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68">
                <a:tc rowSpan="2" gridSpan="2">
                  <a:txBody>
                    <a:bodyPr/>
                    <a:lstStyle/>
                    <a:p>
                      <a:pPr marL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Organization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Members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584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Original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Current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584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VICH Full</a:t>
                      </a:r>
                      <a:endParaRPr lang="ja-JP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members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16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JMAFF [chair]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K. Noda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K. Noda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5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JVPA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E. Oishi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00050" indent="-4000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romanUcPeriod"/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Abe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7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IFAH-Europe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M. </a:t>
                      </a:r>
                      <a:r>
                        <a:rPr lang="en-GB" sz="1600" kern="100" dirty="0" err="1">
                          <a:effectLst/>
                        </a:rPr>
                        <a:t>Bobey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V. </a:t>
                      </a:r>
                      <a:r>
                        <a:rPr lang="en-US" sz="1600" dirty="0" err="1">
                          <a:effectLst/>
                        </a:rPr>
                        <a:t>Zonnekeyn</a:t>
                      </a:r>
                      <a:endParaRPr lang="ja-JP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L. </a:t>
                      </a:r>
                      <a:r>
                        <a:rPr lang="en-US" sz="1600" dirty="0" err="1">
                          <a:effectLst/>
                        </a:rPr>
                        <a:t>Frayssinet</a:t>
                      </a:r>
                      <a:endParaRPr lang="ja-JP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5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EU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K. Healey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Tbc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4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US FDA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C. Groesbeck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C. Groesbeck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5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AHI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B. </a:t>
                      </a:r>
                      <a:r>
                        <a:rPr lang="en-GB" sz="1600" kern="100" dirty="0" err="1">
                          <a:effectLst/>
                        </a:rPr>
                        <a:t>McKusick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B. </a:t>
                      </a:r>
                      <a:r>
                        <a:rPr lang="en-GB" sz="1600" kern="100" dirty="0" err="1">
                          <a:effectLst/>
                        </a:rPr>
                        <a:t>Mckusick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51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VICH Observer</a:t>
                      </a:r>
                      <a:r>
                        <a:rPr lang="en-US" sz="1600" kern="100" dirty="0">
                          <a:effectLst/>
                        </a:rPr>
                        <a:t>s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South Africa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(</a:t>
                      </a:r>
                      <a:r>
                        <a:rPr lang="en-GB" sz="1600" kern="100" dirty="0" err="1">
                          <a:effectLst/>
                        </a:rPr>
                        <a:t>Natl.Dept</a:t>
                      </a:r>
                      <a:r>
                        <a:rPr lang="en-GB" sz="1600" kern="100" dirty="0">
                          <a:effectLst/>
                        </a:rPr>
                        <a:t>. Health)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V. Naidoo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V. Naidoo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8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Canada(VDD)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-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Ch. Miller</a:t>
                      </a:r>
                      <a:endParaRPr lang="ja-JP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584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VOF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members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China PR(IVDC</a:t>
                      </a:r>
                      <a:r>
                        <a:rPr lang="en-US" sz="1600" kern="100" dirty="0">
                          <a:effectLst/>
                        </a:rPr>
                        <a:t>)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S. Xu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S. Xu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40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Argentina(SENASA)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CAMEVET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L. Sbordi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L. Sbordi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5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Taiwan(Council of Agriculture)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T-R. Jan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T-</a:t>
                      </a:r>
                      <a:r>
                        <a:rPr lang="en-US" altLang="ja-JP" sz="1600" kern="100" dirty="0">
                          <a:effectLst/>
                        </a:rPr>
                        <a:t>R</a:t>
                      </a:r>
                      <a:r>
                        <a:rPr lang="de-DE" sz="1600" kern="100" dirty="0">
                          <a:effectLst/>
                        </a:rPr>
                        <a:t>. Jan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3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600" kern="100" dirty="0">
                          <a:effectLst/>
                        </a:rPr>
                        <a:t>UEMOA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K.Domagni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600" kern="100" dirty="0">
                          <a:effectLst/>
                        </a:rPr>
                        <a:t>K.Domagni</a:t>
                      </a:r>
                      <a:endParaRPr lang="ja-JP" sz="1600" dirty="0">
                        <a:effectLst/>
                        <a:latin typeface="Arial" panose="020B0604020202020204" pitchFamily="34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166510"/>
              </p:ext>
            </p:extLst>
          </p:nvPr>
        </p:nvGraphicFramePr>
        <p:xfrm>
          <a:off x="127000" y="6136801"/>
          <a:ext cx="8788400" cy="670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836">
                <a:tc row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Additional contributors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ysClr val="windowText" lastClr="000000"/>
                          </a:solidFill>
                        </a:rPr>
                        <a:t>Australia(APVMA)</a:t>
                      </a:r>
                      <a:endParaRPr kumimoji="1" lang="ja-JP" alt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ysClr val="windowText" lastClr="000000"/>
                          </a:solidFill>
                        </a:rPr>
                        <a:t>P. Reeves</a:t>
                      </a:r>
                      <a:endParaRPr kumimoji="1" lang="ja-JP" alt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ysClr val="windowText" lastClr="000000"/>
                          </a:solidFill>
                        </a:rPr>
                        <a:t>NZ(Min. Primary Industry)</a:t>
                      </a:r>
                      <a:endParaRPr kumimoji="1" lang="ja-JP" alt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5400" cap="flat" cmpd="sng" algn="ctr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ysClr val="windowText" lastClr="000000"/>
                          </a:solidFill>
                        </a:rPr>
                        <a:t>W. Hughes</a:t>
                      </a:r>
                      <a:endParaRPr kumimoji="1" lang="ja-JP" alt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26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974" y="914400"/>
            <a:ext cx="6508377" cy="1143000"/>
          </a:xfrm>
        </p:spPr>
        <p:txBody>
          <a:bodyPr/>
          <a:lstStyle/>
          <a:p>
            <a:r>
              <a:rPr lang="en-GB" altLang="ja-JP" b="1" u="sng" dirty="0"/>
              <a:t>Mandate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974" y="2209800"/>
            <a:ext cx="5753101" cy="4181475"/>
          </a:xfrm>
        </p:spPr>
        <p:txBody>
          <a:bodyPr>
            <a:normAutofit/>
          </a:bodyPr>
          <a:lstStyle/>
          <a:p>
            <a:r>
              <a:rPr lang="en-GB" altLang="ja-JP" sz="2400" dirty="0"/>
              <a:t>To elaborate a discussion paper </a:t>
            </a:r>
            <a:r>
              <a:rPr lang="en-GB" altLang="ja-JP" sz="2400" i="1" dirty="0"/>
              <a:t>proposing a more focused scope for the development of a VICH GL for combination products. </a:t>
            </a:r>
            <a:endParaRPr lang="en-GB" altLang="ja-JP" sz="2400" dirty="0"/>
          </a:p>
          <a:p>
            <a:pPr marL="0" indent="0">
              <a:buNone/>
            </a:pPr>
            <a:r>
              <a:rPr lang="en-GB" altLang="ja-JP" sz="2400" dirty="0"/>
              <a:t>             </a:t>
            </a:r>
            <a:endParaRPr lang="ja-JP" altLang="ja-JP" sz="2200" dirty="0"/>
          </a:p>
          <a:p>
            <a:r>
              <a:rPr lang="en-GB" altLang="ja-JP" sz="2400" dirty="0"/>
              <a:t>The TF has</a:t>
            </a:r>
          </a:p>
          <a:p>
            <a:pPr lvl="1"/>
            <a:r>
              <a:rPr lang="en-GB" altLang="ja-JP" sz="2400" dirty="0"/>
              <a:t>Prioritized the target products</a:t>
            </a:r>
          </a:p>
          <a:p>
            <a:pPr lvl="1">
              <a:tabLst>
                <a:tab pos="5114925" algn="l"/>
              </a:tabLst>
            </a:pPr>
            <a:r>
              <a:rPr lang="en-GB" altLang="ja-JP" sz="2400" dirty="0"/>
              <a:t>Explored the possibility of </a:t>
            </a:r>
          </a:p>
          <a:p>
            <a:pPr marL="228600" lvl="1" indent="0">
              <a:buNone/>
              <a:tabLst>
                <a:tab pos="5114925" algn="l"/>
              </a:tabLst>
            </a:pPr>
            <a:r>
              <a:rPr lang="en-GB" altLang="ja-JP" sz="2400" dirty="0"/>
              <a:t>  a general policy document</a:t>
            </a:r>
            <a:endParaRPr lang="ja-JP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5112369" y="4951660"/>
            <a:ext cx="40316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200" dirty="0">
                <a:solidFill>
                  <a:schemeClr val="accent1"/>
                </a:solidFill>
              </a:rPr>
              <a:t>&gt;Explore Major combination</a:t>
            </a:r>
          </a:p>
          <a:p>
            <a:endParaRPr lang="en-GB" altLang="ja-JP" sz="2200" dirty="0">
              <a:solidFill>
                <a:schemeClr val="accent1"/>
              </a:solidFill>
            </a:endParaRPr>
          </a:p>
          <a:p>
            <a:r>
              <a:rPr lang="en-GB" altLang="ja-JP" sz="2200" dirty="0">
                <a:solidFill>
                  <a:schemeClr val="accent1"/>
                </a:solidFill>
              </a:rPr>
              <a:t>&gt;Analyse GLs already in Place</a:t>
            </a:r>
          </a:p>
        </p:txBody>
      </p:sp>
    </p:spTree>
    <p:extLst>
      <p:ext uri="{BB962C8B-B14F-4D97-AF65-F5344CB8AC3E}">
        <p14:creationId xmlns:p14="http://schemas.microsoft.com/office/powerpoint/2010/main" val="21761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725277" y="253388"/>
            <a:ext cx="6911975" cy="760412"/>
          </a:xfrm>
        </p:spPr>
        <p:txBody>
          <a:bodyPr/>
          <a:lstStyle/>
          <a:p>
            <a:r>
              <a:rPr lang="en-US" altLang="ja-JP" dirty="0">
                <a:solidFill>
                  <a:schemeClr val="accent2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Major Combination-products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141831"/>
              </p:ext>
            </p:extLst>
          </p:nvPr>
        </p:nvGraphicFramePr>
        <p:xfrm>
          <a:off x="0" y="1013800"/>
          <a:ext cx="9144000" cy="584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84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930014"/>
              </p:ext>
            </p:extLst>
          </p:nvPr>
        </p:nvGraphicFramePr>
        <p:xfrm>
          <a:off x="95251" y="788279"/>
          <a:ext cx="8877299" cy="57482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12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9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9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2000" dirty="0">
                          <a:effectLst/>
                        </a:rPr>
                        <a:t>Title</a:t>
                      </a:r>
                      <a:endParaRPr lang="ja-JP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2000" dirty="0">
                          <a:effectLst/>
                        </a:rPr>
                        <a:t>Category</a:t>
                      </a:r>
                      <a:endParaRPr lang="ja-JP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2700020" algn="ctr"/>
                        </a:tabLst>
                      </a:pPr>
                      <a:r>
                        <a:rPr lang="en-US" sz="2000" dirty="0">
                          <a:effectLst/>
                        </a:rPr>
                        <a:t>Scope</a:t>
                      </a:r>
                      <a:endParaRPr lang="ja-JP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558">
                <a:tc>
                  <a:txBody>
                    <a:bodyPr/>
                    <a:lstStyle/>
                    <a:p>
                      <a:pPr marL="4254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4254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EU</a:t>
                      </a:r>
                      <a:endParaRPr lang="ja-JP" sz="2000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49656" marR="49656" marT="0" marB="0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Guidance on pharmaceutical fixed combination products</a:t>
                      </a:r>
                      <a:endParaRPr lang="ja-JP" sz="1600" b="1" dirty="0">
                        <a:effectLst/>
                      </a:endParaRPr>
                    </a:p>
                  </a:txBody>
                  <a:tcPr marL="49656" marR="49656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b="1" dirty="0">
                          <a:effectLst/>
                        </a:rPr>
                        <a:t>General</a:t>
                      </a:r>
                      <a:endParaRPr lang="ja-JP" sz="1600" b="1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Data requirements for efficacy, safety and residues documentation for VMP, containing 2 or more active substances. </a:t>
                      </a:r>
                      <a:endParaRPr lang="ja-JP" sz="1600" b="1" dirty="0">
                        <a:effectLst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6328">
                <a:tc>
                  <a:txBody>
                    <a:bodyPr/>
                    <a:lstStyle/>
                    <a:p>
                      <a:pPr marL="42545"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altLang="ja-JP" sz="2000" dirty="0">
                          <a:effectLst/>
                          <a:latin typeface="+mn-lt"/>
                          <a:ea typeface="+mn-ea"/>
                        </a:rPr>
                        <a:t>US</a:t>
                      </a:r>
                      <a:endParaRPr lang="ja-JP" altLang="ja-JP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1600" b="1" dirty="0">
                          <a:effectLst/>
                        </a:rPr>
                        <a:t>CVM GFI #24 </a:t>
                      </a:r>
                    </a:p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1600" b="1" dirty="0">
                          <a:effectLst/>
                        </a:rPr>
                        <a:t>Drug Combinations for Use in Animals</a:t>
                      </a:r>
                      <a:endParaRPr lang="ja-JP" sz="1600" b="1" dirty="0">
                        <a:effectLst/>
                      </a:endParaRPr>
                    </a:p>
                  </a:txBody>
                  <a:tcPr marL="49656" marR="49656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kern="1200" dirty="0">
                          <a:effectLst/>
                        </a:rPr>
                        <a:t>General</a:t>
                      </a:r>
                      <a:endParaRPr kumimoji="1" lang="ja-JP" altLang="ja-JP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+mn-cs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1600" b="1" dirty="0">
                          <a:effectLst/>
                        </a:rPr>
                        <a:t>Information and data to demonstrate that the combination of drugs provides a benefit that cannot be obtained by the use of each of the drugs individually 	</a:t>
                      </a:r>
                      <a:endParaRPr lang="ja-JP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340">
                <a:tc>
                  <a:txBody>
                    <a:bodyPr/>
                    <a:lstStyle/>
                    <a:p>
                      <a:pPr marL="42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42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Aust.</a:t>
                      </a:r>
                      <a:endParaRPr lang="ja-JP" sz="2000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52844" marR="52844" marT="0" marB="0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1" dirty="0">
                          <a:effectLst/>
                        </a:rPr>
                        <a:t>WAAVP</a:t>
                      </a:r>
                      <a:r>
                        <a:rPr lang="en-US" altLang="ja-JP" sz="1600" b="1" baseline="0" dirty="0">
                          <a:effectLst/>
                        </a:rPr>
                        <a:t> </a:t>
                      </a:r>
                      <a:r>
                        <a:rPr lang="ja-JP" sz="1600" b="1" dirty="0">
                          <a:effectLst/>
                        </a:rPr>
                        <a:t>guideline</a:t>
                      </a:r>
                      <a:r>
                        <a:rPr lang="en-US" sz="1600" b="1" kern="1800" dirty="0">
                          <a:effectLst/>
                        </a:rPr>
                        <a:t>: </a:t>
                      </a:r>
                    </a:p>
                    <a:p>
                      <a:pPr marL="425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(Adopted  as National GL in Australia)</a:t>
                      </a:r>
                      <a:endParaRPr lang="en-US" sz="1600" b="1" kern="1800" dirty="0">
                        <a:effectLst/>
                      </a:endParaRPr>
                    </a:p>
                  </a:txBody>
                  <a:tcPr marL="52844" marR="52844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Antiparasitics</a:t>
                      </a:r>
                      <a:endParaRPr lang="ja-JP" sz="1600" b="1" dirty="0">
                        <a:effectLst/>
                        <a:latin typeface="+mj-lt"/>
                        <a:ea typeface="Verdana"/>
                        <a:cs typeface="Verdana"/>
                      </a:endParaRPr>
                    </a:p>
                  </a:txBody>
                  <a:tcPr marL="52844" marR="5284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28295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A scientific basis for the approval </a:t>
                      </a:r>
                    </a:p>
                    <a:p>
                      <a:pPr marL="328295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Anthelmintic products with two or more constituents with similar spectra of activity from different pharmacological classes</a:t>
                      </a:r>
                    </a:p>
                    <a:p>
                      <a:pPr marL="328295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For</a:t>
                      </a:r>
                      <a:r>
                        <a:rPr lang="en-US" sz="1600" b="1" baseline="0" dirty="0">
                          <a:effectLst/>
                        </a:rPr>
                        <a:t> use in </a:t>
                      </a:r>
                      <a:r>
                        <a:rPr lang="en-US" sz="1600" b="1" dirty="0">
                          <a:effectLst/>
                        </a:rPr>
                        <a:t>addition to the existing requirements/GLs for single-API  products.</a:t>
                      </a:r>
                      <a:endParaRPr lang="ja-JP" sz="1600" b="1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800" dirty="0">
                          <a:effectLst/>
                        </a:rPr>
                        <a:t> </a:t>
                      </a:r>
                      <a:endParaRPr lang="ja-JP" sz="1600" b="1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52844" marR="5284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17234" y="104775"/>
            <a:ext cx="7352523" cy="651314"/>
          </a:xfrm>
        </p:spPr>
        <p:txBody>
          <a:bodyPr/>
          <a:lstStyle/>
          <a:p>
            <a:r>
              <a:rPr lang="en-US" altLang="ja-JP" sz="3200" dirty="0">
                <a:latin typeface="Century Gothic" panose="020B0502020202020204" pitchFamily="34" charset="0"/>
                <a:ea typeface="Arial"/>
                <a:cs typeface="Arial"/>
              </a:rPr>
              <a:t>Technical Requirement GLs in Place</a:t>
            </a:r>
            <a:endParaRPr kumimoji="1" lang="ja-JP" altLang="en-US" sz="3200" dirty="0"/>
          </a:p>
        </p:txBody>
      </p:sp>
      <p:pic>
        <p:nvPicPr>
          <p:cNvPr id="4" name="Picture 3" descr="C:\Users\Administrator\Pictures\300px-Flag_of_the_United_States_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2990849"/>
            <a:ext cx="386542" cy="29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Pictures\EU_flag_highre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6" y="1814514"/>
            <a:ext cx="416275" cy="28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Administrator\Pictures\WAAVP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4543426"/>
            <a:ext cx="529915" cy="17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dministrator\Pictures\300px-Flag_of_Australia_svg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4752975"/>
            <a:ext cx="413956" cy="23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844953" y="6569405"/>
            <a:ext cx="63510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/>
              <a:t>WAAVP</a:t>
            </a:r>
            <a:r>
              <a:rPr lang="en-US" altLang="ja-JP" sz="1400" dirty="0"/>
              <a:t>: World Association for Advancement of Veterinary Parasitology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6296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5354" y="1016609"/>
            <a:ext cx="6508377" cy="794380"/>
          </a:xfrm>
        </p:spPr>
        <p:txBody>
          <a:bodyPr/>
          <a:lstStyle/>
          <a:p>
            <a:r>
              <a:rPr kumimoji="1" lang="en-US" altLang="ja-JP" dirty="0"/>
              <a:t>Priority Setting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04" y="1971301"/>
            <a:ext cx="8592310" cy="2335440"/>
          </a:xfrm>
        </p:spPr>
        <p:txBody>
          <a:bodyPr lIns="72000" tIns="0" rIns="72000" bIns="0">
            <a:no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VICH does not wish to encourage the development of AM combinations that could be inconsistent with the principles of prudent use of AMs. </a:t>
            </a:r>
          </a:p>
          <a:p>
            <a:pPr lvl="1"/>
            <a:r>
              <a:rPr lang="en-GB" altLang="ja-JP" b="1" dirty="0"/>
              <a:t>Not preclude future innovation </a:t>
            </a:r>
            <a:r>
              <a:rPr lang="en-US" altLang="ja-JP" b="1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or combinations with other substances consistent with the prudent use or that improve therapeutic outcome.</a:t>
            </a:r>
            <a:endParaRPr lang="en-GB" altLang="ja-JP" b="1" dirty="0"/>
          </a:p>
          <a:p>
            <a:r>
              <a:rPr lang="en-US" altLang="ja-JP" b="1" dirty="0" err="1"/>
              <a:t>Antiparasitic</a:t>
            </a:r>
            <a:r>
              <a:rPr lang="en-US" altLang="ja-JP" b="1" dirty="0"/>
              <a:t> combination should be addressed by the </a:t>
            </a:r>
            <a:r>
              <a:rPr lang="en-US" altLang="ja-JP" b="1" dirty="0" err="1"/>
              <a:t>Anthelmintics</a:t>
            </a:r>
            <a:r>
              <a:rPr lang="en-US" altLang="ja-JP" b="1" dirty="0"/>
              <a:t> EWG in the future.</a:t>
            </a:r>
            <a:endParaRPr lang="en-GB" altLang="ja-JP" b="1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124292" y="1864426"/>
            <a:ext cx="8744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24292" y="4441209"/>
            <a:ext cx="8744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675276" y="4457700"/>
            <a:ext cx="7844590" cy="1088516"/>
            <a:chOff x="589547" y="4343400"/>
            <a:chExt cx="7844590" cy="1088516"/>
          </a:xfrm>
        </p:grpSpPr>
        <p:sp>
          <p:nvSpPr>
            <p:cNvPr id="4" name="正方形/長方形 3"/>
            <p:cNvSpPr/>
            <p:nvPr/>
          </p:nvSpPr>
          <p:spPr>
            <a:xfrm>
              <a:off x="589547" y="4908696"/>
              <a:ext cx="7844590" cy="5232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lvl="0" algn="ctr">
                <a:spcAft>
                  <a:spcPts val="1200"/>
                </a:spcAft>
                <a:defRPr/>
              </a:pPr>
              <a:r>
                <a:rPr lang="en-GB" altLang="ja-JP" sz="2800" dirty="0">
                  <a:ea typeface="ＭＳ 明朝" pitchFamily="17" charset="-128"/>
                  <a:cs typeface="Arial" pitchFamily="34" charset="0"/>
                </a:rPr>
                <a:t>The first topic : </a:t>
              </a:r>
              <a:r>
                <a:rPr lang="en-GB" altLang="ja-JP" sz="2800" dirty="0">
                  <a:ea typeface="ＭＳ 明朝" pitchFamily="17" charset="-128"/>
                  <a:cs typeface="Times New Roman" pitchFamily="18" charset="0"/>
                </a:rPr>
                <a:t>General combination GL</a:t>
              </a:r>
            </a:p>
          </p:txBody>
        </p:sp>
        <p:sp>
          <p:nvSpPr>
            <p:cNvPr id="5" name="下矢印 4"/>
            <p:cNvSpPr/>
            <p:nvPr/>
          </p:nvSpPr>
          <p:spPr>
            <a:xfrm>
              <a:off x="3943351" y="4343400"/>
              <a:ext cx="685796" cy="414337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3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056370"/>
              </p:ext>
            </p:extLst>
          </p:nvPr>
        </p:nvGraphicFramePr>
        <p:xfrm>
          <a:off x="138953" y="720681"/>
          <a:ext cx="8848725" cy="6073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3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3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762">
                <a:tc>
                  <a:txBody>
                    <a:bodyPr/>
                    <a:lstStyle/>
                    <a:p>
                      <a:pPr marL="4254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>
                          <a:effectLst/>
                        </a:rPr>
                        <a:t>Part</a:t>
                      </a:r>
                      <a:endParaRPr lang="ja-JP" altLang="ja-JP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8650" marR="48650" marT="0" marB="0"/>
                </a:tc>
                <a:tc>
                  <a:txBody>
                    <a:bodyPr/>
                    <a:lstStyle/>
                    <a:p>
                      <a:pPr marL="4254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EMEA/CVMP/83804/05</a:t>
                      </a:r>
                      <a:endParaRPr lang="ja-JP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8650" marR="486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FDA/ CVM GFI #24</a:t>
                      </a:r>
                      <a:endParaRPr lang="ja-JP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8650" marR="486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843">
                <a:tc>
                  <a:txBody>
                    <a:bodyPr/>
                    <a:lstStyle/>
                    <a:p>
                      <a:pPr marL="21590" indent="0" algn="l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effectLst/>
                        </a:rPr>
                        <a:t>Introductory</a:t>
                      </a:r>
                      <a:endParaRPr lang="ja-JP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8650" marR="4865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sz="1800" b="1" dirty="0">
                          <a:effectLst/>
                        </a:rPr>
                        <a:t>Introduction (background) </a:t>
                      </a:r>
                      <a:endParaRPr lang="ja-JP" sz="1800" b="1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sz="1800" b="1" dirty="0">
                          <a:effectLst/>
                        </a:rPr>
                        <a:t>Scope</a:t>
                      </a:r>
                      <a:endParaRPr lang="ja-JP" sz="1800" b="1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sz="1800" b="1" dirty="0">
                          <a:effectLst/>
                        </a:rPr>
                        <a:t>Legal Basis </a:t>
                      </a:r>
                      <a:endParaRPr lang="ja-JP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8650" marR="4865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sz="1800" b="1" dirty="0">
                          <a:effectLst/>
                        </a:rPr>
                        <a:t>Introductory statement</a:t>
                      </a:r>
                      <a:endParaRPr lang="ja-JP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8650" marR="486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5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Discussion </a:t>
                      </a:r>
                    </a:p>
                  </a:txBody>
                  <a:tcPr marL="48650" marR="48650" marT="0" marB="0"/>
                </a:tc>
                <a:tc>
                  <a:txBody>
                    <a:bodyPr/>
                    <a:lstStyle/>
                    <a:p>
                      <a:pPr marL="285750" lvl="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sz="1800" b="1" dirty="0">
                          <a:effectLst/>
                        </a:rPr>
                        <a:t>Justification of the Combination</a:t>
                      </a:r>
                      <a:endParaRPr lang="ja-JP" sz="1800" b="1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dirty="0">
                          <a:effectLst/>
                        </a:rPr>
                        <a:t>Interactions </a:t>
                      </a:r>
                      <a:endParaRPr lang="ja-JP" sz="1800" b="1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Indications </a:t>
                      </a:r>
                      <a:endParaRPr lang="ja-JP" sz="1800" b="1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Potential Advantages</a:t>
                      </a: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139700" algn="l"/>
                          <a:tab pos="457200" algn="l"/>
                        </a:tabLst>
                      </a:pPr>
                      <a:endParaRPr lang="ja-JP" sz="1800" b="1" dirty="0">
                        <a:effectLst/>
                      </a:endParaRPr>
                    </a:p>
                    <a:p>
                      <a:pPr marL="327025" indent="-327025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sz="1800" b="1" dirty="0">
                          <a:effectLst/>
                        </a:rPr>
                        <a:t>Risk-Benefit assessment</a:t>
                      </a:r>
                      <a:endParaRPr lang="ja-JP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8650" marR="4865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dirty="0">
                          <a:effectLst/>
                        </a:rPr>
                        <a:t>Non-Interference</a:t>
                      </a:r>
                      <a:endParaRPr lang="ja-JP" sz="1800" b="1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dirty="0">
                          <a:effectLst/>
                        </a:rPr>
                        <a:t>Rational</a:t>
                      </a:r>
                      <a:endParaRPr lang="ja-JP" sz="1800" b="1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dirty="0">
                          <a:effectLst/>
                        </a:rPr>
                        <a:t>Titration</a:t>
                      </a:r>
                      <a:endParaRPr lang="ja-JP" sz="1800" b="1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dirty="0">
                          <a:effectLst/>
                        </a:rPr>
                        <a:t>Ranges</a:t>
                      </a:r>
                      <a:endParaRPr lang="ja-JP" sz="1800" b="1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dirty="0">
                          <a:effectLst/>
                        </a:rPr>
                        <a:t>General Efficacy</a:t>
                      </a:r>
                      <a:endParaRPr lang="ja-JP" sz="1800" b="1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u="sng" dirty="0">
                          <a:effectLst/>
                        </a:rPr>
                        <a:t>Combination Claims and Treatment Comparisons</a:t>
                      </a:r>
                    </a:p>
                  </a:txBody>
                  <a:tcPr marL="48650" marR="486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438">
                <a:tc>
                  <a:txBody>
                    <a:bodyPr/>
                    <a:lstStyle/>
                    <a:p>
                      <a:pPr marL="2159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Test Requirement</a:t>
                      </a:r>
                      <a:endParaRPr lang="ja-JP" sz="1800" dirty="0">
                        <a:effectLst/>
                      </a:endParaRPr>
                    </a:p>
                  </a:txBody>
                  <a:tcPr marL="48650" marR="4865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  <a:tabLst>
                          <a:tab pos="18034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General requirements</a:t>
                      </a:r>
                      <a:endParaRPr lang="ja-JP" sz="1800" b="1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dirty="0">
                          <a:effectLst/>
                        </a:rPr>
                        <a:t>New fixed combination</a:t>
                      </a:r>
                      <a:endParaRPr lang="ja-JP" sz="1800" b="1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dirty="0">
                          <a:effectLst/>
                        </a:rPr>
                        <a:t>Well established use</a:t>
                      </a:r>
                      <a:endParaRPr lang="ja-JP" sz="1800" b="1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dirty="0">
                          <a:effectLst/>
                        </a:rPr>
                        <a:t>Generic application</a:t>
                      </a:r>
                      <a:endParaRPr lang="ja-JP" sz="1800" b="1" dirty="0">
                        <a:effectLst/>
                      </a:endParaRPr>
                    </a:p>
                    <a:p>
                      <a:pPr marL="291465"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ja-JP" sz="1800" b="1" dirty="0">
                        <a:effectLst/>
                      </a:endParaRPr>
                    </a:p>
                    <a:p>
                      <a:pPr marL="285750" lvl="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  <a:tabLst>
                          <a:tab pos="18034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Specific Requirements</a:t>
                      </a:r>
                      <a:endParaRPr lang="ja-JP" sz="1800" b="1" dirty="0"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</a:rPr>
                        <a:t>Safety and residues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documentation</a:t>
                      </a:r>
                      <a:endParaRPr lang="ja-JP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 algn="l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</a:rPr>
                        <a:t>Preclinical and clinical </a:t>
                      </a:r>
                      <a:r>
                        <a:rPr lang="en-US" sz="1800" b="1" dirty="0">
                          <a:effectLst/>
                        </a:rPr>
                        <a:t>documentation</a:t>
                      </a:r>
                    </a:p>
                  </a:txBody>
                  <a:tcPr marL="48650" marR="48650" marT="0" marB="0"/>
                </a:tc>
                <a:tc>
                  <a:txBody>
                    <a:bodyPr/>
                    <a:lstStyle/>
                    <a:p>
                      <a:pPr marL="42545"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ja-JP" sz="18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8650" marR="486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36884" y="95250"/>
            <a:ext cx="7591927" cy="571500"/>
          </a:xfrm>
        </p:spPr>
        <p:txBody>
          <a:bodyPr anchor="ctr"/>
          <a:lstStyle/>
          <a:p>
            <a:r>
              <a:rPr kumimoji="1" lang="en-US" altLang="ja-JP" dirty="0"/>
              <a:t>General GLs already in place</a:t>
            </a:r>
            <a:endParaRPr kumimoji="1" lang="ja-JP" altLang="en-US" dirty="0"/>
          </a:p>
        </p:txBody>
      </p:sp>
      <p:sp>
        <p:nvSpPr>
          <p:cNvPr id="5" name="四角形吹き出し 4"/>
          <p:cNvSpPr/>
          <p:nvPr/>
        </p:nvSpPr>
        <p:spPr>
          <a:xfrm>
            <a:off x="6120535" y="4276166"/>
            <a:ext cx="2969678" cy="2272549"/>
          </a:xfrm>
          <a:prstGeom prst="wedgeRectCallout">
            <a:avLst>
              <a:gd name="adj1" fmla="val -8861"/>
              <a:gd name="adj2" fmla="val -6332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180975" indent="-180975">
              <a:buAutoNum type="alphaLcParenR"/>
            </a:pPr>
            <a:r>
              <a:rPr lang="en-US" altLang="ja-JP" sz="1400" b="1" dirty="0"/>
              <a:t> If claims are different for each drug ingredient…then   </a:t>
            </a:r>
          </a:p>
          <a:p>
            <a:r>
              <a:rPr lang="en-US" altLang="ja-JP" sz="1400" b="1" dirty="0"/>
              <a:t>    (A+B)&gt; B for claim Y</a:t>
            </a:r>
          </a:p>
          <a:p>
            <a:pPr marL="265113" indent="-84138"/>
            <a:r>
              <a:rPr lang="en-US" altLang="ja-JP" sz="1400" b="1" dirty="0"/>
              <a:t>(A+B)&gt; A for claim X.</a:t>
            </a:r>
          </a:p>
          <a:p>
            <a:pPr marL="265113" indent="-84138"/>
            <a:endParaRPr kumimoji="1" lang="en-US" altLang="ja-JP" sz="1400" b="1" dirty="0"/>
          </a:p>
          <a:p>
            <a:pPr marL="180975" indent="-180975"/>
            <a:r>
              <a:rPr lang="en-US" altLang="ja-JP" sz="1400" b="1" dirty="0"/>
              <a:t>b) If the claim is the same for each ingredient…then</a:t>
            </a:r>
          </a:p>
          <a:p>
            <a:pPr marL="180975"/>
            <a:r>
              <a:rPr lang="en-US" altLang="ja-JP" sz="1400" b="1" dirty="0"/>
              <a:t>(A+B)&gt; for claim X</a:t>
            </a:r>
          </a:p>
          <a:p>
            <a:pPr marL="180975"/>
            <a:r>
              <a:rPr lang="en-US" altLang="ja-JP" sz="1400" b="1" dirty="0"/>
              <a:t>(A+B)&gt; for claim X.</a:t>
            </a:r>
          </a:p>
          <a:p>
            <a:pPr marL="722313"/>
            <a:r>
              <a:rPr kumimoji="1" lang="en-US" altLang="ja-JP" sz="14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5354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5835" y="806823"/>
            <a:ext cx="7355542" cy="1143000"/>
          </a:xfrm>
        </p:spPr>
        <p:txBody>
          <a:bodyPr/>
          <a:lstStyle/>
          <a:p>
            <a:r>
              <a:rPr lang="en-US" altLang="ja-JP" b="1" dirty="0"/>
              <a:t>Concept Paper finalized</a:t>
            </a:r>
            <a:endParaRPr kumimoji="1"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268941" y="2310471"/>
            <a:ext cx="87136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n"/>
              <a:tabLst>
                <a:tab pos="291465" algn="l"/>
                <a:tab pos="450215" algn="l"/>
                <a:tab pos="630555" algn="l"/>
              </a:tabLst>
            </a:pPr>
            <a:r>
              <a:rPr lang="en-GB" altLang="ja-JP" sz="2400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The draft CP was reviewed at the 33</a:t>
            </a:r>
            <a:r>
              <a:rPr lang="en-GB" altLang="ja-JP" sz="2400" baseline="30000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rd</a:t>
            </a:r>
            <a:r>
              <a:rPr lang="en-GB" altLang="ja-JP" sz="2400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 SC / 7</a:t>
            </a:r>
            <a:r>
              <a:rPr lang="en-GB" altLang="ja-JP" sz="2400" baseline="30000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th</a:t>
            </a:r>
            <a:r>
              <a:rPr lang="en-GB" altLang="ja-JP" sz="2400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 VOF meetings in June, 2016.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n"/>
              <a:tabLst>
                <a:tab pos="291465" algn="l"/>
                <a:tab pos="450215" algn="l"/>
                <a:tab pos="630555" algn="l"/>
              </a:tabLst>
            </a:pPr>
            <a:r>
              <a:rPr lang="en-GB" altLang="ja-JP" sz="2400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Revised version (2.0) was circulated until Jan 2017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n"/>
              <a:tabLst>
                <a:tab pos="291465" algn="l"/>
                <a:tab pos="450215" algn="l"/>
                <a:tab pos="630555" algn="l"/>
              </a:tabLst>
            </a:pPr>
            <a:r>
              <a:rPr lang="en-GB" altLang="ja-JP" sz="2400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Several supportive comments from VOF members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n"/>
              <a:tabLst>
                <a:tab pos="291465" algn="l"/>
                <a:tab pos="450215" algn="l"/>
                <a:tab pos="630555" algn="l"/>
              </a:tabLst>
            </a:pPr>
            <a:r>
              <a:rPr lang="en-GB" altLang="ja-JP" sz="2400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Minor comments, emphasizing the main focus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n"/>
              <a:tabLst>
                <a:tab pos="291465" algn="l"/>
                <a:tab pos="450215" algn="l"/>
                <a:tab pos="630555" algn="l"/>
              </a:tabLst>
            </a:pPr>
            <a:r>
              <a:rPr lang="en-GB" altLang="ja-JP" sz="2400" dirty="0">
                <a:solidFill>
                  <a:srgbClr val="000000"/>
                </a:solidFill>
                <a:ea typeface="ＭＳ 明朝" panose="02020609040205080304" pitchFamily="17" charset="-128"/>
                <a:cs typeface="Arial" panose="020B0604020202020204" pitchFamily="34" charset="0"/>
              </a:rPr>
              <a:t>These were reflected into the final CP: Feb 2017</a:t>
            </a:r>
            <a:endParaRPr lang="ja-JP" altLang="ja-JP" sz="24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120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ラザ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7729</TotalTime>
  <Words>821</Words>
  <Application>Microsoft Office PowerPoint</Application>
  <PresentationFormat>On-screen Show (4:3)</PresentationFormat>
  <Paragraphs>174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SimSun</vt:lpstr>
      <vt:lpstr>Arial</vt:lpstr>
      <vt:lpstr>Century Gothic</vt:lpstr>
      <vt:lpstr>メイリオ</vt:lpstr>
      <vt:lpstr>ＭＳ 明朝</vt:lpstr>
      <vt:lpstr>Times New Roman</vt:lpstr>
      <vt:lpstr>Verdana</vt:lpstr>
      <vt:lpstr>Wingdings</vt:lpstr>
      <vt:lpstr>Wingdings 2</vt:lpstr>
      <vt:lpstr>プラザ</vt:lpstr>
      <vt:lpstr>VICH Task Force for the development of General Combination guideline</vt:lpstr>
      <vt:lpstr>Introduction</vt:lpstr>
      <vt:lpstr>Task Force Members</vt:lpstr>
      <vt:lpstr>Mandate</vt:lpstr>
      <vt:lpstr>Major Combination-products</vt:lpstr>
      <vt:lpstr>Technical Requirement GLs in Place</vt:lpstr>
      <vt:lpstr>Priority Setting</vt:lpstr>
      <vt:lpstr>General GLs already in place</vt:lpstr>
      <vt:lpstr>Concept Paper finalized</vt:lpstr>
      <vt:lpstr>Expert Working Group </vt:lpstr>
      <vt:lpstr>Timetable/Milestones</vt:lpstr>
      <vt:lpstr>PowerPoint Presentation</vt:lpstr>
    </vt:vector>
  </TitlesOfParts>
  <Manager/>
  <Company>Nexus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VICH Task Force for Efficacy Studies for Combination Products</dc:title>
  <dc:subject/>
  <dc:creator>Noda Ken</dc:creator>
  <cp:keywords/>
  <dc:description/>
  <cp:lastModifiedBy>Herve Marion</cp:lastModifiedBy>
  <cp:revision>228</cp:revision>
  <dcterms:created xsi:type="dcterms:W3CDTF">2014-06-14T13:28:55Z</dcterms:created>
  <dcterms:modified xsi:type="dcterms:W3CDTF">2017-03-26T11:46:01Z</dcterms:modified>
  <cp:category/>
</cp:coreProperties>
</file>