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702" r:id="rId2"/>
    <p:sldMasterId id="2147483721" r:id="rId3"/>
  </p:sldMasterIdLst>
  <p:notesMasterIdLst>
    <p:notesMasterId r:id="rId16"/>
  </p:notesMasterIdLst>
  <p:sldIdLst>
    <p:sldId id="280" r:id="rId4"/>
    <p:sldId id="337" r:id="rId5"/>
    <p:sldId id="338" r:id="rId6"/>
    <p:sldId id="339" r:id="rId7"/>
    <p:sldId id="340" r:id="rId8"/>
    <p:sldId id="341" r:id="rId9"/>
    <p:sldId id="343" r:id="rId10"/>
    <p:sldId id="342" r:id="rId11"/>
    <p:sldId id="346" r:id="rId12"/>
    <p:sldId id="345" r:id="rId13"/>
    <p:sldId id="347" r:id="rId14"/>
    <p:sldId id="344" r:id="rId1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9645" autoAdjust="0"/>
  </p:normalViewPr>
  <p:slideViewPr>
    <p:cSldViewPr snapToGrid="0" snapToObjects="1">
      <p:cViewPr varScale="1">
        <p:scale>
          <a:sx n="65" d="100"/>
          <a:sy n="65" d="100"/>
        </p:scale>
        <p:origin x="124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0F176-827B-1841-8966-00E25AB6C0D6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211C4-0B3C-7240-A62D-FBBA2AAFC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53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14D05B-CC18-4C55-BE2C-AB985F1D036C}" type="slidenum">
              <a:rPr lang="nl-NL" altLang="en-US">
                <a:solidFill>
                  <a:prstClr val="black"/>
                </a:solidFill>
              </a:rPr>
              <a:pPr/>
              <a:t>1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0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29184" y="4562542"/>
            <a:ext cx="5486400" cy="5207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28625" y="5316538"/>
            <a:ext cx="5486400" cy="3939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F42D6633-9D93-4190-948C-852F86A7C1AA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80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withou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4" descr="triangle_VICH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318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39323E1-0937-2047-AC0D-44A0A9AA47C2}" type="slidenum">
              <a:rPr kumimoji="0" lang="en-US" sz="1200" smtClean="0">
                <a:solidFill>
                  <a:prstClr val="white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04066" y="170610"/>
            <a:ext cx="7000781" cy="5191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04813" y="1506538"/>
            <a:ext cx="8335962" cy="4419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2"/>
              </a:buClr>
              <a:buFont typeface="Calibri" panose="020F0502020204030204" pitchFamily="34" charset="0"/>
              <a:buChar char="&gt;"/>
              <a:defRPr sz="2000">
                <a:solidFill>
                  <a:srgbClr val="218BA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1963" indent="-231775">
              <a:buClr>
                <a:srgbClr val="218BA7"/>
              </a:buClr>
              <a:defRPr sz="15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9161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with cow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5675"/>
            <a:ext cx="9144000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 descr="triangle_VICH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318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E04BA3F-36B1-DC4A-84B2-47481A776B1F}" type="slidenum">
              <a:rPr kumimoji="0" lang="en-US" sz="1200" smtClean="0">
                <a:solidFill>
                  <a:prstClr val="white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04066" y="170610"/>
            <a:ext cx="7000781" cy="5191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04813" y="1506538"/>
            <a:ext cx="8335962" cy="4419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2"/>
              </a:buClr>
              <a:buFont typeface="Calibri" panose="020F0502020204030204" pitchFamily="34" charset="0"/>
              <a:buChar char="&gt;"/>
              <a:defRPr sz="2000">
                <a:solidFill>
                  <a:srgbClr val="218BA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1963" indent="-231775">
              <a:buClr>
                <a:srgbClr val="218BA7"/>
              </a:buClr>
              <a:defRPr sz="15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2312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with pig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 descr="image_1_TD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5675"/>
            <a:ext cx="9144000" cy="591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 descr="triangle_VICH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318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16CBFCD-EBBF-4943-99AE-BBF061CFD7A6}" type="slidenum">
              <a:rPr kumimoji="0" lang="en-US" sz="1200" smtClean="0">
                <a:solidFill>
                  <a:prstClr val="white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04066" y="170610"/>
            <a:ext cx="7000781" cy="5191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04813" y="1506538"/>
            <a:ext cx="8335962" cy="4419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2"/>
              </a:buClr>
              <a:buFont typeface="Calibri" panose="020F0502020204030204" pitchFamily="34" charset="0"/>
              <a:buChar char="&gt;"/>
              <a:defRPr sz="2000">
                <a:solidFill>
                  <a:srgbClr val="218BA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1963" indent="-231775">
              <a:buClr>
                <a:srgbClr val="218BA7"/>
              </a:buClr>
              <a:defRPr sz="15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8642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with landscap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8375"/>
            <a:ext cx="9144000" cy="589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 descr="triangle_VICH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318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0A3D310-A227-2148-BDB5-FCC3BA80101D}" type="slidenum">
              <a:rPr kumimoji="0" lang="en-US" sz="1200" smtClean="0">
                <a:solidFill>
                  <a:prstClr val="white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04066" y="170610"/>
            <a:ext cx="7000781" cy="5191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04813" y="1506538"/>
            <a:ext cx="8335962" cy="4419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2"/>
              </a:buClr>
              <a:buFont typeface="Calibri" panose="020F0502020204030204" pitchFamily="34" charset="0"/>
              <a:buChar char="&gt;"/>
              <a:defRPr sz="2000">
                <a:solidFill>
                  <a:srgbClr val="218BA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1963" indent="-231775">
              <a:buClr>
                <a:srgbClr val="218BA7"/>
              </a:buClr>
              <a:defRPr sz="15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9580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with dog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5675"/>
            <a:ext cx="9144000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 descr="triangle_VICH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318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C137C77A-2088-6B42-946B-5799612262D9}" type="slidenum">
              <a:rPr kumimoji="0" lang="en-US" sz="1200" smtClean="0">
                <a:solidFill>
                  <a:prstClr val="white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04066" y="170610"/>
            <a:ext cx="7000781" cy="5191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04813" y="1506538"/>
            <a:ext cx="8335962" cy="4419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2"/>
              </a:buClr>
              <a:buFont typeface="Calibri" panose="020F0502020204030204" pitchFamily="34" charset="0"/>
              <a:buChar char="&gt;"/>
              <a:defRPr sz="2000" baseline="0">
                <a:solidFill>
                  <a:srgbClr val="218BA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1963" indent="-231775">
              <a:buClr>
                <a:srgbClr val="218BA7"/>
              </a:buClr>
              <a:defRPr sz="15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5767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cs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684B2A0-CDF3-724A-B4AF-DE57B5D9B230}" type="datetime1">
              <a:rPr kumimoji="0" lang="ja-JP" altLang="en-US" smtClean="0">
                <a:latin typeface="Calibri" charset="0"/>
                <a:ea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2017/11/14</a:t>
            </a:fld>
            <a:endParaRPr kumimoji="0"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latin typeface="Calibri" pitchFamily="34" charset="0"/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cs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1EDCEA6-CDF6-E54F-9537-930F393A0970}" type="slidenum">
              <a:rPr kumimoji="0" lang="ja-JP" altLang="en-US" smtClean="0">
                <a:latin typeface="Calibri" charset="0"/>
                <a:ea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0" lang="ja-JP" altLang="en-US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08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D0065BE-0657-4A47-90AD-C21C55E16B19}" type="datetime4">
              <a:rPr lang="en-US" smtClean="0"/>
              <a:pPr/>
              <a:t>November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70273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53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D1C2E6-8222-408E-AC16-B502C04A7138}" type="slidenum">
              <a:rPr kumimoji="0" lang="en-US" alt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0" lang="en-US" altLang="en-US">
              <a:solidFill>
                <a:prstClr val="white"/>
              </a:solidFill>
            </a:endParaRPr>
          </a:p>
        </p:txBody>
      </p:sp>
      <p:pic>
        <p:nvPicPr>
          <p:cNvPr id="102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847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Afbeelding 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26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38" r:id="rId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4AA45F5-9E96-FD40-ACA6-81C9E2720016}" type="slidenum">
              <a:rPr kumimoji="0" lang="en-US" sz="1200" smtClean="0">
                <a:solidFill>
                  <a:prstClr val="white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0" lang="en-US" sz="1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57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701038" y="2205031"/>
            <a:ext cx="7835269" cy="139033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altLang="ja-JP" sz="2800" dirty="0"/>
              <a:t>Delegate Report</a:t>
            </a:r>
          </a:p>
          <a:p>
            <a:pPr algn="ctr" defTabSz="914400"/>
            <a:r>
              <a:rPr lang="en-US" altLang="ja-JP" sz="4000" dirty="0"/>
              <a:t>VICH Training Seminar in ASEAN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701038" y="4847640"/>
            <a:ext cx="6629401" cy="121788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kumimoji="1" lang="en-US" altLang="ja-JP" sz="2000" u="sng" dirty="0">
                <a:solidFill>
                  <a:schemeClr val="bg1"/>
                </a:solidFill>
              </a:rPr>
              <a:t>Ken NODA, DVM PhD</a:t>
            </a:r>
          </a:p>
          <a:p>
            <a:pPr marL="0" indent="0" defTabSz="914400">
              <a:buNone/>
            </a:pPr>
            <a:r>
              <a:rPr kumimoji="0" lang="en-US" altLang="ja-JP" sz="2000" dirty="0">
                <a:solidFill>
                  <a:schemeClr val="bg1"/>
                </a:solidFill>
              </a:rPr>
              <a:t>National Veterinary Assay Laboratory,</a:t>
            </a:r>
            <a:br>
              <a:rPr kumimoji="0" lang="en-US" altLang="ja-JP" sz="2000" dirty="0">
                <a:solidFill>
                  <a:schemeClr val="bg1"/>
                </a:solidFill>
              </a:rPr>
            </a:br>
            <a:r>
              <a:rPr kumimoji="1" lang="en-US" altLang="ja-JP" sz="2000" dirty="0">
                <a:solidFill>
                  <a:schemeClr val="bg1"/>
                </a:solidFill>
              </a:rPr>
              <a:t>Ministry of Agriculture, Forestry and Fisheries, Japan (JMAFF)</a:t>
            </a:r>
          </a:p>
        </p:txBody>
      </p:sp>
    </p:spTree>
    <p:extLst>
      <p:ext uri="{BB962C8B-B14F-4D97-AF65-F5344CB8AC3E}">
        <p14:creationId xmlns:p14="http://schemas.microsoft.com/office/powerpoint/2010/main" val="3556302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1"/>
          </p:nvPr>
        </p:nvSpPr>
        <p:spPr>
          <a:xfrm>
            <a:off x="404813" y="957830"/>
            <a:ext cx="8335962" cy="3948545"/>
          </a:xfrm>
        </p:spPr>
        <p:txBody>
          <a:bodyPr/>
          <a:lstStyle/>
          <a:p>
            <a:r>
              <a:rPr lang="en-US" altLang="ja-JP" dirty="0"/>
              <a:t>It was proposed to invite VICH training seminar also to the next ANFPVP meeting in Cambodia, 2018. </a:t>
            </a:r>
          </a:p>
          <a:p>
            <a:pPr lvl="1"/>
            <a:r>
              <a:rPr lang="en-US" altLang="ja-JP" sz="1800" dirty="0"/>
              <a:t>Pharmacovigilance, Prescription system, AMR monitoring….</a:t>
            </a:r>
          </a:p>
          <a:p>
            <a:r>
              <a:rPr lang="en-US" altLang="ja-JP" dirty="0"/>
              <a:t>The delegate explained a “beneficiary-payment principle and the first seminar is exceptionally supported by a VICH member, </a:t>
            </a:r>
          </a:p>
          <a:p>
            <a:pPr lvl="1"/>
            <a:r>
              <a:rPr lang="en-US" altLang="ja-JP" sz="1800" dirty="0"/>
              <a:t>To gain some experiences for ensuring this kind of trip seminar is valuable</a:t>
            </a:r>
          </a:p>
          <a:p>
            <a:pPr lvl="1"/>
            <a:r>
              <a:rPr lang="en-US" altLang="ja-JP" sz="1800" dirty="0"/>
              <a:t>To study the feasibility of this trial.</a:t>
            </a:r>
            <a:endParaRPr lang="ja-JP" altLang="ja-JP" sz="1800" dirty="0"/>
          </a:p>
          <a:p>
            <a:r>
              <a:rPr lang="en-US" altLang="ja-JP" dirty="0"/>
              <a:t>ASEAN secretariat do not have a budget to support the training seminar. </a:t>
            </a:r>
          </a:p>
          <a:p>
            <a:pPr lvl="1"/>
            <a:r>
              <a:rPr lang="en-US" altLang="ja-JP" sz="1800" dirty="0"/>
              <a:t>The secretariat asked Cambodia, the next venue of the ANFPVP meeting, for its support.</a:t>
            </a:r>
          </a:p>
          <a:p>
            <a:pPr lvl="1"/>
            <a:r>
              <a:rPr lang="en-US" altLang="ja-JP" sz="1800" dirty="0"/>
              <a:t>Cambodia reserved its answer and promised to consider this issue back home.</a:t>
            </a:r>
            <a:endParaRPr lang="ja-JP" altLang="ja-JP" sz="1800" dirty="0"/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80818" y="77301"/>
            <a:ext cx="6180834" cy="729817"/>
          </a:xfrm>
          <a:prstGeom prst="rect">
            <a:avLst/>
          </a:prstGeom>
        </p:spPr>
        <p:txBody>
          <a:bodyPr/>
          <a:lstStyle/>
          <a:p>
            <a:r>
              <a:rPr lang="en-US" altLang="ja-JP" b="1" dirty="0">
                <a:solidFill>
                  <a:schemeClr val="bg1"/>
                </a:solidFill>
              </a:rPr>
              <a:t>Prospective</a:t>
            </a:r>
            <a:r>
              <a:rPr lang="ja-JP" altLang="en-US" b="1" dirty="0">
                <a:solidFill>
                  <a:schemeClr val="bg1"/>
                </a:solidFill>
              </a:rPr>
              <a:t> </a:t>
            </a:r>
            <a:r>
              <a:rPr lang="en-US" altLang="ja-JP" b="1" dirty="0">
                <a:solidFill>
                  <a:schemeClr val="bg1"/>
                </a:solidFill>
              </a:rPr>
              <a:t>in</a:t>
            </a:r>
            <a:r>
              <a:rPr lang="ja-JP" altLang="en-US" b="1" dirty="0">
                <a:solidFill>
                  <a:schemeClr val="bg1"/>
                </a:solidFill>
              </a:rPr>
              <a:t> </a:t>
            </a:r>
            <a:r>
              <a:rPr lang="en-US" altLang="ja-JP" b="1" dirty="0">
                <a:solidFill>
                  <a:schemeClr val="bg1"/>
                </a:solidFill>
              </a:rPr>
              <a:t>ASEAN</a:t>
            </a:r>
            <a:endParaRPr lang="ja-JP" altLang="ja-JP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53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1"/>
          </p:nvPr>
        </p:nvSpPr>
        <p:spPr>
          <a:xfrm>
            <a:off x="404813" y="1473409"/>
            <a:ext cx="8335962" cy="4419600"/>
          </a:xfrm>
        </p:spPr>
        <p:txBody>
          <a:bodyPr/>
          <a:lstStyle/>
          <a:p>
            <a:r>
              <a:rPr lang="en-US" altLang="ja-JP" sz="2400" dirty="0"/>
              <a:t>The delegates strongly recommend continuing this new trial as much as possible in the whole VOF member countries/regions to complement VOF meeting. </a:t>
            </a:r>
          </a:p>
          <a:p>
            <a:r>
              <a:rPr lang="en-US" altLang="ja-JP" sz="2400" dirty="0"/>
              <a:t>Arrange the speakers from geographically closer VICH member countries to minimize the expense of beneficiaries.</a:t>
            </a:r>
            <a:endParaRPr lang="ja-JP" altLang="ja-JP" sz="2400" dirty="0"/>
          </a:p>
          <a:p>
            <a:endParaRPr kumimoji="1" lang="ja-JP" altLang="en-US" sz="2400" dirty="0"/>
          </a:p>
        </p:txBody>
      </p:sp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80815" y="170733"/>
            <a:ext cx="5588000" cy="74136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Recommendation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055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77301" y="16061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>
                <a:solidFill>
                  <a:srgbClr val="FFFFFF"/>
                </a:solidFill>
              </a:rPr>
              <a:t>Acknowledgement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0" y="1071221"/>
            <a:ext cx="9144000" cy="4958515"/>
          </a:xfrm>
          <a:prstGeom prst="rect">
            <a:avLst/>
          </a:prstGeom>
          <a:solidFill>
            <a:schemeClr val="accent6">
              <a:lumMod val="20000"/>
              <a:lumOff val="80000"/>
              <a:alpha val="76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altLang="ja-JP" sz="2400" dirty="0"/>
              <a:t>The participants kindly expressed great appreciation to those who worked hard to realize </a:t>
            </a:r>
            <a:r>
              <a:rPr lang="en-US" altLang="ja-JP" sz="2400"/>
              <a:t>the first VICH </a:t>
            </a:r>
            <a:r>
              <a:rPr lang="en-US" altLang="ja-JP" sz="2400" dirty="0"/>
              <a:t>training;</a:t>
            </a:r>
          </a:p>
          <a:p>
            <a:pPr lvl="1"/>
            <a:r>
              <a:rPr lang="en-US" altLang="ja-JP" dirty="0"/>
              <a:t>ASEAN Secretariat, </a:t>
            </a:r>
          </a:p>
          <a:p>
            <a:pPr lvl="1"/>
            <a:r>
              <a:rPr lang="en-US" altLang="ja-JP" dirty="0"/>
              <a:t>Government of Brunei </a:t>
            </a:r>
          </a:p>
          <a:p>
            <a:pPr lvl="1"/>
            <a:r>
              <a:rPr lang="en-US" altLang="ja-JP" dirty="0"/>
              <a:t>VICH Secretariat and speakers from Japan</a:t>
            </a:r>
          </a:p>
          <a:p>
            <a:pPr lvl="1"/>
            <a:r>
              <a:rPr lang="en-US" altLang="ja-JP" dirty="0"/>
              <a:t>All who extended assistance to make it happen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r>
              <a:rPr lang="en-US" altLang="ja-JP" sz="2400" dirty="0"/>
              <a:t>Special mention went to Dr. </a:t>
            </a:r>
            <a:r>
              <a:rPr lang="en-US" altLang="ja-JP" sz="2400" dirty="0" err="1"/>
              <a:t>Sasi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Jaroenpoj</a:t>
            </a:r>
            <a:r>
              <a:rPr lang="en-US" altLang="ja-JP" sz="2400" dirty="0"/>
              <a:t> from Thailand for his continuous dedication and commitment to inform ASEAN Member States on VICH/VOF</a:t>
            </a:r>
            <a:endParaRPr lang="ja-JP" altLang="ja-JP" sz="2400" dirty="0"/>
          </a:p>
          <a:p>
            <a:r>
              <a:rPr lang="en-US" altLang="ja-JP" sz="2400" dirty="0"/>
              <a:t>It was a great honor and privilege for JMAFF to provide the very first VICH training in Asia ahead of other region </a:t>
            </a:r>
          </a:p>
        </p:txBody>
      </p:sp>
    </p:spTree>
    <p:extLst>
      <p:ext uri="{BB962C8B-B14F-4D97-AF65-F5344CB8AC3E}">
        <p14:creationId xmlns:p14="http://schemas.microsoft.com/office/powerpoint/2010/main" val="190469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210569" y="332480"/>
            <a:ext cx="8229600" cy="738731"/>
          </a:xfrm>
        </p:spPr>
        <p:txBody>
          <a:bodyPr/>
          <a:lstStyle/>
          <a:p>
            <a:r>
              <a:rPr lang="en-US" altLang="ja-JP" sz="4000" dirty="0">
                <a:solidFill>
                  <a:srgbClr val="F2F2F2"/>
                </a:solidFill>
              </a:rPr>
              <a:t>The First VICH training seminar </a:t>
            </a:r>
            <a:endParaRPr kumimoji="1" lang="ja-JP" altLang="en-US" sz="4000" dirty="0">
              <a:solidFill>
                <a:srgbClr val="F2F2F2"/>
              </a:solidFill>
            </a:endParaRPr>
          </a:p>
        </p:txBody>
      </p:sp>
      <p:sp>
        <p:nvSpPr>
          <p:cNvPr id="7" name="テキスト プレースホルダー 6"/>
          <p:cNvSpPr>
            <a:spLocks noGrp="1"/>
          </p:cNvSpPr>
          <p:nvPr>
            <p:ph idx="1"/>
          </p:nvPr>
        </p:nvSpPr>
        <p:spPr>
          <a:xfrm>
            <a:off x="457199" y="1382490"/>
            <a:ext cx="8523027" cy="4822371"/>
          </a:xfrm>
        </p:spPr>
        <p:txBody>
          <a:bodyPr/>
          <a:lstStyle/>
          <a:p>
            <a:r>
              <a:rPr lang="en-US" altLang="ja-JP" dirty="0"/>
              <a:t>Held in Brunei on 26</a:t>
            </a:r>
            <a:r>
              <a:rPr lang="en-US" altLang="ja-JP" baseline="30000" dirty="0"/>
              <a:t>th</a:t>
            </a:r>
            <a:r>
              <a:rPr lang="en-US" altLang="ja-JP" dirty="0"/>
              <a:t> April, 2017</a:t>
            </a:r>
          </a:p>
          <a:p>
            <a:pPr lvl="1"/>
            <a:r>
              <a:rPr lang="en-US" altLang="ja-JP" dirty="0"/>
              <a:t>back to back with the 4</a:t>
            </a:r>
            <a:r>
              <a:rPr lang="en-US" altLang="ja-JP" baseline="30000" dirty="0"/>
              <a:t>th</a:t>
            </a:r>
            <a:r>
              <a:rPr lang="en-US" altLang="ja-JP" dirty="0"/>
              <a:t> meeting of the ASEAN National Focal Points for Veterinary Products (ANFPVP)</a:t>
            </a:r>
          </a:p>
          <a:p>
            <a:r>
              <a:rPr lang="en-US" altLang="ja-JP" dirty="0"/>
              <a:t>Participants</a:t>
            </a:r>
          </a:p>
          <a:p>
            <a:pPr lvl="1"/>
            <a:r>
              <a:rPr lang="en-US" altLang="ja-JP" dirty="0"/>
              <a:t>VMP regulators in seven ASEAN countries </a:t>
            </a:r>
          </a:p>
          <a:p>
            <a:pPr marL="723900" lvl="2" indent="0">
              <a:buNone/>
            </a:pPr>
            <a:r>
              <a:rPr lang="en-US" altLang="ja-JP" dirty="0"/>
              <a:t>Brunei, Cambodia, Malaysia, Philippine, Singapore, Thailand, Vietnam</a:t>
            </a:r>
          </a:p>
          <a:p>
            <a:pPr lvl="1"/>
            <a:r>
              <a:rPr lang="en-US" altLang="ja-JP" dirty="0"/>
              <a:t>ASEAN secretariat </a:t>
            </a:r>
          </a:p>
          <a:p>
            <a:pPr lvl="1"/>
            <a:r>
              <a:rPr lang="en-US" altLang="ja-JP" dirty="0"/>
              <a:t>OIE sub-regional Representation for South-East Asia. </a:t>
            </a:r>
            <a:endParaRPr kumimoji="1" lang="ja-JP" altLang="en-US" dirty="0"/>
          </a:p>
          <a:p>
            <a:r>
              <a:rPr lang="en-US" altLang="ja-JP" dirty="0"/>
              <a:t>Speakers</a:t>
            </a:r>
          </a:p>
          <a:p>
            <a:pPr lvl="1"/>
            <a:r>
              <a:rPr lang="en-US" altLang="ja-JP" dirty="0"/>
              <a:t>VICH delegate from JMAFF </a:t>
            </a:r>
          </a:p>
          <a:p>
            <a:pPr lvl="1"/>
            <a:r>
              <a:rPr lang="en-US" altLang="ja-JP" dirty="0"/>
              <a:t>Thailand DLD veterinary official</a:t>
            </a:r>
          </a:p>
        </p:txBody>
      </p:sp>
    </p:spTree>
    <p:extLst>
      <p:ext uri="{BB962C8B-B14F-4D97-AF65-F5344CB8AC3E}">
        <p14:creationId xmlns:p14="http://schemas.microsoft.com/office/powerpoint/2010/main" val="186091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4163"/>
            <a:ext cx="8229600" cy="898600"/>
          </a:xfrm>
        </p:spPr>
        <p:txBody>
          <a:bodyPr/>
          <a:lstStyle/>
          <a:p>
            <a:r>
              <a:rPr kumimoji="1" lang="en-US" altLang="ja-JP" dirty="0">
                <a:solidFill>
                  <a:schemeClr val="bg1">
                    <a:lumMod val="95000"/>
                  </a:schemeClr>
                </a:solidFill>
              </a:rPr>
              <a:t>Program</a:t>
            </a:r>
            <a:r>
              <a:rPr kumimoji="1" lang="ja-JP" altLang="en-U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kumimoji="1" lang="en-US" altLang="ja-JP" dirty="0">
                <a:solidFill>
                  <a:schemeClr val="bg1">
                    <a:lumMod val="95000"/>
                  </a:schemeClr>
                </a:solidFill>
              </a:rPr>
              <a:t>focus</a:t>
            </a:r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VICH GL27 </a:t>
            </a:r>
          </a:p>
          <a:p>
            <a:pPr lvl="1"/>
            <a:r>
              <a:rPr lang="en-US" altLang="ja-JP" dirty="0"/>
              <a:t>Guidance on pre-approval information for registration of new veterinary medicinal products for food producing animals with respect to antimicrobial resistance</a:t>
            </a:r>
          </a:p>
          <a:p>
            <a:r>
              <a:rPr lang="en-US" altLang="ja-JP" dirty="0"/>
              <a:t>VICH GL50 </a:t>
            </a:r>
          </a:p>
          <a:p>
            <a:pPr lvl="1"/>
            <a:r>
              <a:rPr lang="en-US" altLang="ja-JP" dirty="0" err="1"/>
              <a:t>Harmonisation</a:t>
            </a:r>
            <a:r>
              <a:rPr lang="en-US" altLang="ja-JP" dirty="0"/>
              <a:t> of criteria to waive target animal batch safety testing for inactivated vaccines for veterinary use </a:t>
            </a:r>
          </a:p>
          <a:p>
            <a:r>
              <a:rPr lang="en-US" altLang="ja-JP" dirty="0"/>
              <a:t>Related information on </a:t>
            </a:r>
          </a:p>
          <a:p>
            <a:pPr lvl="1"/>
            <a:r>
              <a:rPr lang="en-US" altLang="ja-JP" dirty="0"/>
              <a:t>Antimicrobials regulation</a:t>
            </a:r>
          </a:p>
          <a:p>
            <a:pPr lvl="1"/>
            <a:r>
              <a:rPr lang="en-US" altLang="ja-JP" dirty="0"/>
              <a:t>veterinary vaccine regulation</a:t>
            </a: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6368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2068"/>
            <a:ext cx="8229600" cy="1143000"/>
          </a:xfrm>
        </p:spPr>
        <p:txBody>
          <a:bodyPr/>
          <a:lstStyle/>
          <a:p>
            <a:r>
              <a:rPr kumimoji="1" lang="en-US" altLang="ja-JP" dirty="0">
                <a:solidFill>
                  <a:srgbClr val="F2F2F2"/>
                </a:solidFill>
              </a:rPr>
              <a:t>Program Agenda</a:t>
            </a:r>
            <a:endParaRPr kumimoji="1" lang="ja-JP" altLang="en-US" dirty="0">
              <a:solidFill>
                <a:srgbClr val="F2F2F2"/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59307"/>
              </p:ext>
            </p:extLst>
          </p:nvPr>
        </p:nvGraphicFramePr>
        <p:xfrm>
          <a:off x="298445" y="1345070"/>
          <a:ext cx="8523792" cy="5186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2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9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/>
                          <a:ea typeface="MS PMincho"/>
                          <a:cs typeface="Times New Roman"/>
                        </a:rPr>
                        <a:t>Topic</a:t>
                      </a:r>
                      <a:endParaRPr lang="ja-JP" sz="1800" kern="100" dirty="0">
                        <a:effectLst/>
                        <a:latin typeface="Times New Roman"/>
                        <a:ea typeface="MS PMincho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Arial"/>
                          <a:ea typeface="MS PMincho"/>
                          <a:cs typeface="Times New Roman"/>
                        </a:rPr>
                        <a:t>Speaker/Leader</a:t>
                      </a:r>
                      <a:endParaRPr lang="ja-JP" sz="1800" kern="100">
                        <a:effectLst/>
                        <a:latin typeface="Times New Roman"/>
                        <a:ea typeface="MS PMincho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98">
                <a:tc>
                  <a:txBody>
                    <a:bodyPr/>
                    <a:lstStyle/>
                    <a:p>
                      <a:pPr marL="1349375" indent="-1349375"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/>
                          <a:ea typeface="MS PMincho"/>
                          <a:cs typeface="Times New Roman"/>
                        </a:rPr>
                        <a:t>1: Opening remarks, Introduction to the VICH</a:t>
                      </a:r>
                      <a:endParaRPr lang="ja-JP" sz="1800" kern="100" dirty="0">
                        <a:effectLst/>
                        <a:latin typeface="Times New Roman"/>
                        <a:ea typeface="MS P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/>
                          <a:ea typeface="MS PMincho"/>
                          <a:cs typeface="Times New Roman"/>
                        </a:rPr>
                        <a:t>Ken Noda (JMAFF)</a:t>
                      </a:r>
                      <a:endParaRPr lang="ja-JP" sz="1800" kern="100" dirty="0">
                        <a:effectLst/>
                        <a:latin typeface="Times New Roman"/>
                        <a:ea typeface="MS PMincho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916">
                <a:tc>
                  <a:txBody>
                    <a:bodyPr/>
                    <a:lstStyle/>
                    <a:p>
                      <a:pPr marL="271463" indent="-271463"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8000"/>
                          </a:solidFill>
                          <a:effectLst/>
                          <a:latin typeface="Arial"/>
                          <a:ea typeface="MS PMincho"/>
                          <a:cs typeface="Times New Roman"/>
                        </a:rPr>
                        <a:t>2: Brief introduction for approval system of antimicrobials in Japan</a:t>
                      </a:r>
                      <a:endParaRPr lang="ja-JP" sz="1800" kern="10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MS P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8000"/>
                          </a:solidFill>
                          <a:effectLst/>
                          <a:latin typeface="Arial"/>
                          <a:ea typeface="MS PMincho"/>
                          <a:cs typeface="Times New Roman"/>
                        </a:rPr>
                        <a:t>Mayumi Kijima (JMAFF)</a:t>
                      </a:r>
                      <a:endParaRPr lang="ja-JP" sz="1800" kern="10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MS PMincho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150">
                <a:tc>
                  <a:txBody>
                    <a:bodyPr/>
                    <a:lstStyle/>
                    <a:p>
                      <a:pPr marL="984250" indent="-984250"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8000"/>
                          </a:solidFill>
                          <a:effectLst/>
                          <a:latin typeface="Arial"/>
                          <a:ea typeface="MS PMincho"/>
                          <a:cs typeface="Times New Roman"/>
                        </a:rPr>
                        <a:t>3: VICH GL27 (microbial resistance: pre-approval)</a:t>
                      </a:r>
                      <a:endParaRPr lang="ja-JP" sz="1800" kern="10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MS P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10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MS PMincho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916">
                <a:tc>
                  <a:txBody>
                    <a:bodyPr/>
                    <a:lstStyle/>
                    <a:p>
                      <a:pPr marL="271463" indent="-271463"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MS PMincho"/>
                          <a:cs typeface="Times New Roman"/>
                        </a:rPr>
                        <a:t>4: Brief introduction for quality control of </a:t>
                      </a:r>
                      <a:r>
                        <a:rPr lang="en-US" altLang="ja-JP" sz="1800" kern="1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MS PMincho"/>
                          <a:cs typeface="Times New Roman"/>
                        </a:rPr>
                        <a:t>vaccine</a:t>
                      </a:r>
                      <a:r>
                        <a:rPr lang="ja-JP" altLang="en-US" sz="1800" kern="1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MS PMincho"/>
                          <a:cs typeface="Times New Roman"/>
                        </a:rPr>
                        <a:t> </a:t>
                      </a:r>
                      <a:r>
                        <a:rPr lang="en-US" sz="1800" kern="1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MS PMincho"/>
                          <a:cs typeface="Times New Roman"/>
                        </a:rPr>
                        <a:t>in Japan.</a:t>
                      </a:r>
                      <a:endParaRPr lang="ja-JP" sz="1800" kern="100" dirty="0">
                        <a:solidFill>
                          <a:srgbClr val="3366FF"/>
                        </a:solidFill>
                        <a:effectLst/>
                        <a:latin typeface="Times New Roman"/>
                        <a:ea typeface="MS P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MS PMincho"/>
                          <a:cs typeface="Times New Roman"/>
                        </a:rPr>
                        <a:t>Ken Noda (JMAFF)</a:t>
                      </a:r>
                      <a:endParaRPr lang="ja-JP" sz="1800" kern="100" dirty="0">
                        <a:solidFill>
                          <a:srgbClr val="3366FF"/>
                        </a:solidFill>
                        <a:effectLst/>
                        <a:latin typeface="Times New Roman"/>
                        <a:ea typeface="MS PMincho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003">
                <a:tc>
                  <a:txBody>
                    <a:bodyPr/>
                    <a:lstStyle/>
                    <a:p>
                      <a:pPr marL="984250" indent="-984250"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MS PMincho"/>
                          <a:cs typeface="Times New Roman"/>
                        </a:rPr>
                        <a:t>5: VICH GL50 (Waiver of TABST)</a:t>
                      </a:r>
                      <a:endParaRPr lang="ja-JP" sz="1800" kern="100" dirty="0">
                        <a:solidFill>
                          <a:srgbClr val="3366FF"/>
                        </a:solidFill>
                        <a:effectLst/>
                        <a:latin typeface="Times New Roman"/>
                        <a:ea typeface="MS P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100" dirty="0">
                        <a:solidFill>
                          <a:srgbClr val="3366FF"/>
                        </a:solidFill>
                        <a:effectLst/>
                        <a:latin typeface="Times New Roman"/>
                        <a:ea typeface="MS PMincho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7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8000"/>
                          </a:solidFill>
                          <a:effectLst/>
                          <a:latin typeface="Arial"/>
                          <a:ea typeface="MS PMincho"/>
                          <a:cs typeface="Times New Roman"/>
                        </a:rPr>
                        <a:t>6: AMR Monitoring (JVARM)</a:t>
                      </a:r>
                      <a:endParaRPr lang="ja-JP" sz="1800" kern="10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MS P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8000"/>
                          </a:solidFill>
                          <a:effectLst/>
                          <a:latin typeface="Arial"/>
                          <a:ea typeface="MS PMincho"/>
                          <a:cs typeface="Times New Roman"/>
                        </a:rPr>
                        <a:t>Mayumi Kijima (JMAFF)</a:t>
                      </a:r>
                      <a:endParaRPr lang="ja-JP" sz="1800" kern="10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MS PMincho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506">
                <a:tc>
                  <a:txBody>
                    <a:bodyPr/>
                    <a:lstStyle/>
                    <a:p>
                      <a:pPr marL="984250" indent="-984250"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8000"/>
                          </a:solidFill>
                          <a:effectLst/>
                          <a:latin typeface="Arial"/>
                          <a:ea typeface="MS PMincho"/>
                          <a:cs typeface="Times New Roman"/>
                        </a:rPr>
                        <a:t>7: </a:t>
                      </a:r>
                      <a:r>
                        <a:rPr lang="en-US" sz="1800" kern="0" dirty="0">
                          <a:solidFill>
                            <a:srgbClr val="008000"/>
                          </a:solidFill>
                          <a:effectLst/>
                          <a:latin typeface="Arial"/>
                          <a:ea typeface="MS PMincho"/>
                          <a:cs typeface="Times New Roman"/>
                        </a:rPr>
                        <a:t>Control Measure for AMR in </a:t>
                      </a:r>
                      <a:r>
                        <a:rPr lang="en-US" altLang="ja-JP" sz="1800" kern="0" dirty="0">
                          <a:solidFill>
                            <a:srgbClr val="008000"/>
                          </a:solidFill>
                          <a:effectLst/>
                          <a:latin typeface="Arial"/>
                          <a:ea typeface="MS PMincho"/>
                          <a:cs typeface="Times New Roman"/>
                        </a:rPr>
                        <a:t>Thailand</a:t>
                      </a:r>
                      <a:endParaRPr lang="ja-JP" sz="1800" kern="10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MS P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49375" indent="-1349375" algn="l"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solidFill>
                            <a:srgbClr val="008000"/>
                          </a:solidFill>
                          <a:effectLst/>
                          <a:latin typeface="Arial"/>
                          <a:ea typeface="MS PMincho"/>
                          <a:cs typeface="Times New Roman"/>
                        </a:rPr>
                        <a:t>Sasi</a:t>
                      </a:r>
                      <a:r>
                        <a:rPr lang="en-US" sz="1800" kern="100" dirty="0">
                          <a:solidFill>
                            <a:srgbClr val="008000"/>
                          </a:solidFill>
                          <a:effectLst/>
                          <a:latin typeface="Arial"/>
                          <a:ea typeface="MS PMincho"/>
                          <a:cs typeface="Times New Roman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8000"/>
                          </a:solidFill>
                          <a:effectLst/>
                          <a:latin typeface="Arial"/>
                          <a:ea typeface="MS PMincho"/>
                          <a:cs typeface="Times New Roman"/>
                        </a:rPr>
                        <a:t>Jaroenpoj</a:t>
                      </a:r>
                      <a:r>
                        <a:rPr lang="en-US" sz="1800" kern="100" dirty="0">
                          <a:solidFill>
                            <a:srgbClr val="008000"/>
                          </a:solidFill>
                          <a:effectLst/>
                          <a:latin typeface="Arial"/>
                          <a:ea typeface="MS PMincho"/>
                          <a:cs typeface="Times New Roman"/>
                        </a:rPr>
                        <a:t> (Thailand)</a:t>
                      </a:r>
                      <a:endParaRPr lang="ja-JP" sz="1800" kern="10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MS PMincho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157">
                <a:tc>
                  <a:txBody>
                    <a:bodyPr/>
                    <a:lstStyle/>
                    <a:p>
                      <a:pPr marL="984250" indent="-984250"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/>
                          <a:ea typeface="MS PMincho"/>
                          <a:cs typeface="Times New Roman"/>
                        </a:rPr>
                        <a:t>8: Discussion and Conclusion </a:t>
                      </a:r>
                      <a:endParaRPr lang="ja-JP" sz="1800" kern="100" dirty="0">
                        <a:effectLst/>
                        <a:latin typeface="Times New Roman"/>
                        <a:ea typeface="MS P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Arial"/>
                          <a:ea typeface="MS PMincho"/>
                          <a:cs typeface="Times New Roman"/>
                        </a:rPr>
                        <a:t>ASEAN</a:t>
                      </a:r>
                      <a:endParaRPr lang="ja-JP" sz="1800" kern="100">
                        <a:effectLst/>
                        <a:latin typeface="Times New Roman"/>
                        <a:ea typeface="MS PMincho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1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/>
                          <a:ea typeface="MS PMincho"/>
                          <a:cs typeface="Times New Roman"/>
                        </a:rPr>
                        <a:t>9: Wrap Up and Closing by VICH</a:t>
                      </a:r>
                      <a:endParaRPr lang="ja-JP" sz="1800" kern="100" dirty="0">
                        <a:effectLst/>
                        <a:latin typeface="Times New Roman"/>
                        <a:ea typeface="MS P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/>
                          <a:ea typeface="MS PMincho"/>
                          <a:cs typeface="Times New Roman"/>
                        </a:rPr>
                        <a:t>JMAFF</a:t>
                      </a:r>
                      <a:endParaRPr lang="ja-JP" sz="1800" kern="100" dirty="0">
                        <a:effectLst/>
                        <a:latin typeface="Times New Roman"/>
                        <a:ea typeface="MS PMincho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2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404066" y="1194340"/>
            <a:ext cx="8411068" cy="3915616"/>
          </a:xfrm>
        </p:spPr>
        <p:txBody>
          <a:bodyPr>
            <a:noAutofit/>
          </a:bodyPr>
          <a:lstStyle/>
          <a:p>
            <a:r>
              <a:rPr lang="en-US" altLang="ja-JP" sz="2400" dirty="0">
                <a:solidFill>
                  <a:schemeClr val="tx1"/>
                </a:solidFill>
              </a:rPr>
              <a:t>General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principle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and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current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update</a:t>
            </a:r>
          </a:p>
          <a:p>
            <a:pPr lvl="1"/>
            <a:r>
              <a:rPr lang="en-US" altLang="ja-JP" sz="2000" dirty="0"/>
              <a:t>What is VICH?  Why participate in?  How to participate in?</a:t>
            </a:r>
          </a:p>
          <a:p>
            <a:r>
              <a:rPr lang="en-US" altLang="ja-JP" sz="2400" dirty="0">
                <a:solidFill>
                  <a:schemeClr val="tx1"/>
                </a:solidFill>
              </a:rPr>
              <a:t>There are still fundamental misunderstandings on basic concept of VICH. </a:t>
            </a:r>
          </a:p>
          <a:p>
            <a:r>
              <a:rPr lang="en-US" altLang="ja-JP" sz="2400" dirty="0">
                <a:solidFill>
                  <a:schemeClr val="tx1"/>
                </a:solidFill>
              </a:rPr>
              <a:t>Need to deliver  correct message to each country</a:t>
            </a:r>
          </a:p>
          <a:p>
            <a:pPr lvl="1"/>
            <a:r>
              <a:rPr lang="en-US" altLang="ja-JP" dirty="0"/>
              <a:t>VICH-GL is legally non-binding </a:t>
            </a:r>
          </a:p>
          <a:p>
            <a:pPr lvl="1"/>
            <a:r>
              <a:rPr lang="en-US" altLang="ja-JP" dirty="0"/>
              <a:t>Applicant can employ different testing when there is a fair justification based on science. </a:t>
            </a:r>
          </a:p>
          <a:p>
            <a:pPr lvl="1"/>
            <a:r>
              <a:rPr lang="en-US" altLang="ja-JP" sz="2400" dirty="0"/>
              <a:t>Slight modification is allowed for VOF/Observer countries according to the regional situation. 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>
                <a:solidFill>
                  <a:srgbClr val="FFFFFF"/>
                </a:solidFill>
              </a:rPr>
              <a:t>Introduction</a:t>
            </a:r>
            <a:r>
              <a:rPr kumimoji="1" lang="ja-JP" altLang="en-US" dirty="0">
                <a:solidFill>
                  <a:srgbClr val="FFFFFF"/>
                </a:solidFill>
              </a:rPr>
              <a:t> </a:t>
            </a:r>
            <a:r>
              <a:rPr kumimoji="1" lang="ja-JP" altLang="ja-JP" dirty="0">
                <a:solidFill>
                  <a:srgbClr val="FFFFFF"/>
                </a:solidFill>
              </a:rPr>
              <a:t>t</a:t>
            </a:r>
            <a:r>
              <a:rPr kumimoji="1" lang="en-US" altLang="ja-JP" dirty="0">
                <a:solidFill>
                  <a:srgbClr val="FFFFFF"/>
                </a:solidFill>
              </a:rPr>
              <a:t>o</a:t>
            </a:r>
            <a:r>
              <a:rPr kumimoji="1" lang="ja-JP" altLang="en-US" dirty="0">
                <a:solidFill>
                  <a:srgbClr val="FFFFFF"/>
                </a:solidFill>
              </a:rPr>
              <a:t> </a:t>
            </a:r>
            <a:r>
              <a:rPr kumimoji="1" lang="en-US" altLang="ja-JP" dirty="0">
                <a:solidFill>
                  <a:srgbClr val="FFFFFF"/>
                </a:solidFill>
              </a:rPr>
              <a:t>VICH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905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1"/>
          </p:nvPr>
        </p:nvSpPr>
        <p:spPr>
          <a:xfrm>
            <a:off x="132527" y="1232070"/>
            <a:ext cx="8867913" cy="5051663"/>
          </a:xfrm>
        </p:spPr>
        <p:txBody>
          <a:bodyPr/>
          <a:lstStyle/>
          <a:p>
            <a:r>
              <a:rPr lang="en-US" altLang="ja-JP" dirty="0"/>
              <a:t>After the explanation on the approval system for antimicrobials (AMs) in Japan as an introduction, the delegate explained about the contents of GL27 (Antimicrobial resistance: pre-approval). </a:t>
            </a:r>
          </a:p>
          <a:p>
            <a:r>
              <a:rPr lang="en-US" altLang="ja-JP" sz="1800" dirty="0"/>
              <a:t>Discussions about the role-sharing among governmental organizations on approval, residue monitoring and usage standard </a:t>
            </a:r>
          </a:p>
          <a:p>
            <a:pPr lvl="1"/>
            <a:r>
              <a:rPr lang="en-US" altLang="ja-JP" sz="1800" dirty="0"/>
              <a:t>The delegates explained ADI is determined by the Food Safety Commission (FSC) in the cabinet, </a:t>
            </a:r>
          </a:p>
          <a:p>
            <a:pPr lvl="1"/>
            <a:r>
              <a:rPr lang="en-US" altLang="ja-JP" sz="1800" dirty="0"/>
              <a:t>Ministry of Health is responsible for MRL setting, and </a:t>
            </a:r>
          </a:p>
          <a:p>
            <a:pPr lvl="1"/>
            <a:r>
              <a:rPr lang="en-US" altLang="ja-JP" sz="1800" dirty="0"/>
              <a:t>JMAFF is responsible for the approval of VMP, subsequent usage</a:t>
            </a:r>
            <a:r>
              <a:rPr lang="ja-JP" altLang="ja-JP" sz="1800" dirty="0"/>
              <a:t>　</a:t>
            </a:r>
            <a:r>
              <a:rPr lang="en-US" altLang="ja-JP" sz="1800" dirty="0"/>
              <a:t>(dose, administration and withdrawal period) and post marketing surveillance in Japan. </a:t>
            </a:r>
          </a:p>
          <a:p>
            <a:r>
              <a:rPr lang="en-US" altLang="ja-JP" sz="1800" dirty="0"/>
              <a:t>A participant questioned the meaning of “medium risk of </a:t>
            </a:r>
            <a:r>
              <a:rPr lang="en-US" altLang="ja-JP" sz="1800" dirty="0" err="1"/>
              <a:t>fluoroquinolones</a:t>
            </a:r>
            <a:r>
              <a:rPr lang="en-US" altLang="ja-JP" sz="1800" dirty="0"/>
              <a:t> on veterinary use” in the presentation, </a:t>
            </a:r>
          </a:p>
          <a:p>
            <a:pPr lvl="1"/>
            <a:r>
              <a:rPr lang="en-US" altLang="ja-JP" sz="1800" dirty="0"/>
              <a:t>The FSC has advised that the JMAFF does not have to ban the approval of fluoroquinolones, </a:t>
            </a:r>
          </a:p>
          <a:p>
            <a:pPr lvl="1"/>
            <a:r>
              <a:rPr lang="en-US" altLang="ja-JP" sz="1800" dirty="0"/>
              <a:t>Provided the use of the AM is strictly limited as a secondary choice drug and the monitoring of resistance should be enhanced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60480" y="132589"/>
            <a:ext cx="8229600" cy="727916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AMR</a:t>
            </a:r>
            <a:r>
              <a:rPr kumimoji="1" lang="ja-JP" altLang="en-US" dirty="0">
                <a:solidFill>
                  <a:schemeClr val="bg1"/>
                </a:solidFill>
              </a:rPr>
              <a:t> </a:t>
            </a:r>
            <a:r>
              <a:rPr kumimoji="1" lang="en-US" altLang="ja-JP" dirty="0">
                <a:solidFill>
                  <a:schemeClr val="bg1"/>
                </a:solidFill>
              </a:rPr>
              <a:t>topic-1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771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1"/>
          </p:nvPr>
        </p:nvSpPr>
        <p:spPr>
          <a:xfrm>
            <a:off x="404813" y="1217912"/>
            <a:ext cx="8335962" cy="4693361"/>
          </a:xfrm>
        </p:spPr>
        <p:txBody>
          <a:bodyPr/>
          <a:lstStyle/>
          <a:p>
            <a:r>
              <a:rPr lang="en-US" altLang="ja-JP" sz="2400" dirty="0"/>
              <a:t>The outline of veterinary antimicrobial resistance (AMR) monitoring in Japan (JVARM) was explained followed by Control Measure for AMR in ASEAN countries. </a:t>
            </a:r>
          </a:p>
          <a:p>
            <a:endParaRPr lang="en-US" altLang="ja-JP" dirty="0"/>
          </a:p>
          <a:p>
            <a:r>
              <a:rPr lang="en-US" altLang="ja-JP" dirty="0"/>
              <a:t>Questions about the difference of national monitoring initiative and the research activity by a university in the country</a:t>
            </a:r>
          </a:p>
          <a:p>
            <a:pPr marL="623888" lvl="2" indent="-266700">
              <a:spcBef>
                <a:spcPts val="1000"/>
              </a:spcBef>
              <a:buClr>
                <a:schemeClr val="accent2"/>
              </a:buClr>
              <a:buFont typeface="Calibri" panose="020F0502020204030204" pitchFamily="34" charset="0"/>
              <a:buChar char="&gt;"/>
            </a:pPr>
            <a:r>
              <a:rPr lang="en-US" altLang="ja-JP" dirty="0">
                <a:solidFill>
                  <a:srgbClr val="FF8000"/>
                </a:solidFill>
              </a:rPr>
              <a:t>The former is the authorized by the government</a:t>
            </a:r>
          </a:p>
          <a:p>
            <a:pPr marL="1081088" lvl="3" indent="-266700">
              <a:spcBef>
                <a:spcPts val="1000"/>
              </a:spcBef>
              <a:buClr>
                <a:schemeClr val="accent2"/>
              </a:buClr>
              <a:buFont typeface="Calibri" panose="020F0502020204030204" pitchFamily="34" charset="0"/>
              <a:buChar char="&gt;"/>
            </a:pPr>
            <a:r>
              <a:rPr lang="en-US" altLang="ja-JP" sz="2000" dirty="0"/>
              <a:t>A long running commitment to ensure the historical fluctuation</a:t>
            </a:r>
          </a:p>
          <a:p>
            <a:pPr marL="1081088" lvl="3" indent="-266700">
              <a:spcBef>
                <a:spcPts val="1000"/>
              </a:spcBef>
              <a:buClr>
                <a:schemeClr val="accent2"/>
              </a:buClr>
              <a:buFont typeface="Calibri" panose="020F0502020204030204" pitchFamily="34" charset="0"/>
              <a:buChar char="&gt;"/>
            </a:pPr>
            <a:r>
              <a:rPr lang="en-US" altLang="ja-JP" sz="2000" dirty="0"/>
              <a:t>Nationwide coverage of sampling to cognize the country profile </a:t>
            </a:r>
          </a:p>
          <a:p>
            <a:pPr marL="1081088" lvl="3" indent="-266700">
              <a:spcBef>
                <a:spcPts val="1000"/>
              </a:spcBef>
              <a:buClr>
                <a:schemeClr val="accent2"/>
              </a:buClr>
              <a:buFont typeface="Calibri" panose="020F0502020204030204" pitchFamily="34" charset="0"/>
              <a:buChar char="&gt;"/>
            </a:pPr>
            <a:r>
              <a:rPr lang="en-US" altLang="ja-JP" sz="2000" dirty="0"/>
              <a:t>The data can formally be submitted to the data collection by OIE </a:t>
            </a:r>
          </a:p>
          <a:p>
            <a:pPr marL="623888" lvl="2" indent="-266700">
              <a:spcBef>
                <a:spcPts val="1000"/>
              </a:spcBef>
              <a:buClr>
                <a:schemeClr val="accent2"/>
              </a:buClr>
              <a:buFont typeface="Calibri" panose="020F0502020204030204" pitchFamily="34" charset="0"/>
              <a:buChar char="&gt;"/>
            </a:pPr>
            <a:r>
              <a:rPr lang="en-US" altLang="ja-JP" dirty="0">
                <a:solidFill>
                  <a:srgbClr val="FF8000"/>
                </a:solidFill>
              </a:rPr>
              <a:t>A study at university is performed in a limiting period of time due to the research funding 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69270" y="216913"/>
            <a:ext cx="8229600" cy="672089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>
                <a:solidFill>
                  <a:srgbClr val="FFFFFF"/>
                </a:solidFill>
              </a:rPr>
              <a:t>AMR</a:t>
            </a:r>
            <a:r>
              <a:rPr kumimoji="1" lang="ja-JP" altLang="en-US" dirty="0">
                <a:solidFill>
                  <a:srgbClr val="FFFFFF"/>
                </a:solidFill>
              </a:rPr>
              <a:t> </a:t>
            </a:r>
            <a:r>
              <a:rPr kumimoji="1" lang="en-US" altLang="ja-JP" dirty="0">
                <a:solidFill>
                  <a:srgbClr val="FFFFFF"/>
                </a:solidFill>
              </a:rPr>
              <a:t>topic</a:t>
            </a:r>
            <a:r>
              <a:rPr kumimoji="1" lang="ja-JP" altLang="en-US" dirty="0">
                <a:solidFill>
                  <a:srgbClr val="FFFFFF"/>
                </a:solidFill>
              </a:rPr>
              <a:t>-</a:t>
            </a:r>
            <a:r>
              <a:rPr kumimoji="1" lang="en-US" altLang="ja-JP" dirty="0">
                <a:solidFill>
                  <a:srgbClr val="FFFFFF"/>
                </a:solidFill>
              </a:rPr>
              <a:t>2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950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1"/>
          </p:nvPr>
        </p:nvSpPr>
        <p:spPr>
          <a:xfrm>
            <a:off x="404813" y="1125552"/>
            <a:ext cx="8623732" cy="4866539"/>
          </a:xfrm>
        </p:spPr>
        <p:txBody>
          <a:bodyPr/>
          <a:lstStyle/>
          <a:p>
            <a:r>
              <a:rPr lang="en-US" altLang="ja-JP" dirty="0"/>
              <a:t>Before explaining VICH GL50, the delegate briefly introduced the quality control of vaccine products in Japan</a:t>
            </a:r>
          </a:p>
          <a:p>
            <a:r>
              <a:rPr lang="en-US" altLang="ja-JP" dirty="0"/>
              <a:t>The participants learned about GMP,</a:t>
            </a:r>
            <a:r>
              <a:rPr lang="ja-JP" altLang="en-US" dirty="0"/>
              <a:t> </a:t>
            </a:r>
            <a:r>
              <a:rPr lang="en-US" altLang="ja-JP" dirty="0"/>
              <a:t>seed-lot and prescription system </a:t>
            </a:r>
          </a:p>
          <a:p>
            <a:pPr lvl="1"/>
            <a:r>
              <a:rPr lang="en-US" altLang="ja-JP" sz="2000" dirty="0"/>
              <a:t>Need for the international cooperation in building up these fundamentals prior to the implementation of VICH GL</a:t>
            </a:r>
          </a:p>
          <a:p>
            <a:pPr lvl="1"/>
            <a:endParaRPr lang="ja-JP" altLang="ja-JP" sz="2000" dirty="0"/>
          </a:p>
          <a:p>
            <a:r>
              <a:rPr lang="en-US" altLang="ja-JP" sz="2000" dirty="0"/>
              <a:t>It was emphasized GL50 is a administrative guidance </a:t>
            </a:r>
            <a:r>
              <a:rPr lang="en-US" altLang="ja-JP" dirty="0"/>
              <a:t>(unusual VICH-GL) </a:t>
            </a:r>
            <a:r>
              <a:rPr lang="en-US" altLang="ja-JP" sz="2000" dirty="0"/>
              <a:t>applied to the products already approved in the past </a:t>
            </a:r>
          </a:p>
          <a:p>
            <a:pPr lvl="1"/>
            <a:r>
              <a:rPr lang="en-US" altLang="ja-JP" sz="2000" dirty="0"/>
              <a:t>Usual VICH GLs are the test requirements for registration</a:t>
            </a:r>
          </a:p>
          <a:p>
            <a:pPr lvl="1"/>
            <a:r>
              <a:rPr lang="en-US" altLang="ja-JP" sz="2000" dirty="0"/>
              <a:t>The VICH steering committee has accepted this exception after the thorough discussion due to the 3R principle of animal welfare. </a:t>
            </a:r>
          </a:p>
          <a:p>
            <a:r>
              <a:rPr lang="en-US" altLang="ja-JP" dirty="0"/>
              <a:t>It was also explained waiver of batch safety testing is entirely a decision of each government, but not the steering committee of VICH.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173175" y="13609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>
                <a:solidFill>
                  <a:srgbClr val="FFFFFF"/>
                </a:solidFill>
              </a:rPr>
              <a:t>Vaccine</a:t>
            </a:r>
            <a:r>
              <a:rPr kumimoji="1" lang="ja-JP" altLang="en-US" dirty="0">
                <a:solidFill>
                  <a:srgbClr val="FFFFFF"/>
                </a:solidFill>
              </a:rPr>
              <a:t> </a:t>
            </a:r>
            <a:r>
              <a:rPr kumimoji="1" lang="en-US" altLang="ja-JP" dirty="0">
                <a:solidFill>
                  <a:srgbClr val="FFFFFF"/>
                </a:solidFill>
              </a:rPr>
              <a:t>topic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525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1"/>
          </p:nvPr>
        </p:nvSpPr>
        <p:spPr>
          <a:xfrm>
            <a:off x="277813" y="1079356"/>
            <a:ext cx="8335962" cy="4419600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altLang="ja-JP" sz="2600" dirty="0"/>
              <a:t>The delegates felt this trial was quite valuable for VOF members </a:t>
            </a:r>
          </a:p>
          <a:p>
            <a:pPr lvl="1"/>
            <a:r>
              <a:rPr lang="en-US" altLang="ja-JP" sz="2000" dirty="0">
                <a:solidFill>
                  <a:schemeClr val="tx1"/>
                </a:solidFill>
              </a:rPr>
              <a:t>The delegate felt participants’ strong wish for modernizing VMP regulation through VICH/VOF activity</a:t>
            </a:r>
          </a:p>
          <a:p>
            <a:pPr lvl="1"/>
            <a:r>
              <a:rPr lang="en-US" altLang="ja-JP" sz="2000" dirty="0">
                <a:solidFill>
                  <a:schemeClr val="tx1"/>
                </a:solidFill>
              </a:rPr>
              <a:t>The participants seemed very relaxed in their home region leading to the active discussion </a:t>
            </a:r>
          </a:p>
          <a:p>
            <a:pPr marL="228600" lvl="1">
              <a:spcBef>
                <a:spcPts val="1000"/>
              </a:spcBef>
            </a:pPr>
            <a:r>
              <a:rPr lang="en-US" altLang="ja-JP" sz="2600" dirty="0"/>
              <a:t>A training seminar can complement the lack of information and miscommunication </a:t>
            </a:r>
          </a:p>
          <a:p>
            <a:pPr marL="685800" lvl="2" indent="-420688">
              <a:spcBef>
                <a:spcPts val="1000"/>
              </a:spcBef>
            </a:pPr>
            <a:r>
              <a:rPr lang="en-US" altLang="ja-JP" sz="2400" dirty="0"/>
              <a:t>Transmission of VICH information from frequently attending member is limited. </a:t>
            </a:r>
          </a:p>
          <a:p>
            <a:pPr marL="685800" lvl="2" indent="-420688">
              <a:spcBef>
                <a:spcPts val="1000"/>
              </a:spcBef>
            </a:pPr>
            <a:r>
              <a:rPr lang="en-US" altLang="ja-JP" sz="2400" dirty="0"/>
              <a:t>Help to build up common understanding                                on VICH  by providing correct information </a:t>
            </a:r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0" y="112713"/>
            <a:ext cx="6770688" cy="8001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>
                <a:solidFill>
                  <a:srgbClr val="FFFFFF"/>
                </a:solidFill>
              </a:rPr>
              <a:t>Post</a:t>
            </a:r>
            <a:r>
              <a:rPr kumimoji="1" lang="ja-JP" altLang="en-US" dirty="0">
                <a:solidFill>
                  <a:srgbClr val="FFFFFF"/>
                </a:solidFill>
              </a:rPr>
              <a:t> </a:t>
            </a:r>
            <a:r>
              <a:rPr kumimoji="1" lang="en-US" altLang="ja-JP" dirty="0">
                <a:solidFill>
                  <a:srgbClr val="FFFFFF"/>
                </a:solidFill>
              </a:rPr>
              <a:t>meeting</a:t>
            </a:r>
            <a:r>
              <a:rPr kumimoji="1" lang="ja-JP" altLang="en-US" dirty="0">
                <a:solidFill>
                  <a:srgbClr val="FFFFFF"/>
                </a:solidFill>
              </a:rPr>
              <a:t> </a:t>
            </a:r>
            <a:r>
              <a:rPr kumimoji="1" lang="en-US" altLang="ja-JP" dirty="0">
                <a:solidFill>
                  <a:srgbClr val="FFFFFF"/>
                </a:solidFill>
              </a:rPr>
              <a:t>evaluation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748089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smtClean="0">
            <a:solidFill>
              <a:schemeClr val="bg1"/>
            </a:solidFill>
            <a:latin typeface="Arial"/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able of contents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los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958</Words>
  <Application>Microsoft Office PowerPoint</Application>
  <PresentationFormat>On-screen Show (4:3)</PresentationFormat>
  <Paragraphs>108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MS PGothic</vt:lpstr>
      <vt:lpstr>MS PMincho</vt:lpstr>
      <vt:lpstr>Arial</vt:lpstr>
      <vt:lpstr>Calibri</vt:lpstr>
      <vt:lpstr>Calibri Light</vt:lpstr>
      <vt:lpstr>Times New Roman</vt:lpstr>
      <vt:lpstr>Cover slide</vt:lpstr>
      <vt:lpstr>Table of contents</vt:lpstr>
      <vt:lpstr>Closing slide</vt:lpstr>
      <vt:lpstr>PowerPoint Presentation</vt:lpstr>
      <vt:lpstr>The First VICH training seminar </vt:lpstr>
      <vt:lpstr>Program focus</vt:lpstr>
      <vt:lpstr>Program Agenda</vt:lpstr>
      <vt:lpstr>Introduction to VICH</vt:lpstr>
      <vt:lpstr>AMR topic-1</vt:lpstr>
      <vt:lpstr>AMR topic-2</vt:lpstr>
      <vt:lpstr>Vaccine topic</vt:lpstr>
      <vt:lpstr>Post meeting evaluation</vt:lpstr>
      <vt:lpstr>Prospective in ASEAN</vt:lpstr>
      <vt:lpstr>Recommendation</vt:lpstr>
      <vt:lpstr>Acknowledgement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on pestiviruses</dc:title>
  <dc:creator>Kozasa Takashi</dc:creator>
  <cp:lastModifiedBy>CEESA Office</cp:lastModifiedBy>
  <cp:revision>306</cp:revision>
  <dcterms:created xsi:type="dcterms:W3CDTF">2016-10-08T01:14:55Z</dcterms:created>
  <dcterms:modified xsi:type="dcterms:W3CDTF">2017-11-14T07:35:18Z</dcterms:modified>
</cp:coreProperties>
</file>