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712" r:id="rId3"/>
    <p:sldMasterId id="2147483668" r:id="rId4"/>
    <p:sldMasterId id="2147483670" r:id="rId5"/>
    <p:sldMasterId id="2147483672" r:id="rId6"/>
  </p:sldMasterIdLst>
  <p:notesMasterIdLst>
    <p:notesMasterId r:id="rId20"/>
  </p:notesMasterIdLst>
  <p:handoutMasterIdLst>
    <p:handoutMasterId r:id="rId21"/>
  </p:handoutMasterIdLst>
  <p:sldIdLst>
    <p:sldId id="269" r:id="rId7"/>
    <p:sldId id="278" r:id="rId8"/>
    <p:sldId id="288" r:id="rId9"/>
    <p:sldId id="293" r:id="rId10"/>
    <p:sldId id="280" r:id="rId11"/>
    <p:sldId id="289" r:id="rId12"/>
    <p:sldId id="292" r:id="rId13"/>
    <p:sldId id="294" r:id="rId14"/>
    <p:sldId id="295" r:id="rId15"/>
    <p:sldId id="285" r:id="rId16"/>
    <p:sldId id="283" r:id="rId17"/>
    <p:sldId id="284" r:id="rId18"/>
    <p:sldId id="287" r:id="rId19"/>
  </p:sldIdLst>
  <p:sldSz cx="9144000" cy="6858000" type="screen4x3"/>
  <p:notesSz cx="6858000" cy="9144000"/>
  <p:defaultTextStyle>
    <a:defPPr>
      <a:defRPr lang="nl-NL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75" autoAdjust="0"/>
  </p:normalViewPr>
  <p:slideViewPr>
    <p:cSldViewPr snapToGrid="0" snapToObjects="1">
      <p:cViewPr varScale="1">
        <p:scale>
          <a:sx n="60" d="100"/>
          <a:sy n="60" d="100"/>
        </p:scale>
        <p:origin x="138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E942E15-600E-463C-99CE-D6043393DCB3}" type="datetimeFigureOut">
              <a:rPr lang="en-GB"/>
              <a:pPr>
                <a:defRPr/>
              </a:pPr>
              <a:t>14/11/2017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CC157AB-C150-48A0-88BF-ED96D85B5C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B1FD78-F9FF-4680-816D-627491B0462E}" type="datetimeFigureOut">
              <a:rPr lang="nl-NL"/>
              <a:pPr>
                <a:defRPr/>
              </a:pPr>
              <a:t>14-11-2017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noProof="0"/>
              <a:t>Klik om de tekststijl van het model te bewerken</a:t>
            </a:r>
          </a:p>
          <a:p>
            <a:pPr lvl="1"/>
            <a:r>
              <a:rPr lang="nl-BE" noProof="0"/>
              <a:t>Tweede niveau</a:t>
            </a:r>
          </a:p>
          <a:p>
            <a:pPr lvl="2"/>
            <a:r>
              <a:rPr lang="nl-BE" noProof="0"/>
              <a:t>Derde niveau</a:t>
            </a:r>
          </a:p>
          <a:p>
            <a:pPr lvl="3"/>
            <a:r>
              <a:rPr lang="nl-BE" noProof="0"/>
              <a:t>Vierde niveau</a:t>
            </a:r>
          </a:p>
          <a:p>
            <a:pPr lvl="4"/>
            <a:r>
              <a:rPr lang="nl-BE" noProof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4B965C-9499-4968-922A-43172EE42B9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620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4163" defTabSz="9620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7013" defTabSz="9620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263" indent="-227013" defTabSz="9620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288" indent="-227013" defTabSz="9620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488" indent="-227013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688" indent="-227013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888" indent="-227013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5088" indent="-227013" defTabSz="962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7E0AC8-6D39-4DDA-9DAD-90F19F5797FC}" type="slidenum">
              <a:rPr lang="en-GB" altLang="en-US" sz="1300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en-US" sz="1300">
              <a:latin typeface="Times" panose="02020603050405020304" pitchFamily="18" charset="0"/>
            </a:endParaRPr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784600" y="10223500"/>
            <a:ext cx="28940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04" tIns="48102" rIns="96204" bIns="48102" anchor="b"/>
          <a:lstStyle>
            <a:lvl1pPr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951DBA9E-04B0-4219-9764-6D1BE4B84B99}" type="slidenum">
              <a:rPr lang="en-GB" altLang="en-US" sz="1300">
                <a:latin typeface="Times" panose="02020603050405020304" pitchFamily="18" charset="0"/>
              </a:rPr>
              <a:pPr algn="r"/>
              <a:t>12</a:t>
            </a:fld>
            <a:endParaRPr lang="en-GB" altLang="en-US" sz="1300">
              <a:latin typeface="Times" panose="02020603050405020304" pitchFamily="18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838DC-065C-494A-9400-154414861D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2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0AA36-F7B7-41C3-86C7-711425795A86}" type="datetimeFigureOut">
              <a:rPr lang="en-GB"/>
              <a:pPr>
                <a:defRPr/>
              </a:pPr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F28B0-4B49-46D8-9CF6-62982AF312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97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C2042-48A9-4046-949A-896F060A1651}" type="datetimeFigureOut">
              <a:rPr lang="en-GB"/>
              <a:pPr>
                <a:defRPr/>
              </a:pPr>
              <a:t>14/11/2017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DAE93-F7C7-4B5C-A930-F871DE532A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416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3DAC0-4740-4F3D-BE90-F119B6583872}" type="datetimeFigureOut">
              <a:rPr lang="en-GB"/>
              <a:pPr>
                <a:defRPr/>
              </a:pPr>
              <a:t>14/11/2017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D235-B782-4CCD-BB07-28AAF37333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098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77CD2-C995-48DE-81DE-9E0AEB228F43}" type="datetimeFigureOut">
              <a:rPr lang="en-GB"/>
              <a:pPr>
                <a:defRPr/>
              </a:pPr>
              <a:t>14/11/2017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85F05-13FD-47F6-9576-888B1AE12E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047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9EC6F-61C1-4C08-B97C-1D9E39198B07}" type="datetimeFigureOut">
              <a:rPr lang="en-GB"/>
              <a:pPr>
                <a:defRPr/>
              </a:pPr>
              <a:t>14/11/2017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E4D8-AFA3-4DB1-9968-A7C94394DB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246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60E6C-7165-4E02-8B1C-8F140870F291}" type="datetimeFigureOut">
              <a:rPr lang="en-GB"/>
              <a:pPr>
                <a:defRPr/>
              </a:pPr>
              <a:t>14/11/2017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7C5E-C6E8-4E18-864D-4BC0C2EC49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208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D372C-1EC4-4CB5-AF52-BD6CCE7EDA36}" type="datetimeFigureOut">
              <a:rPr lang="en-GB"/>
              <a:pPr>
                <a:defRPr/>
              </a:pPr>
              <a:t>14/11/2017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FFE6-B0CB-4AAE-8695-B5D5FB2F7F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706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E6212-B161-48DB-8BD4-6AF957965F44}" type="datetimeFigureOut">
              <a:rPr lang="en-GB"/>
              <a:pPr>
                <a:defRPr/>
              </a:pPr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D8251-9FBF-4206-918B-2E56B58A0B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120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7CF3A-3FE3-4C00-BA9C-6B67B4D9C08A}" type="datetimeFigureOut">
              <a:rPr lang="en-GB"/>
              <a:pPr>
                <a:defRPr/>
              </a:pPr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F9D7B-053B-4DFB-96B4-69E1717544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126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43640" y="3093604"/>
            <a:ext cx="6576723" cy="98886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8331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ou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triangle_VIC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318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0" y="6383338"/>
            <a:ext cx="465138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036C3B-9118-4976-BE10-2C610B586E77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8477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1488" y="221095"/>
            <a:ext cx="7175500" cy="5365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218BA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71488" y="1366838"/>
            <a:ext cx="8358187" cy="47196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4160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CH header and footer-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56350"/>
            <a:ext cx="21605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35000" y="12623800"/>
            <a:ext cx="163513" cy="2238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79CA464-3B87-4F6E-8496-F916CB0B95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4756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F6853-465C-461B-8ADC-10910C5C43FD}" type="datetime1">
              <a:rPr lang="fr-FR"/>
              <a:pPr>
                <a:defRPr/>
              </a:pPr>
              <a:t>14/11/2017</a:t>
            </a:fld>
            <a:endParaRPr lang="en-US" alt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C89E6-F709-429D-9904-BC1C7B32AD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869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9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8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cow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675"/>
            <a:ext cx="914400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318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338"/>
            <a:ext cx="465138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903A6D5-162A-47D6-B40B-7A8C3FD1A799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7967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pig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 descr="image_1_TD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675"/>
            <a:ext cx="9144000" cy="591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318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338"/>
            <a:ext cx="465138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3C5C5D9-4540-4A6A-97E1-C262758F97F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196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landscap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75"/>
            <a:ext cx="9144000" cy="58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318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338"/>
            <a:ext cx="465138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5FCE7BB-59DD-4B25-B097-F199A72DC04D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902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dog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675"/>
            <a:ext cx="914400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318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338"/>
            <a:ext cx="465138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0C74BB3-30C2-4EAA-AB20-0FD33E890FB4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 baseline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0499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8A26B-E52F-4258-98F0-6C9AC5A0C00A}" type="datetimeFigureOut">
              <a:rPr lang="en-GB"/>
              <a:pPr>
                <a:defRPr/>
              </a:pPr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25E8E-3F04-4644-90DB-B8C019221C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21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63666-E8FB-4871-8D0E-1A6E3E65A6E1}" type="datetimeFigureOut">
              <a:rPr lang="en-GB"/>
              <a:pPr>
                <a:defRPr/>
              </a:pPr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9D31-1FA1-4F03-97B0-E6D81531ED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2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338"/>
            <a:ext cx="465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861F199-7D8C-4322-88C0-9BDD148CAF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7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02" r:id="rId2"/>
    <p:sldLayoutId id="2147484018" r:id="rId3"/>
    <p:sldLayoutId id="2147484019" r:id="rId4"/>
    <p:sldLayoutId id="2147484020" r:id="rId5"/>
    <p:sldLayoutId id="2147484021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7EC463-4307-4893-B16B-F82C00F571AE}" type="datetimeFigureOut">
              <a:rPr lang="en-GB"/>
              <a:pPr>
                <a:defRPr/>
              </a:pPr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2D8608-2A62-4FEB-81B9-AC1D942450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6383338"/>
            <a:ext cx="465138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A9AA4E9-640F-46C7-B1A2-1C84306A58D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Afbeelding 5" descr="triangle_VICH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318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6383338"/>
            <a:ext cx="465138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4B01EE0-F60A-4991-8258-85C84FC938E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22" r:id="rId2"/>
    <p:sldLayoutId id="2147484023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6383338"/>
            <a:ext cx="465138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BA8888A-39C1-494A-8DDB-725A51EC9A68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chsec.org/" TargetMode="Externa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hsec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Placeholder 2"/>
          <p:cNvSpPr>
            <a:spLocks noGrp="1"/>
          </p:cNvSpPr>
          <p:nvPr>
            <p:ph type="body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defTabSz="457200">
              <a:lnSpc>
                <a:spcPct val="75000"/>
              </a:lnSpc>
              <a:spcBef>
                <a:spcPts val="600"/>
              </a:spcBef>
              <a:spcAft>
                <a:spcPts val="1200"/>
              </a:spcAft>
              <a:buClrTx/>
              <a:buFont typeface="Calibri" panose="020F0502020204030204" pitchFamily="34" charset="0"/>
              <a:buNone/>
              <a:defRPr/>
            </a:pPr>
            <a:r>
              <a:rPr lang="en-GB" altLang="ja-JP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Report by the VICH Steering Committee on issues raised by Forum members during the 8</a:t>
            </a:r>
            <a:r>
              <a:rPr lang="en-GB" altLang="ja-JP" sz="3600" b="1" baseline="30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th</a:t>
            </a:r>
            <a:r>
              <a:rPr lang="en-GB" altLang="ja-JP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 Outreach Forum meeting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222375" y="2733675"/>
            <a:ext cx="6700838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fr-BE" altLang="en-US" sz="3400" b="1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algn="ctr"/>
            <a:endParaRPr lang="fr-BE" altLang="en-US" sz="3400" b="1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BE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Hervé Marion, DVM</a:t>
            </a:r>
            <a:br>
              <a:rPr lang="fr-BE" altLang="en-US" b="1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fr-BE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VICH Secretariat</a:t>
            </a:r>
          </a:p>
          <a:p>
            <a:pPr algn="ctr"/>
            <a:endParaRPr lang="fr-BE" altLang="en-US" sz="3400" b="1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algn="ctr"/>
            <a:endParaRPr lang="fr-BE" altLang="en-US" sz="2800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584200" y="6237288"/>
            <a:ext cx="45720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000" dirty="0">
                <a:latin typeface="Tahoma" panose="020B0604030504040204" pitchFamily="34" charset="0"/>
              </a:rPr>
              <a:t>9</a:t>
            </a:r>
            <a:r>
              <a:rPr lang="en-GB" altLang="en-US" sz="1000" baseline="30000" dirty="0">
                <a:latin typeface="Tahoma" panose="020B0604030504040204" pitchFamily="34" charset="0"/>
              </a:rPr>
              <a:t>th</a:t>
            </a:r>
            <a:r>
              <a:rPr lang="en-GB" altLang="en-US" sz="1000" dirty="0">
                <a:latin typeface="Tahoma" panose="020B0604030504040204" pitchFamily="34" charset="0"/>
              </a:rPr>
              <a:t> VICH Outreach Forum Meeting</a:t>
            </a:r>
          </a:p>
          <a:p>
            <a:r>
              <a:rPr lang="en-GB" altLang="en-US" sz="1000" dirty="0">
                <a:latin typeface="Tahoma" panose="020B0604030504040204" pitchFamily="34" charset="0"/>
              </a:rPr>
              <a:t>Tokyo, 14-15 March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 idx="4294967295"/>
          </p:nvPr>
        </p:nvSpPr>
        <p:spPr bwMode="auto">
          <a:xfrm>
            <a:off x="0" y="-15875"/>
            <a:ext cx="63690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br>
              <a:rPr lang="en-US" altLang="en-US" sz="2800" b="1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800" b="1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Next Public Event</a:t>
            </a:r>
            <a:endParaRPr lang="fr-BE" altLang="en-US" sz="2800" b="1">
              <a:solidFill>
                <a:srgbClr val="0066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正方形/長方形 2"/>
          <p:cNvSpPr/>
          <p:nvPr/>
        </p:nvSpPr>
        <p:spPr>
          <a:xfrm>
            <a:off x="695325" y="2435225"/>
            <a:ext cx="73294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ja-JP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GETTING IT TOGETHER IN AFRICA</a:t>
            </a:r>
            <a:endParaRPr lang="en-US" altLang="ja-JP" sz="4000" b="1" dirty="0">
              <a:latin typeface="+mj-lt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22500" y="5478463"/>
            <a:ext cx="427355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ja-JP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CAPE Town, SA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&amp; 28 February 2019</a:t>
            </a:r>
            <a:endParaRPr lang="en-US" altLang="ja-JP" sz="20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defRPr/>
            </a:pPr>
            <a:endParaRPr lang="en-US" altLang="ja-JP" sz="20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3557" name="Rectangle 1"/>
          <p:cNvSpPr>
            <a:spLocks noChangeArrowheads="1"/>
          </p:cNvSpPr>
          <p:nvPr/>
        </p:nvSpPr>
        <p:spPr bwMode="auto">
          <a:xfrm>
            <a:off x="2184400" y="1474788"/>
            <a:ext cx="454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b="1" u="sng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VICH 6 CONFERENCE</a:t>
            </a:r>
            <a:endParaRPr lang="en-GB" altLang="en-US" sz="3200" u="sng"/>
          </a:p>
        </p:txBody>
      </p:sp>
      <p:pic>
        <p:nvPicPr>
          <p:cNvPr id="23558" name="Picture 8" descr="VICH 6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3263900"/>
            <a:ext cx="49720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 idx="4294967295"/>
          </p:nvPr>
        </p:nvSpPr>
        <p:spPr bwMode="auto">
          <a:xfrm>
            <a:off x="0" y="207963"/>
            <a:ext cx="63690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VICH website</a:t>
            </a:r>
            <a:endParaRPr lang="fr-BE" altLang="en-US" sz="2800" b="1">
              <a:solidFill>
                <a:srgbClr val="0066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30213" y="1470025"/>
            <a:ext cx="8315325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Clr>
                <a:srgbClr val="0070C0"/>
              </a:buClr>
              <a:buSzPct val="80000"/>
              <a:defRPr/>
            </a:pPr>
            <a:endParaRPr lang="en-GB" altLang="en-US" sz="2800" dirty="0">
              <a:solidFill>
                <a:srgbClr val="2F8F44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SzPct val="80000"/>
              <a:defRPr/>
            </a:pPr>
            <a:r>
              <a:rPr lang="en-GB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Outreach Forum members only webpage</a:t>
            </a:r>
          </a:p>
          <a:p>
            <a:pPr>
              <a:lnSpc>
                <a:spcPct val="90000"/>
              </a:lnSpc>
              <a:spcBef>
                <a:spcPts val="1200"/>
              </a:spcBef>
              <a:buSzPct val="80000"/>
              <a:defRPr/>
            </a:pPr>
            <a:endParaRPr lang="en-GB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1200"/>
              </a:spcBef>
              <a:buSzPct val="80000"/>
              <a:buFontTx/>
              <a:buNone/>
              <a:defRPr/>
            </a:pPr>
            <a:r>
              <a:rPr lang="en-GB" altLang="en-US" sz="2800" dirty="0">
                <a:solidFill>
                  <a:srgbClr val="0070C0"/>
                </a:solidFill>
              </a:rPr>
              <a:t>(</a:t>
            </a:r>
            <a:r>
              <a:rPr lang="en-GB" altLang="en-US" sz="2800" dirty="0">
                <a:solidFill>
                  <a:srgbClr val="0070C0"/>
                </a:solidFill>
                <a:hlinkClick r:id="rId2"/>
              </a:rPr>
              <a:t>http://www.vichsec.org</a:t>
            </a:r>
            <a:r>
              <a:rPr lang="en-GB" altLang="en-US" sz="2800" dirty="0">
                <a:solidFill>
                  <a:srgbClr val="0070C0"/>
                </a:solidFill>
              </a:rPr>
              <a:t>)</a:t>
            </a:r>
            <a:endParaRPr lang="en-GB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8059F19F-0539-45A7-93F6-C51C8C279284}" type="slidenum">
              <a:rPr lang="en-US" altLang="en-US" sz="1400">
                <a:latin typeface="Times" panose="02020603050405020304" pitchFamily="18" charset="0"/>
              </a:rPr>
              <a:pPr algn="r"/>
              <a:t>12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7588" y="258763"/>
            <a:ext cx="707231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3200">
                <a:solidFill>
                  <a:srgbClr val="003399"/>
                </a:solidFill>
              </a:rPr>
              <a:t>The VICH public website </a:t>
            </a:r>
            <a:br>
              <a:rPr lang="en-GB" altLang="en-US" sz="3200">
                <a:solidFill>
                  <a:srgbClr val="003399"/>
                </a:solidFill>
              </a:rPr>
            </a:br>
            <a:r>
              <a:rPr lang="en-GB" altLang="en-US" sz="3200">
                <a:solidFill>
                  <a:srgbClr val="0070C0"/>
                </a:solidFill>
              </a:rPr>
              <a:t>(</a:t>
            </a:r>
            <a:r>
              <a:rPr lang="en-GB" altLang="en-US" sz="3200">
                <a:solidFill>
                  <a:srgbClr val="0070C0"/>
                </a:solidFill>
                <a:hlinkClick r:id="rId3"/>
              </a:rPr>
              <a:t>http://www.vichsec.org</a:t>
            </a:r>
            <a:r>
              <a:rPr lang="en-GB" altLang="en-US" sz="3200">
                <a:solidFill>
                  <a:srgbClr val="0070C0"/>
                </a:solidFill>
              </a:rPr>
              <a:t>)</a:t>
            </a:r>
            <a:endParaRPr lang="en-GB" altLang="en-US" sz="3200">
              <a:solidFill>
                <a:srgbClr val="003399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62000" y="44196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r-FR" altLang="en-US" sz="2800">
              <a:latin typeface="Arial" panose="020B0604020202020204" pitchFamily="34" charset="0"/>
            </a:endParaRP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784350"/>
            <a:ext cx="9144000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69875" y="2724150"/>
            <a:ext cx="8678863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BE" altLang="en-US" sz="3600" b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THANK YOU FOR YOUR ATTENTION !</a:t>
            </a:r>
            <a:br>
              <a:rPr lang="fr-BE" altLang="en-US" sz="3600" b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br>
              <a:rPr lang="fr-BE" altLang="en-US" sz="3600" b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GB" altLang="en-US" sz="3600" b="1">
              <a:solidFill>
                <a:srgbClr val="FFC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Objet 4"/>
          <p:cNvGraphicFramePr>
            <a:graphicFrameLocks noChangeAspect="1"/>
          </p:cNvGraphicFramePr>
          <p:nvPr/>
        </p:nvGraphicFramePr>
        <p:xfrm>
          <a:off x="3862388" y="4135438"/>
          <a:ext cx="1647825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Clip" r:id="rId3" imgW="1433779" imgH="1432865" progId="MS_ClipArt_Gallery.5">
                  <p:embed/>
                </p:oleObj>
              </mc:Choice>
              <mc:Fallback>
                <p:oleObj name="Clip" r:id="rId3" imgW="1433779" imgH="1432865" progId="MS_ClipArt_Gallery.5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4135438"/>
                        <a:ext cx="1647825" cy="163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C4CED1E4-8D19-4C1D-827F-8E03E7297FA4}" type="slidenum">
              <a:rPr lang="en-GB" altLang="en-US" sz="1200" smtClean="0">
                <a:solidFill>
                  <a:srgbClr val="898989"/>
                </a:solidFill>
              </a:rPr>
              <a:pPr algn="ctr"/>
              <a:t>2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 bwMode="auto">
          <a:xfrm>
            <a:off x="0" y="-127000"/>
            <a:ext cx="6369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n-US" sz="2800" kern="0" dirty="0">
                <a:solidFill>
                  <a:srgbClr val="0066FF"/>
                </a:solidFill>
                <a:latin typeface="Tahoma"/>
              </a:rPr>
              <a:t>Group discussions</a:t>
            </a:r>
            <a:endParaRPr lang="fr-BE" altLang="en-US" sz="2800" kern="0" dirty="0">
              <a:solidFill>
                <a:srgbClr val="0066FF"/>
              </a:solidFill>
              <a:latin typeface="Tahoma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1335024"/>
            <a:ext cx="8894127" cy="545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61950" lvl="1" indent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defRPr/>
            </a:pPr>
            <a:r>
              <a:rPr lang="en-GB" altLang="en-US" sz="3200" u="sng" kern="0" dirty="0">
                <a:solidFill>
                  <a:srgbClr val="FF0000"/>
                </a:solidFill>
              </a:rPr>
              <a:t>8</a:t>
            </a:r>
            <a:r>
              <a:rPr lang="en-GB" altLang="en-US" sz="3200" u="sng" kern="0" baseline="30000" dirty="0">
                <a:solidFill>
                  <a:srgbClr val="FF0000"/>
                </a:solidFill>
              </a:rPr>
              <a:t>th</a:t>
            </a:r>
            <a:r>
              <a:rPr lang="en-GB" altLang="en-US" sz="3200" u="sng" kern="0" dirty="0">
                <a:solidFill>
                  <a:srgbClr val="FF0000"/>
                </a:solidFill>
              </a:rPr>
              <a:t> Forum</a:t>
            </a:r>
            <a:r>
              <a:rPr lang="en-GB" altLang="en-US" sz="3200" kern="0" dirty="0">
                <a:solidFill>
                  <a:srgbClr val="FF0000"/>
                </a:solidFill>
              </a:rPr>
              <a:t>: Usefulness of breakout in small group discussions with VOF and SC membe</a:t>
            </a:r>
            <a:r>
              <a:rPr lang="en-GB" altLang="en-US" sz="32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rs</a:t>
            </a:r>
          </a:p>
          <a:p>
            <a:pPr marL="712788" lvl="1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GB" altLang="en-US" sz="3200" kern="0" dirty="0">
                <a:solidFill>
                  <a:srgbClr val="7030A0"/>
                </a:solidFill>
              </a:rPr>
              <a:t>Extension of time for group discussions</a:t>
            </a:r>
          </a:p>
          <a:p>
            <a:pPr marL="1162050" lvl="1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50000"/>
              <a:buFont typeface="Wingdings" panose="05000000000000000000" pitchFamily="2" charset="2"/>
              <a:buChar char="§"/>
              <a:defRPr/>
            </a:pPr>
            <a:r>
              <a:rPr lang="en-GB" altLang="en-US" sz="32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Day 1: Breakout session 1 = Small groups</a:t>
            </a:r>
          </a:p>
          <a:p>
            <a:pPr marL="1162050" lvl="1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50000"/>
              <a:buFont typeface="Wingdings" panose="05000000000000000000" pitchFamily="2" charset="2"/>
              <a:buChar char="§"/>
              <a:defRPr/>
            </a:pPr>
            <a:r>
              <a:rPr lang="en-GB" altLang="en-US" sz="32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Day 2: Breakout session 2 = General tour de table discussion</a:t>
            </a:r>
          </a:p>
          <a:p>
            <a:pPr marL="0" lvl="1" indent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defRPr/>
            </a:pPr>
            <a:endParaRPr lang="en-GB" altLang="en-US" sz="2800" b="1" u="sng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82D1705-BCA9-4948-A5C1-DF31103B61A2}" type="slidenum">
              <a:rPr lang="en-GB" altLang="en-US" sz="1200" smtClean="0">
                <a:solidFill>
                  <a:srgbClr val="898989"/>
                </a:solidFill>
              </a:rPr>
              <a:pPr/>
              <a:t>3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 bwMode="auto">
          <a:xfrm>
            <a:off x="84138" y="0"/>
            <a:ext cx="6369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n-US" sz="2800" kern="0" dirty="0">
                <a:solidFill>
                  <a:srgbClr val="0066FF"/>
                </a:solidFill>
                <a:latin typeface="Tahoma"/>
              </a:rPr>
              <a:t>Group discussions</a:t>
            </a:r>
            <a:endParaRPr lang="fr-BE" altLang="en-US" sz="2800" kern="0" dirty="0">
              <a:solidFill>
                <a:srgbClr val="0066FF"/>
              </a:solidFill>
              <a:latin typeface="Tahoma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182563" lvl="1" indent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None/>
              <a:defRPr/>
            </a:pPr>
            <a:r>
              <a:rPr lang="en-GB" altLang="en-US" sz="3200" u="sng" kern="0" dirty="0">
                <a:solidFill>
                  <a:srgbClr val="FF0000"/>
                </a:solidFill>
              </a:rPr>
              <a:t>8</a:t>
            </a:r>
            <a:r>
              <a:rPr lang="en-GB" altLang="en-US" sz="3200" u="sng" kern="0" baseline="30000" dirty="0">
                <a:solidFill>
                  <a:srgbClr val="FF0000"/>
                </a:solidFill>
              </a:rPr>
              <a:t>th</a:t>
            </a:r>
            <a:r>
              <a:rPr lang="en-GB" altLang="en-US" sz="3200" u="sng" kern="0" dirty="0">
                <a:solidFill>
                  <a:srgbClr val="FF0000"/>
                </a:solidFill>
              </a:rPr>
              <a:t> Forum</a:t>
            </a:r>
            <a:r>
              <a:rPr lang="en-GB" altLang="en-US" sz="3200" kern="0" dirty="0">
                <a:solidFill>
                  <a:srgbClr val="FF0000"/>
                </a:solidFill>
              </a:rPr>
              <a:t>: Individual VICH Outreach Forum member questions</a:t>
            </a:r>
          </a:p>
          <a:p>
            <a:pPr marL="447675" lvl="1" indent="-447675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altLang="en-US" u="sng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Breakout session 1 </a:t>
            </a: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(Tuesday from 14.30 to 17.15)</a:t>
            </a:r>
          </a:p>
          <a:p>
            <a:pPr marL="895350" lvl="2" indent="-447675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65000"/>
              <a:buFont typeface="Wingdings" panose="05000000000000000000" pitchFamily="2" charset="2"/>
              <a:buChar char="§"/>
              <a:defRPr/>
            </a:pPr>
            <a:r>
              <a:rPr lang="en-GB" altLang="en-US" sz="2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Regional organisation and collaborating systems (Presentations by CAMEVET and ASEAN)</a:t>
            </a:r>
          </a:p>
          <a:p>
            <a:pPr marL="895350" lvl="2" indent="-447675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65000"/>
              <a:buFont typeface="Wingdings" panose="05000000000000000000" pitchFamily="2" charset="2"/>
              <a:buChar char="§"/>
              <a:defRPr/>
            </a:pPr>
            <a:r>
              <a:rPr lang="en-GB" altLang="en-US" sz="2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VICH SC and observers experience - The EU organisation in place</a:t>
            </a:r>
          </a:p>
          <a:p>
            <a:pPr marL="895350" lvl="2" indent="-447675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65000"/>
              <a:buFont typeface="Wingdings" panose="05000000000000000000" pitchFamily="2" charset="2"/>
              <a:buChar char="§"/>
              <a:defRPr/>
            </a:pPr>
            <a:r>
              <a:rPr lang="en-GB" altLang="en-US" sz="2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Discussion on how to develop Regional organisation and collaborating systems 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82D1705-BCA9-4948-A5C1-DF31103B61A2}" type="slidenum">
              <a:rPr lang="en-GB" altLang="en-US" sz="1200" smtClean="0">
                <a:solidFill>
                  <a:srgbClr val="898989"/>
                </a:solidFill>
              </a:rPr>
              <a:pPr/>
              <a:t>4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 bwMode="auto">
          <a:xfrm>
            <a:off x="84138" y="0"/>
            <a:ext cx="6369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n-US" sz="2800" kern="0" dirty="0">
                <a:solidFill>
                  <a:srgbClr val="0066FF"/>
                </a:solidFill>
                <a:latin typeface="Tahoma"/>
              </a:rPr>
              <a:t>Group discussions</a:t>
            </a:r>
            <a:endParaRPr lang="fr-BE" altLang="en-US" sz="2800" kern="0" dirty="0">
              <a:solidFill>
                <a:srgbClr val="0066FF"/>
              </a:solidFill>
              <a:latin typeface="Tahoma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1328738"/>
            <a:ext cx="91440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GB" altLang="en-US" sz="2800" u="sng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Breakout session 2 </a:t>
            </a:r>
            <a:r>
              <a:rPr lang="en-GB" altLang="en-US" sz="2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(Wednesday from 09.00 to10.30)</a:t>
            </a:r>
          </a:p>
          <a:p>
            <a:pPr lvl="1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Pharmacovigilance (Introduction by the FDA) </a:t>
            </a:r>
          </a:p>
          <a:p>
            <a:pPr lvl="1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GB" altLang="en-US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95350" lvl="1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altLang="en-US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Tour de table open discussion </a:t>
            </a: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 questions on:</a:t>
            </a:r>
          </a:p>
          <a:p>
            <a:pPr marL="1527175" lvl="1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Needs of the VOF members</a:t>
            </a:r>
          </a:p>
          <a:p>
            <a:pPr marL="1527175" lvl="1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Global electronic systems</a:t>
            </a:r>
          </a:p>
          <a:p>
            <a:pPr marL="1527175" lvl="1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Sharing the Pharmacovigilance data </a:t>
            </a:r>
          </a:p>
        </p:txBody>
      </p:sp>
    </p:spTree>
    <p:extLst>
      <p:ext uri="{BB962C8B-B14F-4D97-AF65-F5344CB8AC3E}">
        <p14:creationId xmlns:p14="http://schemas.microsoft.com/office/powerpoint/2010/main" val="813866326"/>
      </p:ext>
    </p:extLst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 idx="4294967295"/>
          </p:nvPr>
        </p:nvSpPr>
        <p:spPr bwMode="auto">
          <a:xfrm>
            <a:off x="0" y="-187325"/>
            <a:ext cx="63690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br>
              <a:rPr lang="en-US" altLang="en-US" sz="2800" b="1" dirty="0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800" b="1" dirty="0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Proposed new topics</a:t>
            </a:r>
            <a:endParaRPr lang="fr-BE" altLang="en-US" sz="2800" b="1" dirty="0">
              <a:solidFill>
                <a:srgbClr val="0066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30213" y="749300"/>
            <a:ext cx="8315325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Clr>
                <a:srgbClr val="0070C0"/>
              </a:buClr>
              <a:buSzPct val="80000"/>
              <a:defRPr/>
            </a:pPr>
            <a:endParaRPr lang="en-GB" altLang="en-US" sz="2800" dirty="0">
              <a:solidFill>
                <a:srgbClr val="2F8F44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SzPct val="80000"/>
              <a:buFontTx/>
              <a:buNone/>
              <a:defRPr/>
            </a:pPr>
            <a:r>
              <a:rPr lang="en-GB" altLang="en-US" sz="2800" b="1" dirty="0">
                <a:solidFill>
                  <a:srgbClr val="FF0000"/>
                </a:solidFill>
              </a:rPr>
              <a:t>Report from SC discussions on proposed new topics from VOF </a:t>
            </a:r>
          </a:p>
          <a:p>
            <a:pPr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AMR – how VICH GL 27 is used in Japan - surveillance connected to efficacy</a:t>
            </a:r>
          </a:p>
          <a:p>
            <a:pPr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Alternatives to Antimicrobial: processes for regulation to control autogenous vaccine in Thailand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63690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br>
              <a:rPr lang="en-US" altLang="en-US" sz="2800" b="1" dirty="0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800" b="1" dirty="0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Specific Issues</a:t>
            </a:r>
            <a:endParaRPr lang="fr-BE" altLang="en-US" sz="2800" b="1" dirty="0">
              <a:solidFill>
                <a:srgbClr val="0066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30213" y="1119188"/>
            <a:ext cx="8315325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SzPct val="80000"/>
              <a:buFontTx/>
              <a:buNone/>
              <a:defRPr/>
            </a:pPr>
            <a:r>
              <a:rPr lang="en-GB" altLang="en-US" sz="2800" u="sng" dirty="0">
                <a:solidFill>
                  <a:srgbClr val="FF0000"/>
                </a:solidFill>
              </a:rPr>
              <a:t>8</a:t>
            </a:r>
            <a:r>
              <a:rPr lang="en-GB" altLang="en-US" sz="2800" u="sng" baseline="30000" dirty="0">
                <a:solidFill>
                  <a:srgbClr val="FF0000"/>
                </a:solidFill>
              </a:rPr>
              <a:t>th</a:t>
            </a:r>
            <a:r>
              <a:rPr lang="en-GB" altLang="en-US" sz="2800" u="sng" dirty="0">
                <a:solidFill>
                  <a:srgbClr val="FF0000"/>
                </a:solidFill>
              </a:rPr>
              <a:t> Forum</a:t>
            </a:r>
            <a:r>
              <a:rPr lang="en-GB" altLang="en-US" sz="2800" dirty="0">
                <a:solidFill>
                  <a:srgbClr val="FF0000"/>
                </a:solidFill>
              </a:rPr>
              <a:t>: Specific issues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SzPct val="80000"/>
              <a:buFontTx/>
              <a:buNone/>
              <a:defRPr/>
            </a:pPr>
            <a:endParaRPr lang="en-GB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Vaccines (USDA)</a:t>
            </a:r>
          </a:p>
          <a:p>
            <a:pPr marL="987425" lvl="1">
              <a:lnSpc>
                <a:spcPct val="90000"/>
              </a:lnSpc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Vaccines stability </a:t>
            </a:r>
          </a:p>
          <a:p>
            <a:pPr marL="987425" lvl="1">
              <a:lnSpc>
                <a:spcPct val="90000"/>
              </a:lnSpc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Immunogenicity studies</a:t>
            </a:r>
          </a:p>
          <a:p>
            <a:pPr marL="987425" lvl="1">
              <a:lnSpc>
                <a:spcPct val="90000"/>
              </a:lnSpc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  <a:defRPr/>
            </a:pPr>
            <a:endParaRPr lang="en-GB" altLang="en-US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Biologicals (JMAFF)</a:t>
            </a:r>
          </a:p>
          <a:p>
            <a:pPr marL="987425" lvl="1">
              <a:lnSpc>
                <a:spcPct val="90000"/>
              </a:lnSpc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Review of the VICH GLs on Biologicals</a:t>
            </a:r>
          </a:p>
          <a:p>
            <a:pPr marL="457200" lvl="1" indent="0">
              <a:lnSpc>
                <a:spcPct val="90000"/>
              </a:lnSpc>
              <a:spcBef>
                <a:spcPts val="1200"/>
              </a:spcBef>
              <a:buSzPct val="80000"/>
              <a:buFontTx/>
              <a:buNone/>
              <a:defRPr/>
            </a:pP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63690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br>
              <a:rPr lang="en-US" altLang="en-US" sz="2800" b="1" dirty="0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800" b="1" dirty="0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Specific Issues</a:t>
            </a:r>
            <a:endParaRPr lang="fr-BE" altLang="en-US" sz="2800" b="1" dirty="0">
              <a:solidFill>
                <a:srgbClr val="0066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30213" y="1119188"/>
            <a:ext cx="8315325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Clr>
                <a:srgbClr val="0070C0"/>
              </a:buClr>
              <a:buSzPct val="80000"/>
              <a:defRPr/>
            </a:pPr>
            <a:endParaRPr lang="en-GB" altLang="en-US" sz="2800" dirty="0">
              <a:solidFill>
                <a:srgbClr val="2F8F44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SzPct val="80000"/>
              <a:buFontTx/>
              <a:buNone/>
              <a:defRPr/>
            </a:pPr>
            <a:r>
              <a:rPr lang="en-GB" altLang="en-US" sz="2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VOF members Registration systems</a:t>
            </a:r>
            <a:endParaRPr lang="en-GB" altLang="en-US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Nigeria</a:t>
            </a:r>
          </a:p>
          <a:p>
            <a:pPr marL="457200" lvl="1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Zimbabwe</a:t>
            </a:r>
          </a:p>
          <a:p>
            <a:pPr marL="457200" lvl="1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§"/>
              <a:defRPr/>
            </a:pPr>
            <a:endParaRPr lang="en-GB" altLang="en-US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lnSpc>
                <a:spcPct val="90000"/>
              </a:lnSpc>
              <a:spcBef>
                <a:spcPts val="1200"/>
              </a:spcBef>
              <a:buSzPct val="80000"/>
              <a:buNone/>
              <a:defRPr/>
            </a:pPr>
            <a:r>
              <a:rPr lang="en-GB" altLang="en-US" u="sng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Feed-back of the training Workshops held in Brunei</a:t>
            </a:r>
          </a:p>
          <a:p>
            <a:pPr marL="0" lvl="1" indent="0">
              <a:lnSpc>
                <a:spcPct val="90000"/>
              </a:lnSpc>
              <a:spcBef>
                <a:spcPts val="1200"/>
              </a:spcBef>
              <a:buSzPct val="100000"/>
              <a:buNone/>
              <a:defRPr/>
            </a:pP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63690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br>
              <a:rPr lang="en-US" altLang="en-US" sz="2800" b="1" dirty="0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800" b="1" dirty="0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VOF participation in EWGs</a:t>
            </a:r>
            <a:endParaRPr lang="fr-BE" altLang="en-US" sz="2800" b="1" dirty="0">
              <a:solidFill>
                <a:srgbClr val="0066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30213" y="1104520"/>
            <a:ext cx="8315325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SzPct val="80000"/>
              <a:buFontTx/>
              <a:buNone/>
              <a:defRPr/>
            </a:pPr>
            <a:r>
              <a:rPr lang="en-GB" altLang="en-US" sz="2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EWG for combination product GLs 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altLang="en-US" sz="2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Chaired by China – Dr Xu</a:t>
            </a:r>
          </a:p>
          <a:p>
            <a:pPr marL="457200" lvl="1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Expert from Argentina</a:t>
            </a:r>
          </a:p>
          <a:p>
            <a:pPr marL="457200" lvl="1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§"/>
              <a:defRPr/>
            </a:pPr>
            <a:endParaRPr lang="en-GB" altLang="en-US" sz="1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lnSpc>
                <a:spcPct val="90000"/>
              </a:lnSpc>
              <a:spcBef>
                <a:spcPts val="0"/>
              </a:spcBef>
              <a:buSzPct val="80000"/>
              <a:buNone/>
              <a:defRPr/>
            </a:pPr>
            <a:r>
              <a:rPr lang="en-GB" altLang="en-US" u="sng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VOF experts are also participating in the development of:</a:t>
            </a:r>
          </a:p>
          <a:p>
            <a:pPr marL="457200" lvl="1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MRK GL: Residues in Honey (Argentina)</a:t>
            </a:r>
          </a:p>
          <a:p>
            <a:pPr marL="457200" lvl="1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Quality GL: Stability Testing of New Veterinary Drug Substances and Medicinal Products in Climatic Zones III and IV (</a:t>
            </a:r>
            <a:r>
              <a:rPr lang="en-GB" altLang="en-US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Camevet</a:t>
            </a: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China &amp; Morocco) 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17822"/>
      </p:ext>
    </p:extLst>
  </p:cSld>
  <p:clrMapOvr>
    <a:masterClrMapping/>
  </p:clrMapOvr>
  <p:transition spd="slow"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63690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br>
              <a:rPr lang="en-US" altLang="en-US" sz="2800" b="1" dirty="0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800" b="1" dirty="0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VOF meetings </a:t>
            </a:r>
            <a:r>
              <a:rPr lang="en-US" altLang="en-US" sz="2800" b="1" dirty="0" err="1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freqency</a:t>
            </a:r>
            <a:endParaRPr lang="fr-BE" altLang="en-US" sz="2800" b="1" dirty="0">
              <a:solidFill>
                <a:srgbClr val="0066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30213" y="1104520"/>
            <a:ext cx="8315325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SzPct val="80000"/>
              <a:buFontTx/>
              <a:buNone/>
              <a:defRPr/>
            </a:pPr>
            <a:r>
              <a:rPr lang="en-GB" alt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VICH SC members ongoing reflexion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Current meeting frequency = 9 months</a:t>
            </a:r>
          </a:p>
          <a:p>
            <a:pPr marL="457200" lvl="1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§"/>
              <a:defRPr/>
            </a:pPr>
            <a:endParaRPr lang="en-GB" altLang="en-US" sz="32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altLang="en-US" sz="32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proposal: </a:t>
            </a:r>
          </a:p>
          <a:p>
            <a:pPr marL="0" lvl="1" indent="0">
              <a:lnSpc>
                <a:spcPct val="90000"/>
              </a:lnSpc>
              <a:spcBef>
                <a:spcPts val="1200"/>
              </a:spcBef>
              <a:buSzPct val="80000"/>
              <a:buNone/>
              <a:defRPr/>
            </a:pPr>
            <a:r>
              <a:rPr lang="en-GB" altLang="en-US" sz="3200" b="1" kern="0" dirty="0">
                <a:solidFill>
                  <a:srgbClr val="FF0000"/>
                </a:solidFill>
              </a:rPr>
              <a:t>12 months’ cycle for VICH SC and VOF meetings</a:t>
            </a:r>
          </a:p>
        </p:txBody>
      </p:sp>
    </p:spTree>
    <p:extLst>
      <p:ext uri="{BB962C8B-B14F-4D97-AF65-F5344CB8AC3E}">
        <p14:creationId xmlns:p14="http://schemas.microsoft.com/office/powerpoint/2010/main" val="2472780289"/>
      </p:ext>
    </p:extLst>
  </p:cSld>
  <p:clrMapOvr>
    <a:masterClrMapping/>
  </p:clrMapOvr>
  <p:transition spd="slow">
    <p:checker/>
  </p:transition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ble of contents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apt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15831</TotalTime>
  <Words>380</Words>
  <Application>Microsoft Office PowerPoint</Application>
  <PresentationFormat>On-screen Show (4:3)</PresentationFormat>
  <Paragraphs>78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MS PGothic</vt:lpstr>
      <vt:lpstr>Arial</vt:lpstr>
      <vt:lpstr>Calibri</vt:lpstr>
      <vt:lpstr>Calibri Light</vt:lpstr>
      <vt:lpstr>Comic Sans MS</vt:lpstr>
      <vt:lpstr>Courier New</vt:lpstr>
      <vt:lpstr>Tahoma</vt:lpstr>
      <vt:lpstr>Times</vt:lpstr>
      <vt:lpstr>Times New Roman</vt:lpstr>
      <vt:lpstr>Wingdings</vt:lpstr>
      <vt:lpstr>Cover slide</vt:lpstr>
      <vt:lpstr>Table of contents</vt:lpstr>
      <vt:lpstr>Custom Design</vt:lpstr>
      <vt:lpstr>Chapter slide</vt:lpstr>
      <vt:lpstr>Content slide</vt:lpstr>
      <vt:lpstr>Closing slide</vt:lpstr>
      <vt:lpstr>Clip</vt:lpstr>
      <vt:lpstr>PowerPoint Presentation</vt:lpstr>
      <vt:lpstr>PowerPoint Presentation</vt:lpstr>
      <vt:lpstr>PowerPoint Presentation</vt:lpstr>
      <vt:lpstr>PowerPoint Presentation</vt:lpstr>
      <vt:lpstr> Proposed new topics</vt:lpstr>
      <vt:lpstr> Specific Issues</vt:lpstr>
      <vt:lpstr> Specific Issues</vt:lpstr>
      <vt:lpstr> VOF participation in EWGs</vt:lpstr>
      <vt:lpstr> VOF meetings freqency</vt:lpstr>
      <vt:lpstr> Next Public Event</vt:lpstr>
      <vt:lpstr>VICH website</vt:lpstr>
      <vt:lpstr>The VICH public website  (http://www.vichsec.org)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M2M</dc:creator>
  <cp:lastModifiedBy>CEESA Office</cp:lastModifiedBy>
  <cp:revision>109</cp:revision>
  <cp:lastPrinted>2015-02-21T22:04:26Z</cp:lastPrinted>
  <dcterms:created xsi:type="dcterms:W3CDTF">2014-10-28T11:07:40Z</dcterms:created>
  <dcterms:modified xsi:type="dcterms:W3CDTF">2017-11-14T01:47:36Z</dcterms:modified>
</cp:coreProperties>
</file>